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9" r:id="rId5"/>
    <p:sldId id="292" r:id="rId6"/>
    <p:sldId id="274" r:id="rId7"/>
    <p:sldId id="295" r:id="rId8"/>
    <p:sldId id="291" r:id="rId9"/>
    <p:sldId id="294" r:id="rId10"/>
    <p:sldId id="276" r:id="rId11"/>
    <p:sldId id="285" r:id="rId12"/>
    <p:sldId id="267" r:id="rId13"/>
    <p:sldId id="27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8A0"/>
    <a:srgbClr val="686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73042" autoAdjust="0"/>
  </p:normalViewPr>
  <p:slideViewPr>
    <p:cSldViewPr snapToGrid="0">
      <p:cViewPr varScale="1">
        <p:scale>
          <a:sx n="67" d="100"/>
          <a:sy n="67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B94D1-5044-40E4-9BB5-6E71937FE4C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0A6D2-209D-4BD9-A944-545DEA68D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6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scotland.gov.uk/news/2022/avoidable-deaths-increase-by-4-percent#:~:text=More%20than%20a%20quarter%20of,higher%20than%20the%20previous%20year.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lichealthscotland.scot/news/2022/november/estimating-the-future-burden-of-disease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than a quarter of all deaths in Scotland are avoidable. More information about avoidable deaths is available from the </a:t>
            </a:r>
            <a:r>
              <a:rPr lang="en-US" u="sng" dirty="0">
                <a:hlinkClick r:id="rId3"/>
              </a:rPr>
              <a:t>National Records of Scotland (external website)</a:t>
            </a:r>
            <a:r>
              <a:rPr lang="en-US"/>
              <a:t>.</a:t>
            </a:r>
          </a:p>
          <a:p>
            <a:r>
              <a:rPr lang="en-US"/>
              <a:t>Scotland’s population is expected to fall by 2043 but the level of illness is expected to increase by 21%. Learn more about the impact of illness on the Scottish population over the next 20 years in the </a:t>
            </a:r>
            <a:r>
              <a:rPr lang="en-US" u="sng" dirty="0">
                <a:hlinkClick r:id="rId4"/>
              </a:rPr>
              <a:t>Scottish Burden of Disease (SBOD) study.</a:t>
            </a:r>
            <a:endParaRPr lang="en-GB"/>
          </a:p>
          <a:p>
            <a:r>
              <a:rPr lang="en-US"/>
              <a:t>This trend will combine to create greater demand for health and social care.</a:t>
            </a:r>
            <a:endParaRPr lang="en-GB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5DD74-91A4-42AA-8F42-063769BE3227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8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just" fontAlgn="base">
              <a:spcBef>
                <a:spcPts val="12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None/>
              <a:tabLst>
                <a:tab pos="1261110" algn="l"/>
                <a:tab pos="540385" algn="l"/>
              </a:tabLst>
            </a:pPr>
            <a:r>
              <a:rPr lang="en-GB" sz="1200" b="1" u="none" strike="noStrike" kern="0" spc="0" dirty="0">
                <a:solidFill>
                  <a:srgbClr val="0041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Governance Structures </a:t>
            </a:r>
            <a:endParaRPr lang="en-GB" sz="1200" b="1" u="none" strike="noStrike" kern="0" spc="0" dirty="0">
              <a:solidFill>
                <a:srgbClr val="004165"/>
              </a:solidFill>
              <a:effectLst/>
              <a:latin typeface="Arial Bold" panose="020B0704020202020204" pitchFamily="34" charset="0"/>
              <a:cs typeface="Arial" panose="020B060402020202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Define roles, responsibilities, and decision-making processes to ensure effective coordination and accountability.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Ensure representation from all relevant stakeholders to promote shared ownership and commitment (including LMC / GP Sub and Patient representatives)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Agree a set of principles and ways of working as a system to maximise shared resource for the shared purpose 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81026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Identify opportunities for pooling resources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81026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 fairness and equity in resource distribution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Establish regular forums for communication, collaboration, and joint planning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Establish reporting structures and provide regular updates on progress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Agree principles for patient involvement group going forward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Agree</a:t>
            </a:r>
            <a:r>
              <a:rPr lang="en-GB" sz="1400" b="0" u="none" strike="noStrike" dirty="0">
                <a:solidFill>
                  <a:srgbClr val="004E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escalation processes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5850" lvl="2" indent="-17145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Arial" panose="020B0604020202020204" pitchFamily="34" charset="0"/>
              <a:buChar char="•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Agreement on what priorities across system to pause to enable resource to be allocated to move work forward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 fontAlgn="base">
              <a:spcBef>
                <a:spcPts val="12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+mj-lt"/>
              <a:buNone/>
              <a:tabLst>
                <a:tab pos="1261110" algn="l"/>
                <a:tab pos="540385" algn="l"/>
              </a:tabLst>
            </a:pPr>
            <a:r>
              <a:rPr lang="en-GB" sz="1200" b="1" u="none" strike="noStrike" kern="0" spc="0" dirty="0">
                <a:solidFill>
                  <a:srgbClr val="0041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Allocate Resources  </a:t>
            </a:r>
            <a:endParaRPr lang="en-GB" sz="1200" b="1" u="none" strike="noStrike" kern="0" spc="0" dirty="0">
              <a:solidFill>
                <a:srgbClr val="004165"/>
              </a:solidFill>
              <a:effectLst/>
              <a:latin typeface="Arial Bold" panose="020B0704020202020204" pitchFamily="34" charset="0"/>
              <a:cs typeface="Arial" panose="020B060402020202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Determine resource allocation across all Programme Board and project subgroups to ensure delivery 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Clearly define roles and expectations to ensure accountability and effective coordination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 algn="just" fontAlgn="base">
              <a:spcBef>
                <a:spcPts val="12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None/>
              <a:tabLst>
                <a:tab pos="1261110" algn="l"/>
                <a:tab pos="540385" algn="l"/>
              </a:tabLst>
            </a:pPr>
            <a:r>
              <a:rPr lang="en-GB" sz="1200" b="1" u="none" strike="noStrike" kern="0" spc="0" dirty="0">
                <a:solidFill>
                  <a:srgbClr val="0041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and action an Implementation Plan</a:t>
            </a:r>
            <a:endParaRPr lang="en-GB" sz="1200" b="1" u="none" strike="noStrike" kern="0" spc="0" dirty="0">
              <a:solidFill>
                <a:srgbClr val="004165"/>
              </a:solidFill>
              <a:effectLst/>
              <a:latin typeface="Arial Bold" panose="020B0704020202020204" pitchFamily="34" charset="0"/>
              <a:cs typeface="Arial" panose="020B060402020202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Identify specific actions required to achieve each strategic objective outlined in the vision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Establish realistic timelines for each action, including resource availability, dependencies between tasks, and external constraints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Assign actions to individuals or teams identified during resource allocation.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use of governance structures for monitoring progress and evaluating the effectiveness of the implementation plan.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Clr>
                <a:srgbClr val="004165"/>
              </a:buClr>
              <a:buSzPts val="1100"/>
              <a:buFont typeface="Calibri" panose="020F0502020204030204" pitchFamily="34" charset="0"/>
              <a:buChar char="-"/>
              <a:tabLst>
                <a:tab pos="540385" algn="l"/>
                <a:tab pos="457200" algn="l"/>
              </a:tabLst>
            </a:pPr>
            <a:r>
              <a:rPr lang="en-GB" sz="1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Communicate the implementation plan clearly and transparently to all stakeholders</a:t>
            </a:r>
            <a:endParaRPr lang="en-GB" sz="1400" b="0" u="none" strike="noStrike" dirty="0">
              <a:solidFill>
                <a:srgbClr val="004E7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A6D2-209D-4BD9-A944-545DEA68DF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5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5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1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2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9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C6D9-BF69-430F-B2D2-3A025FA0DDF9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CF48-5EF0-44DD-889E-DBF5BBA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F86F9C-9139-BD58-C08F-02E7D5E24EF2}"/>
              </a:ext>
            </a:extLst>
          </p:cNvPr>
          <p:cNvSpPr txBox="1">
            <a:spLocks/>
          </p:cNvSpPr>
          <p:nvPr/>
        </p:nvSpPr>
        <p:spPr>
          <a:xfrm>
            <a:off x="233916" y="1964661"/>
            <a:ext cx="12090400" cy="4552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algn="ctr"/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Emma King, Primary Care Lead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Ali Chapman – Programme Manager, GP Vision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20650" y="23199"/>
            <a:ext cx="1328189" cy="12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1332610" y="82550"/>
            <a:ext cx="1066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Next Steps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614" y="2708936"/>
            <a:ext cx="6636976" cy="2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Char char="•"/>
              <a:tabLst>
                <a:tab pos="1261110" algn="l"/>
                <a:tab pos="540385" algn="l"/>
              </a:tabLst>
            </a:pPr>
            <a:r>
              <a:rPr lang="en-GB" sz="2800" dirty="0">
                <a:solidFill>
                  <a:srgbClr val="3968A0"/>
                </a:solidFill>
                <a:cs typeface="Calibri"/>
              </a:rPr>
              <a:t>IJB Approval – end of March 2024</a:t>
            </a:r>
          </a:p>
          <a:p>
            <a:pPr marL="3429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Char char="•"/>
              <a:tabLst>
                <a:tab pos="1261110" algn="l"/>
                <a:tab pos="540385" algn="l"/>
              </a:tabLst>
            </a:pPr>
            <a:r>
              <a:rPr lang="en-GB" sz="2800" dirty="0">
                <a:solidFill>
                  <a:srgbClr val="3968A0"/>
                </a:solidFill>
                <a:cs typeface="Calibri"/>
              </a:rPr>
              <a:t>Establish Governance Structures</a:t>
            </a:r>
          </a:p>
          <a:p>
            <a:pPr marL="3429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Char char="•"/>
              <a:tabLst>
                <a:tab pos="1261110" algn="l"/>
                <a:tab pos="540385" algn="l"/>
              </a:tabLst>
            </a:pPr>
            <a:r>
              <a:rPr lang="en-GB" sz="2800" dirty="0">
                <a:solidFill>
                  <a:srgbClr val="3968A0"/>
                </a:solidFill>
                <a:cs typeface="Calibri"/>
              </a:rPr>
              <a:t>Allocate resources </a:t>
            </a:r>
          </a:p>
          <a:p>
            <a:pPr marL="3429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Char char="•"/>
              <a:tabLst>
                <a:tab pos="1261110" algn="l"/>
                <a:tab pos="540385" algn="l"/>
              </a:tabLst>
            </a:pPr>
            <a:r>
              <a:rPr lang="en-GB" sz="2800" dirty="0">
                <a:solidFill>
                  <a:srgbClr val="3968A0"/>
                </a:solidFill>
                <a:cs typeface="Calibri"/>
              </a:rPr>
              <a:t>Create and action an Implementation Plan</a:t>
            </a:r>
          </a:p>
          <a:p>
            <a:pPr marL="3429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4165"/>
              </a:buClr>
              <a:buSzPts val="1200"/>
              <a:buFont typeface="Arial" panose="020B0604020202020204" pitchFamily="34" charset="0"/>
              <a:buChar char="•"/>
              <a:tabLst>
                <a:tab pos="1261110" algn="l"/>
                <a:tab pos="540385" algn="l"/>
              </a:tabLst>
            </a:pPr>
            <a:endParaRPr lang="en-GB" sz="2800" dirty="0">
              <a:solidFill>
                <a:srgbClr val="3968A0"/>
              </a:solidFill>
              <a:cs typeface="Calibri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588212" y="1335180"/>
            <a:ext cx="10515600" cy="5616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968A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9259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2291725" y="991240"/>
            <a:ext cx="6892578" cy="19978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8125" y="1144908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Grampian View - Context 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1" y="2283901"/>
            <a:ext cx="11156950" cy="431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NHSG Financial Position: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NHSG needs to save 77 million this financial year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Equates to £210k a day every day from the 1st April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health board budget is under pressure due to supplementary staffing and inflation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shared challenge. All NHS Boards, Health &amp; Social Care Partnerships and all of our public sectors are similarly affected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Together we need to find the balance between financial pressure, clinical governance and patient safety, staff governance with a focus on prevention.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30711" y="140678"/>
            <a:ext cx="1066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was the work required &amp; what was done?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2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5694" y="1848678"/>
            <a:ext cx="10126781" cy="500932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General practice is a cradle to grave service- expert medical generalists</a:t>
            </a:r>
          </a:p>
          <a:p>
            <a:endParaRPr lang="en-GB" dirty="0"/>
          </a:p>
          <a:p>
            <a:r>
              <a:rPr lang="en-GB" dirty="0"/>
              <a:t>69 practices in Grampian down from 80 in 2013. 63 independent contractors and 6 2C/</a:t>
            </a:r>
            <a:r>
              <a:rPr lang="en-GB" dirty="0" err="1"/>
              <a:t>healthboard</a:t>
            </a:r>
            <a:r>
              <a:rPr lang="en-GB" dirty="0"/>
              <a:t> run (although about to change)</a:t>
            </a:r>
          </a:p>
          <a:p>
            <a:endParaRPr lang="en-GB" dirty="0"/>
          </a:p>
          <a:p>
            <a:r>
              <a:rPr lang="en-GB" dirty="0"/>
              <a:t>General practice sees 90% of all patient health contacts </a:t>
            </a:r>
            <a:r>
              <a:rPr lang="en-GB" dirty="0">
                <a:solidFill>
                  <a:schemeClr val="bg1"/>
                </a:solidFill>
              </a:rPr>
              <a:t>a</a:t>
            </a:r>
          </a:p>
          <a:p>
            <a:r>
              <a:rPr lang="en-GB" dirty="0">
                <a:solidFill>
                  <a:schemeClr val="bg1"/>
                </a:solidFill>
              </a:rPr>
              <a:t>n effective</a:t>
            </a:r>
          </a:p>
          <a:p>
            <a:r>
              <a:rPr lang="en-GB" dirty="0"/>
              <a:t>10% of the population seen every week</a:t>
            </a:r>
          </a:p>
          <a:p>
            <a:endParaRPr lang="en-GB" dirty="0"/>
          </a:p>
          <a:p>
            <a:r>
              <a:rPr lang="en-GB" dirty="0"/>
              <a:t>7.5% of the NHS budget</a:t>
            </a:r>
          </a:p>
          <a:p>
            <a:pPr marL="0" indent="0">
              <a:buClr>
                <a:srgbClr val="FFFFFF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prstClr val="white"/>
              </a:buClr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F8430-449B-74D6-3941-813BC6DA3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420407"/>
            <a:ext cx="12192000" cy="143478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/>
              <a:t>	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2610" y="82550"/>
            <a:ext cx="10661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F86F9C-9139-BD58-C08F-02E7D5E2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762" y="82550"/>
            <a:ext cx="6747687" cy="157612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Scotland's Public Health Challenges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map of united kingdom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40E5C7FB-6E1D-B23F-3651-859F58196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6019" y="2386230"/>
            <a:ext cx="4173341" cy="4247676"/>
          </a:xfrm>
          <a:noFill/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74B38A8-9AE9-E01B-FE61-8CC87E0B2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3449" y="2769784"/>
            <a:ext cx="6815137" cy="37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20650" y="23199"/>
            <a:ext cx="1328189" cy="1278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30711" y="140678"/>
            <a:ext cx="1066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was the work required &amp; what was done?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5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87" y="1285423"/>
            <a:ext cx="9995980" cy="2474843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NHS Grampian Impact</a:t>
            </a:r>
          </a:p>
          <a:p>
            <a:pPr marL="0" lvl="0" indent="0" algn="ctr">
              <a:buNone/>
            </a:pPr>
            <a:endParaRPr lang="en-GB" sz="1100" b="1" dirty="0"/>
          </a:p>
          <a:p>
            <a:pPr lvl="0"/>
            <a:r>
              <a:rPr lang="en-GB" sz="2400" b="1" dirty="0">
                <a:solidFill>
                  <a:srgbClr val="0070C0"/>
                </a:solidFill>
              </a:rPr>
              <a:t>2022/3 GMS contracts returned (6)</a:t>
            </a:r>
            <a:endParaRPr lang="en-GB" sz="2400" dirty="0">
              <a:solidFill>
                <a:srgbClr val="0070C0"/>
              </a:solidFill>
            </a:endParaRPr>
          </a:p>
          <a:p>
            <a:pPr lvl="0"/>
            <a:r>
              <a:rPr lang="en-GB" sz="2400" b="1" dirty="0">
                <a:solidFill>
                  <a:srgbClr val="0070C0"/>
                </a:solidFill>
              </a:rPr>
              <a:t>Practice list closures- 20% of all practices (9% Scottish average)</a:t>
            </a:r>
          </a:p>
          <a:p>
            <a:pPr lvl="0"/>
            <a:r>
              <a:rPr lang="en-GB" sz="2400" b="1" dirty="0">
                <a:solidFill>
                  <a:srgbClr val="0070C0"/>
                </a:solidFill>
              </a:rPr>
              <a:t>51 WTE GP vacancies </a:t>
            </a:r>
            <a:r>
              <a:rPr lang="en-GB" sz="2400" b="1" dirty="0" err="1">
                <a:solidFill>
                  <a:srgbClr val="0070C0"/>
                </a:solidFill>
              </a:rPr>
              <a:t>cf</a:t>
            </a:r>
            <a:r>
              <a:rPr lang="en-GB" sz="2400" b="1" dirty="0">
                <a:solidFill>
                  <a:srgbClr val="0070C0"/>
                </a:solidFill>
              </a:rPr>
              <a:t> 14 in 2013</a:t>
            </a:r>
            <a:endParaRPr lang="en-GB" sz="2400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24"/>
          <a:stretch/>
        </p:blipFill>
        <p:spPr>
          <a:xfrm>
            <a:off x="6503154" y="3403802"/>
            <a:ext cx="5131186" cy="345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94" y="3416687"/>
            <a:ext cx="4924640" cy="324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2610" y="82550"/>
            <a:ext cx="10661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5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 noChangeAspect="1"/>
          </p:cNvSpPr>
          <p:nvPr/>
        </p:nvSpPr>
        <p:spPr>
          <a:xfrm>
            <a:off x="4458572" y="1233630"/>
            <a:ext cx="3088173" cy="26300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 rot="8640000">
            <a:off x="5205626" y="3575242"/>
            <a:ext cx="3088173" cy="26300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96D4B5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 rot="4320000">
            <a:off x="5702367" y="2135806"/>
            <a:ext cx="3088172" cy="2630015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D442F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7280000" flipH="1">
            <a:off x="3212839" y="2135805"/>
            <a:ext cx="3088171" cy="26300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28B2E1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2960000">
            <a:off x="3685867" y="3541907"/>
            <a:ext cx="3119055" cy="26563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B7B23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rot="17220947">
            <a:off x="2918849" y="2735397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6322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Handing  back Contract</a:t>
            </a:r>
          </a:p>
        </p:txBody>
      </p:sp>
      <p:sp>
        <p:nvSpPr>
          <p:cNvPr id="64" name="TextBox 63"/>
          <p:cNvSpPr txBox="1"/>
          <p:nvPr/>
        </p:nvSpPr>
        <p:spPr>
          <a:xfrm rot="2280000">
            <a:off x="3518247" y="4945535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List Size Increasing</a:t>
            </a:r>
          </a:p>
        </p:txBody>
      </p:sp>
      <p:sp>
        <p:nvSpPr>
          <p:cNvPr id="63" name="TextBox 62"/>
          <p:cNvSpPr txBox="1"/>
          <p:nvPr/>
        </p:nvSpPr>
        <p:spPr>
          <a:xfrm rot="4380000">
            <a:off x="6627665" y="2740016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6322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consultation rates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70596" y="1420147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6322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Challenges</a:t>
            </a:r>
          </a:p>
        </p:txBody>
      </p:sp>
      <p:sp>
        <p:nvSpPr>
          <p:cNvPr id="65" name="TextBox 64"/>
          <p:cNvSpPr txBox="1"/>
          <p:nvPr/>
        </p:nvSpPr>
        <p:spPr>
          <a:xfrm rot="19469983">
            <a:off x="5893803" y="4975426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Population</a:t>
            </a: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4672917" y="1546304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25400" dir="16200000" sx="102000" sy="102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 rot="4320000">
            <a:off x="5749564" y="2328945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19200000" sx="102000" sy="102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 rot="17280000" flipH="1">
            <a:off x="3598723" y="2328945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25400" dir="13200000" sx="102000" sy="102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8640000">
            <a:off x="5341198" y="3594873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 rot="12960000">
            <a:off x="4009177" y="3577973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38100" dir="78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019640" y="2836634"/>
            <a:ext cx="2005045" cy="2005045"/>
          </a:xfrm>
          <a:prstGeom prst="ellipse">
            <a:avLst/>
          </a:prstGeom>
          <a:solidFill>
            <a:srgbClr val="DCE4E8"/>
          </a:solidFill>
          <a:ln>
            <a:noFill/>
          </a:ln>
          <a:effectLst>
            <a:innerShdw blurRad="254000" dist="38100" dir="162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127282" y="2933124"/>
            <a:ext cx="1793176" cy="179317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97096" y="3191524"/>
            <a:ext cx="170789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deliver the full 2018 GMS contract and the Memorandums of Understanding (MoUs).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30964" y="5007698"/>
            <a:ext cx="1004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morbidity and complexity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92565" y="3702727"/>
            <a:ext cx="1528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increased complexity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30166" y="1666494"/>
            <a:ext cx="2102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Recruitment challenge across the disciplines, head count up slightly but full time equivalent is down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29561" y="4417582"/>
            <a:ext cx="1089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list sizes growing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64455" y="2436125"/>
            <a:ext cx="1007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handing back their contract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15463" y="5171415"/>
            <a:ext cx="1205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GP Headcount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82334" y="4917402"/>
            <a:ext cx="1568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54742" y="3369291"/>
            <a:ext cx="8503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provide full width of services</a:t>
            </a:r>
          </a:p>
          <a:p>
            <a:pPr algn="r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75437" y="3143612"/>
            <a:ext cx="850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20840" y="4847209"/>
            <a:ext cx="851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48166" y="4385792"/>
            <a:ext cx="851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population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78476" y="2981377"/>
            <a:ext cx="110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long waits for out patient appointments and surgery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51917" y="2465549"/>
            <a:ext cx="991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rates increasing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429789" y="153021"/>
            <a:ext cx="1066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was the work required &amp; what was done?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8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02" y="1125701"/>
            <a:ext cx="10515600" cy="60891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 what are we doing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03" y="1988563"/>
            <a:ext cx="10568609" cy="523274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Sustainability group </a:t>
            </a:r>
            <a:r>
              <a:rPr lang="en-GB" dirty="0"/>
              <a:t>looking at how can better support practices: Sub groups looking 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Recruitment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Wellbeing 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Patient communication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Better monitoring of practice levels. General Practice Alert System (GPAS)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Business continuity and major incident group- </a:t>
            </a:r>
            <a:r>
              <a:rPr lang="en-GB" dirty="0"/>
              <a:t>links to LRP and offer more robust situation monitoring and reporting back to wider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Ensure practices have BCP and support them in developing them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Buddy practice identified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Practices can apply to change their level of service provision- level 0-3- business as usual to emergencies only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Better links with partners in urgent care- </a:t>
            </a:r>
            <a:r>
              <a:rPr lang="en-GB" dirty="0"/>
              <a:t>FNC, SAS, ED and AMIA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Future Vision of General Practice 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7030A0"/>
                </a:solidFill>
              </a:rPr>
              <a:t>Presented the challenges to Chief executive team in June- got their full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7030A0"/>
                </a:solidFill>
              </a:rPr>
              <a:t>Petitioned Scottish Government and have been awarded additional funding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7030A0"/>
                </a:solidFill>
              </a:rPr>
              <a:t>Commissioned a series of 3 workshops with good engagement to agree on a future vision and key projects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2610" y="82550"/>
            <a:ext cx="10661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5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04" y="1173374"/>
            <a:ext cx="6405707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we have done so far: </a:t>
            </a:r>
            <a:endParaRPr lang="en-GB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204" y="2095439"/>
            <a:ext cx="11430695" cy="4543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Workshop 1: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Closed space for General Practice to celebrate what is going well from their perspective and to explore the challenges being faced</a:t>
            </a: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Workshop 2: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Workshop 2 was to bring together a lager group of stakeholders including  Wider Primary care, secondary care, Scottish Ambulance Service, patients and third sector.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To allow all stakeholders to reach agreement on the baseline and consolidate the information from workshop 1 and move towards defining the vision of General Practice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Workshop 3: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Begin to define a vision and Strategic Objectives in relation to themes identified at workshop 2;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Pathways, data, models of contract, premises, keeping the population well, IT &amp; Technology, Multi-Disciplinary Team, mental health, education and continuity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Workshop 4: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Vision Statement and SMART Objectives Development – this will be a smaller workshop with the Programme board. The focus groups with schools also fed into this.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0711" y="140678"/>
            <a:ext cx="1066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was the work required &amp; what was done?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AF51EFE-C206-4E9F-1ECA-69B8E804771B}"/>
              </a:ext>
            </a:extLst>
          </p:cNvPr>
          <p:cNvSpPr txBox="1">
            <a:spLocks/>
          </p:cNvSpPr>
          <p:nvPr/>
        </p:nvSpPr>
        <p:spPr>
          <a:xfrm>
            <a:off x="465715" y="2805184"/>
            <a:ext cx="2496143" cy="38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Patient Survey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04798AF-C115-FD01-660C-FACB9324AE67}"/>
              </a:ext>
            </a:extLst>
          </p:cNvPr>
          <p:cNvSpPr txBox="1">
            <a:spLocks/>
          </p:cNvSpPr>
          <p:nvPr/>
        </p:nvSpPr>
        <p:spPr>
          <a:xfrm>
            <a:off x="59843" y="3310637"/>
            <a:ext cx="2860258" cy="3471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1300 Responses from across Grampian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most important things are:  Being seen by the right person first time ,  contact my practice with ease ; Being listened to 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able to access same day/emergency appointments and book an appointment in advance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Improvements around, getting though on phone line and role of the reception staff.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Showed that there was a need for patient education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392FED6-AAD8-5F8E-79B4-DF24A782374A}"/>
              </a:ext>
            </a:extLst>
          </p:cNvPr>
          <p:cNvSpPr txBox="1">
            <a:spLocks/>
          </p:cNvSpPr>
          <p:nvPr/>
        </p:nvSpPr>
        <p:spPr>
          <a:xfrm>
            <a:off x="2961858" y="2798759"/>
            <a:ext cx="3169666" cy="38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Patient Stakeholder Group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43309AC-45B9-55D7-27D2-36A3565F37F2}"/>
              </a:ext>
            </a:extLst>
          </p:cNvPr>
          <p:cNvSpPr txBox="1">
            <a:spLocks/>
          </p:cNvSpPr>
          <p:nvPr/>
        </p:nvSpPr>
        <p:spPr>
          <a:xfrm>
            <a:off x="3118496" y="3304212"/>
            <a:ext cx="2533482" cy="2731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Existing networks were used to identify individuals to take part. Including: PPG’s, GREC, PIN Network and via the  patient survey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Attended the facilitated events on 8</a:t>
            </a:r>
            <a:r>
              <a:rPr lang="en-GB" sz="1400" baseline="30000" dirty="0"/>
              <a:t>th</a:t>
            </a:r>
            <a:r>
              <a:rPr lang="en-GB" sz="1400" dirty="0"/>
              <a:t> and 22</a:t>
            </a:r>
            <a:r>
              <a:rPr lang="en-GB" sz="1400" baseline="30000" dirty="0"/>
              <a:t>nd</a:t>
            </a:r>
            <a:r>
              <a:rPr lang="en-GB" sz="1400" dirty="0"/>
              <a:t> November.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718A59-7FF0-150D-65DA-7E2BCFAC70CD}"/>
              </a:ext>
            </a:extLst>
          </p:cNvPr>
          <p:cNvSpPr txBox="1">
            <a:spLocks/>
          </p:cNvSpPr>
          <p:nvPr/>
        </p:nvSpPr>
        <p:spPr>
          <a:xfrm>
            <a:off x="5874813" y="2827343"/>
            <a:ext cx="2392347" cy="381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School Focus Groups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AD98222-E384-9A18-1F02-89CAC7CC3BB8}"/>
              </a:ext>
            </a:extLst>
          </p:cNvPr>
          <p:cNvSpPr txBox="1">
            <a:spLocks/>
          </p:cNvSpPr>
          <p:nvPr/>
        </p:nvSpPr>
        <p:spPr>
          <a:xfrm>
            <a:off x="5758277" y="3382534"/>
            <a:ext cx="2452830" cy="2458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Due to demographics in survey and output of early workshops it was agreed to engage with senior secondary school pupils</a:t>
            </a:r>
          </a:p>
          <a:p>
            <a:r>
              <a:rPr lang="en-GB" sz="1400" dirty="0"/>
              <a:t>Focus group sessions planned with Secondary Schools across Grampian</a:t>
            </a:r>
            <a:endParaRPr lang="en-US" sz="1400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A668396-55B1-62F2-1540-284A767D707A}"/>
              </a:ext>
            </a:extLst>
          </p:cNvPr>
          <p:cNvSpPr txBox="1">
            <a:spLocks/>
          </p:cNvSpPr>
          <p:nvPr/>
        </p:nvSpPr>
        <p:spPr>
          <a:xfrm>
            <a:off x="9291465" y="2811607"/>
            <a:ext cx="2456367" cy="492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Further Engagement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796CA2-AD43-6CE8-757E-437D60714D2F}"/>
              </a:ext>
            </a:extLst>
          </p:cNvPr>
          <p:cNvSpPr txBox="1">
            <a:spLocks/>
          </p:cNvSpPr>
          <p:nvPr/>
        </p:nvSpPr>
        <p:spPr>
          <a:xfrm>
            <a:off x="8704919" y="3382534"/>
            <a:ext cx="2979081" cy="2306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Aberdeen City LEGS  - December 2023 – This will be replicated in Aberdeenshire and moray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MSP and MP Briefing in December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Local Medical Council and GP Sub Committee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Clinical Board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12FCCB-C668-E375-745A-4092D4DA792D}"/>
              </a:ext>
            </a:extLst>
          </p:cNvPr>
          <p:cNvSpPr txBox="1">
            <a:spLocks/>
          </p:cNvSpPr>
          <p:nvPr/>
        </p:nvSpPr>
        <p:spPr>
          <a:xfrm>
            <a:off x="2985879" y="1626685"/>
            <a:ext cx="6004342" cy="55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968A0"/>
                </a:solidFill>
              </a:rPr>
              <a:t>Stakeholder Engagement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2100" y="3248505"/>
            <a:ext cx="11391900" cy="0"/>
          </a:xfrm>
          <a:prstGeom prst="line">
            <a:avLst/>
          </a:prstGeom>
          <a:ln w="38100">
            <a:solidFill>
              <a:srgbClr val="686E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19298" y="3261355"/>
            <a:ext cx="0" cy="2574464"/>
          </a:xfrm>
          <a:prstGeom prst="line">
            <a:avLst/>
          </a:prstGeom>
          <a:ln w="38100">
            <a:solidFill>
              <a:srgbClr val="686E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9064" y="3235656"/>
            <a:ext cx="0" cy="2574464"/>
          </a:xfrm>
          <a:prstGeom prst="line">
            <a:avLst/>
          </a:prstGeom>
          <a:ln w="38100">
            <a:solidFill>
              <a:srgbClr val="686E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6466" y="3248505"/>
            <a:ext cx="0" cy="2574464"/>
          </a:xfrm>
          <a:prstGeom prst="line">
            <a:avLst/>
          </a:prstGeom>
          <a:ln w="38100">
            <a:solidFill>
              <a:srgbClr val="686E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32610" y="82550"/>
            <a:ext cx="10661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was the work required &amp; what was done?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6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4798AF-C115-FD01-660C-FACB9324AE67}"/>
              </a:ext>
            </a:extLst>
          </p:cNvPr>
          <p:cNvSpPr txBox="1">
            <a:spLocks/>
          </p:cNvSpPr>
          <p:nvPr/>
        </p:nvSpPr>
        <p:spPr>
          <a:xfrm>
            <a:off x="6004193" y="4007669"/>
            <a:ext cx="5989706" cy="343979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2400" dirty="0">
                <a:solidFill>
                  <a:srgbClr val="3968A0"/>
                </a:solidFill>
                <a:cs typeface="Calibri"/>
              </a:rPr>
              <a:t>Multi-Disciplinary Team</a:t>
            </a:r>
            <a:endParaRPr lang="en-US" sz="2400" dirty="0">
              <a:solidFill>
                <a:srgbClr val="3968A0"/>
              </a:solidFill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2400" dirty="0">
                <a:solidFill>
                  <a:srgbClr val="3968A0"/>
                </a:solidFill>
                <a:cs typeface="Calibri"/>
              </a:rPr>
              <a:t>Continuity of Care and Preventative Medicine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2400" dirty="0">
                <a:solidFill>
                  <a:srgbClr val="3968A0"/>
                </a:solidFill>
                <a:cs typeface="Calibri"/>
              </a:rPr>
              <a:t>Modern Premises</a:t>
            </a:r>
            <a:endParaRPr lang="en-US" sz="2400" dirty="0">
              <a:solidFill>
                <a:srgbClr val="3968A0"/>
              </a:solidFill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2400" dirty="0">
                <a:solidFill>
                  <a:srgbClr val="3968A0"/>
                </a:solidFill>
                <a:cs typeface="Calibri"/>
              </a:rPr>
              <a:t>Mental Health &amp; Wellbeing Integration</a:t>
            </a:r>
            <a:endParaRPr lang="en-US" sz="2400" dirty="0">
              <a:solidFill>
                <a:srgbClr val="3968A0"/>
              </a:solidFill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2400" dirty="0">
                <a:solidFill>
                  <a:srgbClr val="3968A0"/>
                </a:solidFill>
                <a:cs typeface="Calibri"/>
              </a:rPr>
              <a:t>Comprehensive Education and Workforce Development</a:t>
            </a:r>
            <a:endParaRPr lang="en-US" sz="2400" dirty="0">
              <a:solidFill>
                <a:srgbClr val="3968A0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04798AF-C115-FD01-660C-FACB9324AE67}"/>
              </a:ext>
            </a:extLst>
          </p:cNvPr>
          <p:cNvSpPr txBox="1">
            <a:spLocks/>
          </p:cNvSpPr>
          <p:nvPr/>
        </p:nvSpPr>
        <p:spPr>
          <a:xfrm>
            <a:off x="765694" y="4054327"/>
            <a:ext cx="5022850" cy="369636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2400" dirty="0">
                <a:solidFill>
                  <a:srgbClr val="3968A0"/>
                </a:solidFill>
              </a:rPr>
              <a:t>Data-Driven Decision Making</a:t>
            </a:r>
            <a:endParaRPr lang="en-GB" sz="2400" dirty="0">
              <a:solidFill>
                <a:srgbClr val="3968A0"/>
              </a:solidFill>
              <a:cs typeface="Calibri"/>
            </a:endParaRPr>
          </a:p>
          <a:p>
            <a:pPr marL="342900" indent="-342900"/>
            <a:r>
              <a:rPr lang="en-GB" sz="2400" dirty="0">
                <a:solidFill>
                  <a:srgbClr val="3968A0"/>
                </a:solidFill>
                <a:cs typeface="Calibri"/>
              </a:rPr>
              <a:t>Diverse Models of Contract</a:t>
            </a:r>
          </a:p>
          <a:p>
            <a:pPr marL="342900" indent="-342900"/>
            <a:r>
              <a:rPr lang="en-GB" sz="2400" dirty="0">
                <a:solidFill>
                  <a:srgbClr val="3968A0"/>
                </a:solidFill>
                <a:cs typeface="Calibri"/>
              </a:rPr>
              <a:t>Empowering the Population</a:t>
            </a:r>
            <a:endParaRPr lang="en-US" sz="2400" dirty="0">
              <a:solidFill>
                <a:srgbClr val="3968A0"/>
              </a:solidFill>
              <a:cs typeface="Calibri"/>
            </a:endParaRPr>
          </a:p>
          <a:p>
            <a:pPr marL="342900" indent="-342900"/>
            <a:r>
              <a:rPr lang="en-GB" sz="2400" dirty="0">
                <a:solidFill>
                  <a:srgbClr val="3968A0"/>
                </a:solidFill>
                <a:cs typeface="Calibri"/>
              </a:rPr>
              <a:t>Integrated IT Systems</a:t>
            </a:r>
          </a:p>
          <a:p>
            <a:pPr marL="342900" indent="-342900"/>
            <a:r>
              <a:rPr lang="en-GB" sz="2400" dirty="0">
                <a:solidFill>
                  <a:srgbClr val="3968A0"/>
                </a:solidFill>
              </a:rPr>
              <a:t>Clear Pathways and Integrated Systems</a:t>
            </a:r>
            <a:endParaRPr lang="en-GB" sz="2400" dirty="0">
              <a:solidFill>
                <a:srgbClr val="3968A0"/>
              </a:solidFill>
              <a:cs typeface="Calibri"/>
            </a:endParaRPr>
          </a:p>
          <a:p>
            <a:endParaRPr lang="en-GB" sz="2000" dirty="0">
              <a:solidFill>
                <a:srgbClr val="3968A0"/>
              </a:solidFill>
            </a:endParaRPr>
          </a:p>
          <a:p>
            <a:endParaRPr lang="en-GB" sz="2000" dirty="0">
              <a:solidFill>
                <a:srgbClr val="3968A0"/>
              </a:solidFill>
              <a:cs typeface="Calibri" panose="020F0502020204030204"/>
            </a:endParaRPr>
          </a:p>
          <a:p>
            <a:endParaRPr lang="en-GB" sz="1400" dirty="0">
              <a:solidFill>
                <a:srgbClr val="3968A0"/>
              </a:solidFill>
            </a:endParaRPr>
          </a:p>
          <a:p>
            <a:endParaRPr lang="en-GB" sz="1400" dirty="0">
              <a:solidFill>
                <a:srgbClr val="3968A0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3968A0"/>
              </a:solidFill>
              <a:cs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12FCCB-C668-E375-745A-4092D4DA792D}"/>
              </a:ext>
            </a:extLst>
          </p:cNvPr>
          <p:cNvSpPr txBox="1">
            <a:spLocks/>
          </p:cNvSpPr>
          <p:nvPr/>
        </p:nvSpPr>
        <p:spPr>
          <a:xfrm>
            <a:off x="-302651" y="3263965"/>
            <a:ext cx="4007454" cy="1079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3968A0"/>
                </a:solidFill>
              </a:rPr>
              <a:t>Key themes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3" y="23199"/>
            <a:ext cx="1634486" cy="1648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148" r="55648" b="56111"/>
          <a:stretch/>
        </p:blipFill>
        <p:spPr>
          <a:xfrm>
            <a:off x="101600" y="82550"/>
            <a:ext cx="1328189" cy="1278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2610" y="82550"/>
            <a:ext cx="1066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General Practice Vision Programme: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Vision &amp; Objectives - Output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6609" y="1607284"/>
            <a:ext cx="81728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3968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 sustainable General Practice across Grampian which empowers people in their communities to stay well and enables the treatment of ill health’ </a:t>
            </a:r>
            <a:endParaRPr lang="en-GB" sz="2800" dirty="0">
              <a:solidFill>
                <a:srgbClr val="3968A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12FCCB-C668-E375-745A-4092D4DA792D}"/>
              </a:ext>
            </a:extLst>
          </p:cNvPr>
          <p:cNvSpPr txBox="1">
            <a:spLocks/>
          </p:cNvSpPr>
          <p:nvPr/>
        </p:nvSpPr>
        <p:spPr>
          <a:xfrm>
            <a:off x="-730335" y="1404635"/>
            <a:ext cx="4007454" cy="1079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3968A0"/>
                </a:solidFill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29673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AE415F4447F49B607D9919708FB0F" ma:contentTypeVersion="11" ma:contentTypeDescription="Create a new document." ma:contentTypeScope="" ma:versionID="4838c2cd889562879cd43730a92e32f8">
  <xsd:schema xmlns:xsd="http://www.w3.org/2001/XMLSchema" xmlns:xs="http://www.w3.org/2001/XMLSchema" xmlns:p="http://schemas.microsoft.com/office/2006/metadata/properties" xmlns:ns2="84a23ca3-1684-430a-b1f1-4c8948f3620e" xmlns:ns3="bb1a5f02-1d91-4af7-b1b8-c89874cc3b9b" targetNamespace="http://schemas.microsoft.com/office/2006/metadata/properties" ma:root="true" ma:fieldsID="e9c6bf4076add7518113e3e400892e0d" ns2:_="" ns3:_="">
    <xsd:import namespace="84a23ca3-1684-430a-b1f1-4c8948f3620e"/>
    <xsd:import namespace="bb1a5f02-1d91-4af7-b1b8-c89874cc3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23ca3-1684-430a-b1f1-4c8948f36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5b2e48-97ae-4553-b8ed-1f344090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5f02-1d91-4af7-b1b8-c89874cc3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a23ca3-1684-430a-b1f1-4c8948f362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7B04B5-E9EF-486D-A669-C6FD2AD78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0B5873-E743-4CCC-92C4-B64DD0BF5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23ca3-1684-430a-b1f1-4c8948f3620e"/>
    <ds:schemaRef ds:uri="bb1a5f02-1d91-4af7-b1b8-c89874cc3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1902B-79C7-43AB-B93A-EB9038775B14}">
  <ds:schemaRefs>
    <ds:schemaRef ds:uri="http://schemas.microsoft.com/office/2006/documentManagement/types"/>
    <ds:schemaRef ds:uri="http://schemas.microsoft.com/office/infopath/2007/PartnerControls"/>
    <ds:schemaRef ds:uri="2ec472fe-fb92-42e0-8d32-0b9c309b4e47"/>
    <ds:schemaRef ds:uri="http://purl.org/dc/elements/1.1/"/>
    <ds:schemaRef ds:uri="http://schemas.microsoft.com/office/2006/metadata/properties"/>
    <ds:schemaRef ds:uri="http://purl.org/dc/terms/"/>
    <ds:schemaRef ds:uri="819e22d2-cebb-4c97-adb2-9070f889b4dc"/>
    <ds:schemaRef ds:uri="http://schemas.openxmlformats.org/package/2006/metadata/core-properties"/>
    <ds:schemaRef ds:uri="http://www.w3.org/XML/1998/namespace"/>
    <ds:schemaRef ds:uri="http://purl.org/dc/dcmitype/"/>
    <ds:schemaRef ds:uri="84a23ca3-1684-430a-b1f1-4c8948f362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1107</Words>
  <Application>Microsoft Office PowerPoint</Application>
  <PresentationFormat>Widescreen</PresentationFormat>
  <Paragraphs>165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Scotland's Public Health Challenges</vt:lpstr>
      <vt:lpstr>PowerPoint Presentation</vt:lpstr>
      <vt:lpstr>PowerPoint Presentation</vt:lpstr>
      <vt:lpstr>So what are we doing about it?</vt:lpstr>
      <vt:lpstr>What we have done so far: </vt:lpstr>
      <vt:lpstr>PowerPoint Presentation</vt:lpstr>
      <vt:lpstr>PowerPoint Presentation</vt:lpstr>
      <vt:lpstr>PowerPoint Presentation</vt:lpstr>
      <vt:lpstr> </vt:lpstr>
    </vt:vector>
  </TitlesOfParts>
  <Company>NHS Grampian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Chapman (NHS Grampian)</dc:creator>
  <cp:lastModifiedBy>Alison Chapman (NHS Grampian)</cp:lastModifiedBy>
  <cp:revision>39</cp:revision>
  <dcterms:created xsi:type="dcterms:W3CDTF">2024-02-15T10:29:14Z</dcterms:created>
  <dcterms:modified xsi:type="dcterms:W3CDTF">2024-03-27T09:25:54Z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0x0101001A2AE415F4447F49B607D9919708FB0F</vt:lpwstr>
  </property>
  <property fmtid="{D5CDD505-2E9C-101B-9397-08002B2CF9AE}" pid="3" name="MediaServiceImageTags">
    <vt:lpwstr/>
  </property>
</Properties>
</file>