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56" r:id="rId5"/>
    <p:sldId id="269" r:id="rId6"/>
    <p:sldId id="307" r:id="rId7"/>
    <p:sldId id="298" r:id="rId8"/>
    <p:sldId id="296" r:id="rId9"/>
    <p:sldId id="263" r:id="rId10"/>
    <p:sldId id="264" r:id="rId11"/>
    <p:sldId id="306" r:id="rId12"/>
    <p:sldId id="265" r:id="rId13"/>
    <p:sldId id="286" r:id="rId14"/>
    <p:sldId id="290" r:id="rId15"/>
    <p:sldId id="310" r:id="rId16"/>
    <p:sldId id="347" r:id="rId17"/>
    <p:sldId id="285" r:id="rId18"/>
    <p:sldId id="320" r:id="rId19"/>
    <p:sldId id="322" r:id="rId20"/>
    <p:sldId id="288" r:id="rId21"/>
    <p:sldId id="321" r:id="rId22"/>
    <p:sldId id="309" r:id="rId23"/>
    <p:sldId id="324" r:id="rId24"/>
    <p:sldId id="327" r:id="rId25"/>
    <p:sldId id="337" r:id="rId26"/>
    <p:sldId id="328" r:id="rId27"/>
    <p:sldId id="348" r:id="rId28"/>
    <p:sldId id="311" r:id="rId29"/>
    <p:sldId id="329" r:id="rId30"/>
    <p:sldId id="330" r:id="rId31"/>
    <p:sldId id="338" r:id="rId32"/>
    <p:sldId id="313" r:id="rId33"/>
    <p:sldId id="343" r:id="rId34"/>
    <p:sldId id="339" r:id="rId35"/>
    <p:sldId id="333" r:id="rId36"/>
    <p:sldId id="318" r:id="rId37"/>
    <p:sldId id="276" r:id="rId3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F8FF28A-2F21-4C99-9D1F-ADFCE75D9524}">
          <p14:sldIdLst>
            <p14:sldId id="256"/>
            <p14:sldId id="269"/>
            <p14:sldId id="307"/>
            <p14:sldId id="298"/>
            <p14:sldId id="296"/>
            <p14:sldId id="263"/>
            <p14:sldId id="264"/>
            <p14:sldId id="306"/>
            <p14:sldId id="265"/>
            <p14:sldId id="286"/>
            <p14:sldId id="290"/>
            <p14:sldId id="310"/>
            <p14:sldId id="347"/>
          </p14:sldIdLst>
        </p14:section>
        <p14:section name="MH" id="{8523EA1B-BAE5-455F-8DB6-C7E8827EF68A}">
          <p14:sldIdLst>
            <p14:sldId id="285"/>
            <p14:sldId id="320"/>
            <p14:sldId id="322"/>
          </p14:sldIdLst>
        </p14:section>
        <p14:section name="D&amp;A" id="{420ACA17-CCE2-4742-86EB-C0852825803C}">
          <p14:sldIdLst>
            <p14:sldId id="288"/>
          </p14:sldIdLst>
        </p14:section>
        <p14:section name="Carers" id="{049349F7-3B19-474B-83B2-502E4F63CA31}">
          <p14:sldIdLst>
            <p14:sldId id="321"/>
            <p14:sldId id="309"/>
            <p14:sldId id="324"/>
            <p14:sldId id="327"/>
            <p14:sldId id="337"/>
            <p14:sldId id="328"/>
          </p14:sldIdLst>
        </p14:section>
        <p14:section name="Poverty" id="{1665A26D-1574-4F8C-A875-247AAC42AFD7}">
          <p14:sldIdLst>
            <p14:sldId id="348"/>
            <p14:sldId id="311"/>
            <p14:sldId id="329"/>
            <p14:sldId id="330"/>
          </p14:sldIdLst>
        </p14:section>
        <p14:section name="Digital inclusion" id="{00FD8A26-5A78-47F9-AF85-C37D03BDF35F}">
          <p14:sldIdLst>
            <p14:sldId id="338"/>
          </p14:sldIdLst>
        </p14:section>
        <p14:section name="Other com partners" id="{A82A6D71-A7FD-481C-AAC5-CF0C25245D7F}">
          <p14:sldIdLst>
            <p14:sldId id="313"/>
            <p14:sldId id="343"/>
            <p14:sldId id="339"/>
          </p14:sldIdLst>
        </p14:section>
        <p14:section name="coming soon" id="{567A3CE8-7753-415E-BA25-92EB4A3B85B8}">
          <p14:sldIdLst>
            <p14:sldId id="333"/>
          </p14:sldIdLst>
        </p14:section>
        <p14:section name="Untitled Section" id="{30D230C9-38BC-4F56-96A8-BA9E4FA74829}">
          <p14:sldIdLst>
            <p14:sldId id="318"/>
            <p14:sldId id="27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Anderson (NHS Grampian)" initials="CA(G" lastIdx="1" clrIdx="0">
    <p:extLst>
      <p:ext uri="{19B8F6BF-5375-455C-9EA6-DF929625EA0E}">
        <p15:presenceInfo xmlns:p15="http://schemas.microsoft.com/office/powerpoint/2012/main" userId="S-1-5-21-2944925617-981488090-524357211-547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BFFFF"/>
    <a:srgbClr val="061D4B"/>
    <a:srgbClr val="061D49"/>
    <a:srgbClr val="A4D8E6"/>
    <a:srgbClr val="A898BD"/>
    <a:srgbClr val="F3AACD"/>
    <a:srgbClr val="5B9BD5"/>
    <a:srgbClr val="663300"/>
    <a:srgbClr val="E9A1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9B367F-EAA7-AE48-CE27-918E4C5D4271}" v="380" dt="2024-02-27T12:18:23.101"/>
    <p1510:client id="{43DD3665-B04A-8398-0E79-5333A66202F5}" v="4" dt="2024-02-27T22:45:48.885"/>
    <p1510:client id="{896214C2-577A-86A8-2D05-1244598C9B51}" v="75" dt="2024-02-28T07:58:04.640"/>
    <p1510:client id="{F309B62F-8098-86DD-A1E2-943126CF5E96}" v="558" dt="2024-02-27T16:55:43.3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0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8055"/>
          </a:xfrm>
          <a:prstGeom prst="rect">
            <a:avLst/>
          </a:prstGeom>
        </p:spPr>
        <p:txBody>
          <a:bodyPr vert="horz" lIns="91275" tIns="45638" rIns="91275" bIns="45638" rtlCol="0"/>
          <a:lstStyle>
            <a:lvl1pPr algn="l">
              <a:defRPr sz="1200"/>
            </a:lvl1pPr>
          </a:lstStyle>
          <a:p>
            <a:endParaRPr lang="en-GB" dirty="0"/>
          </a:p>
        </p:txBody>
      </p:sp>
      <p:sp>
        <p:nvSpPr>
          <p:cNvPr id="3" name="Date Placeholder 2"/>
          <p:cNvSpPr>
            <a:spLocks noGrp="1"/>
          </p:cNvSpPr>
          <p:nvPr>
            <p:ph type="dt" idx="1"/>
          </p:nvPr>
        </p:nvSpPr>
        <p:spPr>
          <a:xfrm>
            <a:off x="3850443" y="0"/>
            <a:ext cx="2945660" cy="498055"/>
          </a:xfrm>
          <a:prstGeom prst="rect">
            <a:avLst/>
          </a:prstGeom>
        </p:spPr>
        <p:txBody>
          <a:bodyPr vert="horz" lIns="91275" tIns="45638" rIns="91275" bIns="45638" rtlCol="0"/>
          <a:lstStyle>
            <a:lvl1pPr algn="r">
              <a:defRPr sz="1200"/>
            </a:lvl1pPr>
          </a:lstStyle>
          <a:p>
            <a:fld id="{27AF46C8-C8B1-4730-8EA7-9D90A79F3225}" type="datetimeFigureOut">
              <a:rPr lang="en-GB" smtClean="0"/>
              <a:t>27/03/2024</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275" tIns="45638" rIns="91275" bIns="45638" rtlCol="0" anchor="ctr"/>
          <a:lstStyle/>
          <a:p>
            <a:endParaRPr lang="en-GB" dirty="0"/>
          </a:p>
        </p:txBody>
      </p:sp>
      <p:sp>
        <p:nvSpPr>
          <p:cNvPr id="5" name="Notes Placeholder 4"/>
          <p:cNvSpPr>
            <a:spLocks noGrp="1"/>
          </p:cNvSpPr>
          <p:nvPr>
            <p:ph type="body" sz="quarter" idx="3"/>
          </p:nvPr>
        </p:nvSpPr>
        <p:spPr>
          <a:xfrm>
            <a:off x="679768" y="4777195"/>
            <a:ext cx="5438140" cy="3908613"/>
          </a:xfrm>
          <a:prstGeom prst="rect">
            <a:avLst/>
          </a:prstGeom>
        </p:spPr>
        <p:txBody>
          <a:bodyPr vert="horz" lIns="91275" tIns="45638" rIns="91275" bIns="456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60" cy="498054"/>
          </a:xfrm>
          <a:prstGeom prst="rect">
            <a:avLst/>
          </a:prstGeom>
        </p:spPr>
        <p:txBody>
          <a:bodyPr vert="horz" lIns="91275" tIns="45638" rIns="91275" bIns="45638"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60" cy="498054"/>
          </a:xfrm>
          <a:prstGeom prst="rect">
            <a:avLst/>
          </a:prstGeom>
        </p:spPr>
        <p:txBody>
          <a:bodyPr vert="horz" lIns="91275" tIns="45638" rIns="91275" bIns="45638" rtlCol="0" anchor="b"/>
          <a:lstStyle>
            <a:lvl1pPr algn="r">
              <a:defRPr sz="1200"/>
            </a:lvl1pPr>
          </a:lstStyle>
          <a:p>
            <a:fld id="{B90A9983-9290-4608-B789-BDD06800A82D}" type="slidenum">
              <a:rPr lang="en-GB" smtClean="0"/>
              <a:t>‹#›</a:t>
            </a:fld>
            <a:endParaRPr lang="en-GB" dirty="0"/>
          </a:p>
        </p:txBody>
      </p:sp>
    </p:spTree>
    <p:extLst>
      <p:ext uri="{BB962C8B-B14F-4D97-AF65-F5344CB8AC3E}">
        <p14:creationId xmlns:p14="http://schemas.microsoft.com/office/powerpoint/2010/main" val="581692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Main Channel has 12 pods, 2 Children pods and 3 additional bookable spaces. </a:t>
            </a:r>
          </a:p>
        </p:txBody>
      </p:sp>
      <p:sp>
        <p:nvSpPr>
          <p:cNvPr id="4" name="Slide Number Placeholder 3"/>
          <p:cNvSpPr>
            <a:spLocks noGrp="1"/>
          </p:cNvSpPr>
          <p:nvPr>
            <p:ph type="sldNum" sz="quarter" idx="10"/>
          </p:nvPr>
        </p:nvSpPr>
        <p:spPr/>
        <p:txBody>
          <a:bodyPr/>
          <a:lstStyle/>
          <a:p>
            <a:fld id="{B90A9983-9290-4608-B789-BDD06800A82D}" type="slidenum">
              <a:rPr lang="en-GB" smtClean="0"/>
              <a:t>6</a:t>
            </a:fld>
            <a:endParaRPr lang="en-GB" dirty="0"/>
          </a:p>
        </p:txBody>
      </p:sp>
    </p:spTree>
    <p:extLst>
      <p:ext uri="{BB962C8B-B14F-4D97-AF65-F5344CB8AC3E}">
        <p14:creationId xmlns:p14="http://schemas.microsoft.com/office/powerpoint/2010/main" val="3603066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0A9983-9290-4608-B789-BDD06800A82D}" type="slidenum">
              <a:rPr lang="en-GB" smtClean="0"/>
              <a:t>19</a:t>
            </a:fld>
            <a:endParaRPr lang="en-GB" dirty="0"/>
          </a:p>
        </p:txBody>
      </p:sp>
    </p:spTree>
    <p:extLst>
      <p:ext uri="{BB962C8B-B14F-4D97-AF65-F5344CB8AC3E}">
        <p14:creationId xmlns:p14="http://schemas.microsoft.com/office/powerpoint/2010/main" val="225052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0A9983-9290-4608-B789-BDD06800A82D}" type="slidenum">
              <a:rPr lang="en-GB" smtClean="0"/>
              <a:t>20</a:t>
            </a:fld>
            <a:endParaRPr lang="en-GB" dirty="0"/>
          </a:p>
        </p:txBody>
      </p:sp>
    </p:spTree>
    <p:extLst>
      <p:ext uri="{BB962C8B-B14F-4D97-AF65-F5344CB8AC3E}">
        <p14:creationId xmlns:p14="http://schemas.microsoft.com/office/powerpoint/2010/main" val="629099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0A9983-9290-4608-B789-BDD06800A82D}" type="slidenum">
              <a:rPr lang="en-GB" smtClean="0"/>
              <a:t>21</a:t>
            </a:fld>
            <a:endParaRPr lang="en-GB" dirty="0"/>
          </a:p>
        </p:txBody>
      </p:sp>
    </p:spTree>
    <p:extLst>
      <p:ext uri="{BB962C8B-B14F-4D97-AF65-F5344CB8AC3E}">
        <p14:creationId xmlns:p14="http://schemas.microsoft.com/office/powerpoint/2010/main" val="4267744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0A9983-9290-4608-B789-BDD06800A82D}" type="slidenum">
              <a:rPr lang="en-GB" smtClean="0"/>
              <a:t>22</a:t>
            </a:fld>
            <a:endParaRPr lang="en-GB" dirty="0"/>
          </a:p>
        </p:txBody>
      </p:sp>
    </p:spTree>
    <p:extLst>
      <p:ext uri="{BB962C8B-B14F-4D97-AF65-F5344CB8AC3E}">
        <p14:creationId xmlns:p14="http://schemas.microsoft.com/office/powerpoint/2010/main" val="2208673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0A9983-9290-4608-B789-BDD06800A82D}" type="slidenum">
              <a:rPr lang="en-GB" smtClean="0"/>
              <a:t>23</a:t>
            </a:fld>
            <a:endParaRPr lang="en-GB" dirty="0"/>
          </a:p>
        </p:txBody>
      </p:sp>
    </p:spTree>
    <p:extLst>
      <p:ext uri="{BB962C8B-B14F-4D97-AF65-F5344CB8AC3E}">
        <p14:creationId xmlns:p14="http://schemas.microsoft.com/office/powerpoint/2010/main" val="4084385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r>
              <a:rPr lang="en-GB" sz="1400" dirty="0"/>
              <a:t>Vaccinations</a:t>
            </a:r>
          </a:p>
          <a:p>
            <a:pPr marL="742950" lvl="1" indent="-285750" algn="just">
              <a:buFont typeface="Arial" panose="020B0604020202020204" pitchFamily="34" charset="0"/>
              <a:buChar char="•"/>
            </a:pPr>
            <a:r>
              <a:rPr lang="en-GB" sz="1400" dirty="0"/>
              <a:t>Pre-school</a:t>
            </a:r>
          </a:p>
          <a:p>
            <a:pPr marL="742950" lvl="1" indent="-285750" algn="just">
              <a:buFont typeface="Arial" panose="020B0604020202020204" pitchFamily="34" charset="0"/>
              <a:buChar char="•"/>
            </a:pPr>
            <a:r>
              <a:rPr lang="en-GB" sz="1400" dirty="0"/>
              <a:t>School Mop Ups</a:t>
            </a:r>
          </a:p>
          <a:p>
            <a:pPr marL="742950" lvl="1" indent="-285750" algn="just">
              <a:buFont typeface="Arial" panose="020B0604020202020204" pitchFamily="34" charset="0"/>
              <a:buChar char="•"/>
            </a:pPr>
            <a:r>
              <a:rPr lang="en-GB" sz="1400" dirty="0"/>
              <a:t>Adult Routine / Non Routine</a:t>
            </a:r>
          </a:p>
          <a:p>
            <a:pPr marL="742950" lvl="1" indent="-285750" algn="just">
              <a:buFont typeface="Arial" panose="020B0604020202020204" pitchFamily="34" charset="0"/>
              <a:buChar char="•"/>
            </a:pPr>
            <a:r>
              <a:rPr lang="en-GB" sz="1400" dirty="0"/>
              <a:t>Flu &amp; COVID</a:t>
            </a:r>
          </a:p>
          <a:p>
            <a:pPr marL="285750" indent="-285750" algn="just">
              <a:buFont typeface="Arial" panose="020B0604020202020204" pitchFamily="34" charset="0"/>
              <a:buChar char="•"/>
            </a:pPr>
            <a:r>
              <a:rPr lang="en-GB" sz="1400" dirty="0"/>
              <a:t>Vitamin B12 Injections</a:t>
            </a:r>
          </a:p>
          <a:p>
            <a:pPr marL="285750" indent="-285750" algn="just">
              <a:buFont typeface="Arial" panose="020B0604020202020204" pitchFamily="34" charset="0"/>
              <a:buChar char="•"/>
            </a:pPr>
            <a:br>
              <a:rPr lang="en-GB" dirty="0"/>
            </a:br>
            <a:r>
              <a:rPr lang="en-GB" sz="1200" dirty="0"/>
              <a:t>Bloods</a:t>
            </a:r>
          </a:p>
          <a:p>
            <a:pPr marL="285750" indent="-285750" algn="just">
              <a:buFont typeface="Arial" panose="020B0604020202020204" pitchFamily="34" charset="0"/>
              <a:buChar char="•"/>
            </a:pPr>
            <a:r>
              <a:rPr lang="en-GB" sz="1200" dirty="0"/>
              <a:t>Suture Removals</a:t>
            </a:r>
          </a:p>
          <a:p>
            <a:pPr marL="285750" indent="-285750" algn="just">
              <a:buFont typeface="Arial" panose="020B0604020202020204" pitchFamily="34" charset="0"/>
              <a:buChar char="•"/>
            </a:pPr>
            <a:r>
              <a:rPr lang="en-GB" sz="1200" dirty="0"/>
              <a:t>Chronic Disease Management </a:t>
            </a:r>
          </a:p>
          <a:p>
            <a:pPr marL="285750" indent="-285750" algn="just">
              <a:buFont typeface="Arial" panose="020B0604020202020204" pitchFamily="34" charset="0"/>
              <a:buChar char="•"/>
            </a:pPr>
            <a:r>
              <a:rPr lang="en-GB" sz="1200" dirty="0"/>
              <a:t>Vitamin B12 Injections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dirty="0"/>
              <a:t>Support people living with lung disease/COPD to manage their conditions at home and prevent admission. </a:t>
            </a:r>
          </a:p>
          <a:p>
            <a:pPr marL="285750" indent="-285750" algn="just">
              <a:buFont typeface="Arial" panose="020B0604020202020204" pitchFamily="34" charset="0"/>
              <a:buChar char="•"/>
            </a:pPr>
            <a:br>
              <a:rPr lang="en-GB" dirty="0"/>
            </a:br>
            <a:r>
              <a:rPr lang="en-GB" sz="1200" dirty="0"/>
              <a:t>Falls Prevention / Safer Mobility</a:t>
            </a:r>
          </a:p>
          <a:p>
            <a:pPr marL="285750" indent="-285750" algn="just">
              <a:buFont typeface="Arial" panose="020B0604020202020204" pitchFamily="34" charset="0"/>
              <a:buChar char="•"/>
            </a:pPr>
            <a:r>
              <a:rPr lang="en-GB" sz="1200" dirty="0"/>
              <a:t>General health &amp; wellbeing advice</a:t>
            </a:r>
          </a:p>
          <a:p>
            <a:pPr marL="285750" indent="-285750" algn="just">
              <a:buFont typeface="Arial" panose="020B0604020202020204" pitchFamily="34" charset="0"/>
              <a:buChar char="•"/>
            </a:pPr>
            <a:r>
              <a:rPr lang="en-GB" sz="1200" dirty="0"/>
              <a:t>Walking Aids</a:t>
            </a:r>
          </a:p>
          <a:p>
            <a:endParaRPr lang="en-GB" dirty="0"/>
          </a:p>
        </p:txBody>
      </p:sp>
      <p:sp>
        <p:nvSpPr>
          <p:cNvPr id="4" name="Slide Number Placeholder 3"/>
          <p:cNvSpPr>
            <a:spLocks noGrp="1"/>
          </p:cNvSpPr>
          <p:nvPr>
            <p:ph type="sldNum" sz="quarter" idx="10"/>
          </p:nvPr>
        </p:nvSpPr>
        <p:spPr/>
        <p:txBody>
          <a:bodyPr/>
          <a:lstStyle/>
          <a:p>
            <a:fld id="{B90A9983-9290-4608-B789-BDD06800A82D}" type="slidenum">
              <a:rPr lang="en-GB" smtClean="0"/>
              <a:t>11</a:t>
            </a:fld>
            <a:endParaRPr lang="en-GB" dirty="0"/>
          </a:p>
        </p:txBody>
      </p:sp>
    </p:spTree>
    <p:extLst>
      <p:ext uri="{BB962C8B-B14F-4D97-AF65-F5344CB8AC3E}">
        <p14:creationId xmlns:p14="http://schemas.microsoft.com/office/powerpoint/2010/main" val="3103594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65 trained </a:t>
            </a:r>
          </a:p>
          <a:p>
            <a:r>
              <a:rPr lang="en-US" dirty="0">
                <a:ea typeface="Calibri"/>
                <a:cs typeface="Calibri"/>
              </a:rPr>
              <a:t>5 trained vounenteers </a:t>
            </a:r>
          </a:p>
        </p:txBody>
      </p:sp>
      <p:sp>
        <p:nvSpPr>
          <p:cNvPr id="4" name="Slide Number Placeholder 3"/>
          <p:cNvSpPr>
            <a:spLocks noGrp="1"/>
          </p:cNvSpPr>
          <p:nvPr>
            <p:ph type="sldNum" sz="quarter" idx="5"/>
          </p:nvPr>
        </p:nvSpPr>
        <p:spPr/>
        <p:txBody>
          <a:bodyPr/>
          <a:lstStyle/>
          <a:p>
            <a:fld id="{B90A9983-9290-4608-B789-BDD06800A82D}" type="slidenum">
              <a:rPr lang="en-GB" smtClean="0"/>
              <a:t>12</a:t>
            </a:fld>
            <a:endParaRPr lang="en-GB" dirty="0"/>
          </a:p>
        </p:txBody>
      </p:sp>
    </p:spTree>
    <p:extLst>
      <p:ext uri="{BB962C8B-B14F-4D97-AF65-F5344CB8AC3E}">
        <p14:creationId xmlns:p14="http://schemas.microsoft.com/office/powerpoint/2010/main" val="2693931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CTAC and Secondary Care</a:t>
            </a:r>
            <a:endParaRPr lang="en-US" dirty="0"/>
          </a:p>
          <a:p>
            <a:endParaRPr lang="en-GB" dirty="0"/>
          </a:p>
          <a:p>
            <a:r>
              <a:rPr lang="en-GB" dirty="0"/>
              <a:t>Health Visitors and Pre-school Team – Childsmile</a:t>
            </a:r>
          </a:p>
          <a:p>
            <a:endParaRPr lang="en-GB" dirty="0"/>
          </a:p>
          <a:p>
            <a:r>
              <a:rPr lang="en-GB" dirty="0"/>
              <a:t>Schools – Excellerate Programme (Education) </a:t>
            </a:r>
            <a:endParaRPr lang="en-US" dirty="0"/>
          </a:p>
          <a:p>
            <a:endParaRPr lang="en-GB" dirty="0"/>
          </a:p>
          <a:p>
            <a:r>
              <a:rPr lang="en-GB" dirty="0"/>
              <a:t>AFCCT</a:t>
            </a:r>
          </a:p>
        </p:txBody>
      </p:sp>
      <p:sp>
        <p:nvSpPr>
          <p:cNvPr id="4" name="Slide Number Placeholder 3"/>
          <p:cNvSpPr>
            <a:spLocks noGrp="1"/>
          </p:cNvSpPr>
          <p:nvPr>
            <p:ph type="sldNum" sz="quarter" idx="10"/>
          </p:nvPr>
        </p:nvSpPr>
        <p:spPr/>
        <p:txBody>
          <a:bodyPr/>
          <a:lstStyle/>
          <a:p>
            <a:fld id="{B90A9983-9290-4608-B789-BDD06800A82D}" type="slidenum">
              <a:rPr lang="en-GB" smtClean="0"/>
              <a:t>13</a:t>
            </a:fld>
            <a:endParaRPr lang="en-GB" dirty="0"/>
          </a:p>
        </p:txBody>
      </p:sp>
    </p:spTree>
    <p:extLst>
      <p:ext uri="{BB962C8B-B14F-4D97-AF65-F5344CB8AC3E}">
        <p14:creationId xmlns:p14="http://schemas.microsoft.com/office/powerpoint/2010/main" val="198916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Aberdeen Links – GP Referrals &amp; Service</a:t>
            </a:r>
            <a:r>
              <a:rPr lang="en-GB" baseline="0" dirty="0"/>
              <a:t> promotion</a:t>
            </a:r>
          </a:p>
          <a:p>
            <a:r>
              <a:rPr lang="en-GB" baseline="0" dirty="0"/>
              <a:t>Penumbra – Aberdeen 1</a:t>
            </a:r>
            <a:r>
              <a:rPr lang="en-GB" baseline="30000" dirty="0"/>
              <a:t>st</a:t>
            </a:r>
            <a:r>
              <a:rPr lang="en-GB" baseline="0" dirty="0"/>
              <a:t> Response Mental Health Service – Walk in (Every Friday</a:t>
            </a:r>
          </a:p>
          <a:p>
            <a:r>
              <a:rPr lang="en-GB" baseline="0" dirty="0"/>
              <a:t>Pathways Employment Keyworker -  Every Thursday</a:t>
            </a:r>
          </a:p>
          <a:p>
            <a:r>
              <a:rPr lang="en-GB" baseline="0" dirty="0"/>
              <a:t>Alziemer Scotland – Braine Health Every Thursday</a:t>
            </a:r>
            <a:endParaRPr lang="en-GB" dirty="0"/>
          </a:p>
        </p:txBody>
      </p:sp>
      <p:sp>
        <p:nvSpPr>
          <p:cNvPr id="4" name="Slide Number Placeholder 3"/>
          <p:cNvSpPr>
            <a:spLocks noGrp="1"/>
          </p:cNvSpPr>
          <p:nvPr>
            <p:ph type="sldNum" sz="quarter" idx="10"/>
          </p:nvPr>
        </p:nvSpPr>
        <p:spPr/>
        <p:txBody>
          <a:bodyPr/>
          <a:lstStyle/>
          <a:p>
            <a:fld id="{B90A9983-9290-4608-B789-BDD06800A82D}" type="slidenum">
              <a:rPr lang="en-GB" smtClean="0"/>
              <a:t>14</a:t>
            </a:fld>
            <a:endParaRPr lang="en-GB" dirty="0"/>
          </a:p>
        </p:txBody>
      </p:sp>
    </p:spTree>
    <p:extLst>
      <p:ext uri="{BB962C8B-B14F-4D97-AF65-F5344CB8AC3E}">
        <p14:creationId xmlns:p14="http://schemas.microsoft.com/office/powerpoint/2010/main" val="1444599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Aberdeen Links – GP Referrals &amp; Service</a:t>
            </a:r>
            <a:r>
              <a:rPr lang="en-GB" baseline="0" dirty="0"/>
              <a:t> promotion</a:t>
            </a:r>
          </a:p>
          <a:p>
            <a:r>
              <a:rPr lang="en-GB" baseline="0" dirty="0"/>
              <a:t>Penumbra – Aberdeen 1</a:t>
            </a:r>
            <a:r>
              <a:rPr lang="en-GB" baseline="30000" dirty="0"/>
              <a:t>st</a:t>
            </a:r>
            <a:r>
              <a:rPr lang="en-GB" baseline="0" dirty="0"/>
              <a:t> Response Mental Health Service – Walk in (Every Friday</a:t>
            </a:r>
          </a:p>
          <a:p>
            <a:r>
              <a:rPr lang="en-GB" baseline="0" dirty="0"/>
              <a:t>Pathways Employment Keyworker -  Every Thursday</a:t>
            </a:r>
          </a:p>
          <a:p>
            <a:r>
              <a:rPr lang="en-GB" baseline="0" dirty="0"/>
              <a:t>Alziemer Scotland – Braine Health Every Thursday</a:t>
            </a:r>
            <a:endParaRPr lang="en-GB" dirty="0"/>
          </a:p>
        </p:txBody>
      </p:sp>
      <p:sp>
        <p:nvSpPr>
          <p:cNvPr id="4" name="Slide Number Placeholder 3"/>
          <p:cNvSpPr>
            <a:spLocks noGrp="1"/>
          </p:cNvSpPr>
          <p:nvPr>
            <p:ph type="sldNum" sz="quarter" idx="10"/>
          </p:nvPr>
        </p:nvSpPr>
        <p:spPr/>
        <p:txBody>
          <a:bodyPr/>
          <a:lstStyle/>
          <a:p>
            <a:fld id="{B90A9983-9290-4608-B789-BDD06800A82D}" type="slidenum">
              <a:rPr lang="en-GB" smtClean="0"/>
              <a:t>15</a:t>
            </a:fld>
            <a:endParaRPr lang="en-GB" dirty="0"/>
          </a:p>
        </p:txBody>
      </p:sp>
    </p:spTree>
    <p:extLst>
      <p:ext uri="{BB962C8B-B14F-4D97-AF65-F5344CB8AC3E}">
        <p14:creationId xmlns:p14="http://schemas.microsoft.com/office/powerpoint/2010/main" val="3934906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Aberdeen Links – GP Referrals &amp; Service</a:t>
            </a:r>
            <a:r>
              <a:rPr lang="en-GB" baseline="0" dirty="0"/>
              <a:t> promotion</a:t>
            </a:r>
          </a:p>
          <a:p>
            <a:r>
              <a:rPr lang="en-GB" baseline="0" dirty="0"/>
              <a:t>Penumbra – Aberdeen 1</a:t>
            </a:r>
            <a:r>
              <a:rPr lang="en-GB" baseline="30000" dirty="0"/>
              <a:t>st</a:t>
            </a:r>
            <a:r>
              <a:rPr lang="en-GB" baseline="0" dirty="0"/>
              <a:t> Response Mental Health Service – Walk in (Every Friday</a:t>
            </a:r>
          </a:p>
          <a:p>
            <a:r>
              <a:rPr lang="en-GB" baseline="0" dirty="0"/>
              <a:t>Pathways Employment Keyworker -  Every Thursday</a:t>
            </a:r>
          </a:p>
          <a:p>
            <a:r>
              <a:rPr lang="en-GB" baseline="0" dirty="0"/>
              <a:t>Alziemer Scotland – Braine Health Every Thursday</a:t>
            </a:r>
            <a:endParaRPr lang="en-GB" dirty="0"/>
          </a:p>
        </p:txBody>
      </p:sp>
      <p:sp>
        <p:nvSpPr>
          <p:cNvPr id="4" name="Slide Number Placeholder 3"/>
          <p:cNvSpPr>
            <a:spLocks noGrp="1"/>
          </p:cNvSpPr>
          <p:nvPr>
            <p:ph type="sldNum" sz="quarter" idx="10"/>
          </p:nvPr>
        </p:nvSpPr>
        <p:spPr/>
        <p:txBody>
          <a:bodyPr/>
          <a:lstStyle/>
          <a:p>
            <a:fld id="{B90A9983-9290-4608-B789-BDD06800A82D}" type="slidenum">
              <a:rPr lang="en-GB" smtClean="0"/>
              <a:t>16</a:t>
            </a:fld>
            <a:endParaRPr lang="en-GB" dirty="0"/>
          </a:p>
        </p:txBody>
      </p:sp>
    </p:spTree>
    <p:extLst>
      <p:ext uri="{BB962C8B-B14F-4D97-AF65-F5344CB8AC3E}">
        <p14:creationId xmlns:p14="http://schemas.microsoft.com/office/powerpoint/2010/main" val="3046789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AIR – Lived Experience Peer Support and Peer Naloxone</a:t>
            </a:r>
            <a:r>
              <a:rPr lang="en-GB" baseline="0" dirty="0"/>
              <a:t> Training</a:t>
            </a:r>
          </a:p>
          <a:p>
            <a:r>
              <a:rPr lang="en-GB" baseline="0" dirty="0"/>
              <a:t>ADA – Aberdeen Drugs Action attend to promote Overdose Awareness</a:t>
            </a:r>
          </a:p>
          <a:p>
            <a:r>
              <a:rPr lang="en-GB" baseline="0" dirty="0"/>
              <a:t>Development with Aberdeen City Drugs &amp; Alcohol Services – Alcohol Brief intervention, naloxone Training – Future Distribution and Information &amp; Guidance to support staff to “Make Every Opportunity Count”. </a:t>
            </a:r>
            <a:endParaRPr lang="en-GB" dirty="0"/>
          </a:p>
        </p:txBody>
      </p:sp>
      <p:sp>
        <p:nvSpPr>
          <p:cNvPr id="4" name="Slide Number Placeholder 3"/>
          <p:cNvSpPr>
            <a:spLocks noGrp="1"/>
          </p:cNvSpPr>
          <p:nvPr>
            <p:ph type="sldNum" sz="quarter" idx="10"/>
          </p:nvPr>
        </p:nvSpPr>
        <p:spPr/>
        <p:txBody>
          <a:bodyPr/>
          <a:lstStyle/>
          <a:p>
            <a:fld id="{B90A9983-9290-4608-B789-BDD06800A82D}" type="slidenum">
              <a:rPr lang="en-GB" smtClean="0"/>
              <a:t>17</a:t>
            </a:fld>
            <a:endParaRPr lang="en-GB" dirty="0"/>
          </a:p>
        </p:txBody>
      </p:sp>
    </p:spTree>
    <p:extLst>
      <p:ext uri="{BB962C8B-B14F-4D97-AF65-F5344CB8AC3E}">
        <p14:creationId xmlns:p14="http://schemas.microsoft.com/office/powerpoint/2010/main" val="1771473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Aberdeen Links – GP Referrals &amp; Service</a:t>
            </a:r>
            <a:r>
              <a:rPr lang="en-GB" baseline="0" dirty="0"/>
              <a:t> promotion</a:t>
            </a:r>
          </a:p>
          <a:p>
            <a:r>
              <a:rPr lang="en-GB" baseline="0" dirty="0"/>
              <a:t>Penumbra – Aberdeen 1</a:t>
            </a:r>
            <a:r>
              <a:rPr lang="en-GB" baseline="30000" dirty="0"/>
              <a:t>st</a:t>
            </a:r>
            <a:r>
              <a:rPr lang="en-GB" baseline="0" dirty="0"/>
              <a:t> Response Mental Health Service – Walk in (Every Friday</a:t>
            </a:r>
          </a:p>
          <a:p>
            <a:r>
              <a:rPr lang="en-GB" baseline="0" dirty="0"/>
              <a:t>Pathways Employment Keyworker -  Every Thursday</a:t>
            </a:r>
          </a:p>
          <a:p>
            <a:r>
              <a:rPr lang="en-GB" baseline="0" dirty="0"/>
              <a:t>Alzheimer Scotland – Braine Health Every Thursday</a:t>
            </a:r>
            <a:endParaRPr lang="en-GB" dirty="0"/>
          </a:p>
        </p:txBody>
      </p:sp>
      <p:sp>
        <p:nvSpPr>
          <p:cNvPr id="4" name="Slide Number Placeholder 3"/>
          <p:cNvSpPr>
            <a:spLocks noGrp="1"/>
          </p:cNvSpPr>
          <p:nvPr>
            <p:ph type="sldNum" sz="quarter" idx="10"/>
          </p:nvPr>
        </p:nvSpPr>
        <p:spPr/>
        <p:txBody>
          <a:bodyPr/>
          <a:lstStyle/>
          <a:p>
            <a:fld id="{B90A9983-9290-4608-B789-BDD06800A82D}" type="slidenum">
              <a:rPr lang="en-GB" smtClean="0"/>
              <a:t>18</a:t>
            </a:fld>
            <a:endParaRPr lang="en-GB" dirty="0"/>
          </a:p>
        </p:txBody>
      </p:sp>
    </p:spTree>
    <p:extLst>
      <p:ext uri="{BB962C8B-B14F-4D97-AF65-F5344CB8AC3E}">
        <p14:creationId xmlns:p14="http://schemas.microsoft.com/office/powerpoint/2010/main" val="67236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363E435-0B31-4A53-BD8E-CAF2670B4A0B}" type="datetimeFigureOut">
              <a:rPr lang="en-GB" smtClean="0"/>
              <a:t>27/03/2024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75C8742-D12F-4854-BDC3-5003A53412A2}" type="slidenum">
              <a:rPr lang="en-GB" smtClean="0"/>
              <a:t>‹#›</a:t>
            </a:fld>
            <a:endParaRPr lang="en-GB" dirty="0"/>
          </a:p>
        </p:txBody>
      </p:sp>
    </p:spTree>
    <p:extLst>
      <p:ext uri="{BB962C8B-B14F-4D97-AF65-F5344CB8AC3E}">
        <p14:creationId xmlns:p14="http://schemas.microsoft.com/office/powerpoint/2010/main" val="402129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63E435-0B31-4A53-BD8E-CAF2670B4A0B}" type="datetimeFigureOut">
              <a:rPr lang="en-GB" smtClean="0"/>
              <a:t>27/03/2024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75C8742-D12F-4854-BDC3-5003A53412A2}" type="slidenum">
              <a:rPr lang="en-GB" smtClean="0"/>
              <a:t>‹#›</a:t>
            </a:fld>
            <a:endParaRPr lang="en-GB" dirty="0"/>
          </a:p>
        </p:txBody>
      </p:sp>
    </p:spTree>
    <p:extLst>
      <p:ext uri="{BB962C8B-B14F-4D97-AF65-F5344CB8AC3E}">
        <p14:creationId xmlns:p14="http://schemas.microsoft.com/office/powerpoint/2010/main" val="3844188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63E435-0B31-4A53-BD8E-CAF2670B4A0B}" type="datetimeFigureOut">
              <a:rPr lang="en-GB" smtClean="0"/>
              <a:t>27/03/2024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75C8742-D12F-4854-BDC3-5003A53412A2}" type="slidenum">
              <a:rPr lang="en-GB" smtClean="0"/>
              <a:t>‹#›</a:t>
            </a:fld>
            <a:endParaRPr lang="en-GB" dirty="0"/>
          </a:p>
        </p:txBody>
      </p:sp>
    </p:spTree>
    <p:extLst>
      <p:ext uri="{BB962C8B-B14F-4D97-AF65-F5344CB8AC3E}">
        <p14:creationId xmlns:p14="http://schemas.microsoft.com/office/powerpoint/2010/main" val="3907121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63E435-0B31-4A53-BD8E-CAF2670B4A0B}" type="datetimeFigureOut">
              <a:rPr lang="en-GB" smtClean="0"/>
              <a:t>27/03/2024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75C8742-D12F-4854-BDC3-5003A53412A2}" type="slidenum">
              <a:rPr lang="en-GB" smtClean="0"/>
              <a:t>‹#›</a:t>
            </a:fld>
            <a:endParaRPr lang="en-GB" dirty="0"/>
          </a:p>
        </p:txBody>
      </p:sp>
    </p:spTree>
    <p:extLst>
      <p:ext uri="{BB962C8B-B14F-4D97-AF65-F5344CB8AC3E}">
        <p14:creationId xmlns:p14="http://schemas.microsoft.com/office/powerpoint/2010/main" val="762850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63E435-0B31-4A53-BD8E-CAF2670B4A0B}" type="datetimeFigureOut">
              <a:rPr lang="en-GB" smtClean="0"/>
              <a:t>27/03/2024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75C8742-D12F-4854-BDC3-5003A53412A2}" type="slidenum">
              <a:rPr lang="en-GB" smtClean="0"/>
              <a:t>‹#›</a:t>
            </a:fld>
            <a:endParaRPr lang="en-GB" dirty="0"/>
          </a:p>
        </p:txBody>
      </p:sp>
    </p:spTree>
    <p:extLst>
      <p:ext uri="{BB962C8B-B14F-4D97-AF65-F5344CB8AC3E}">
        <p14:creationId xmlns:p14="http://schemas.microsoft.com/office/powerpoint/2010/main" val="194142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363E435-0B31-4A53-BD8E-CAF2670B4A0B}" type="datetimeFigureOut">
              <a:rPr lang="en-GB" smtClean="0"/>
              <a:t>27/03/2024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75C8742-D12F-4854-BDC3-5003A53412A2}" type="slidenum">
              <a:rPr lang="en-GB" smtClean="0"/>
              <a:t>‹#›</a:t>
            </a:fld>
            <a:endParaRPr lang="en-GB" dirty="0"/>
          </a:p>
        </p:txBody>
      </p:sp>
    </p:spTree>
    <p:extLst>
      <p:ext uri="{BB962C8B-B14F-4D97-AF65-F5344CB8AC3E}">
        <p14:creationId xmlns:p14="http://schemas.microsoft.com/office/powerpoint/2010/main" val="3797254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363E435-0B31-4A53-BD8E-CAF2670B4A0B}" type="datetimeFigureOut">
              <a:rPr lang="en-GB" smtClean="0"/>
              <a:t>27/03/2024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75C8742-D12F-4854-BDC3-5003A53412A2}" type="slidenum">
              <a:rPr lang="en-GB" smtClean="0"/>
              <a:t>‹#›</a:t>
            </a:fld>
            <a:endParaRPr lang="en-GB" dirty="0"/>
          </a:p>
        </p:txBody>
      </p:sp>
    </p:spTree>
    <p:extLst>
      <p:ext uri="{BB962C8B-B14F-4D97-AF65-F5344CB8AC3E}">
        <p14:creationId xmlns:p14="http://schemas.microsoft.com/office/powerpoint/2010/main" val="1419028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363E435-0B31-4A53-BD8E-CAF2670B4A0B}" type="datetimeFigureOut">
              <a:rPr lang="en-GB" smtClean="0"/>
              <a:t>27/03/2024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75C8742-D12F-4854-BDC3-5003A53412A2}" type="slidenum">
              <a:rPr lang="en-GB" smtClean="0"/>
              <a:t>‹#›</a:t>
            </a:fld>
            <a:endParaRPr lang="en-GB" dirty="0"/>
          </a:p>
        </p:txBody>
      </p:sp>
    </p:spTree>
    <p:extLst>
      <p:ext uri="{BB962C8B-B14F-4D97-AF65-F5344CB8AC3E}">
        <p14:creationId xmlns:p14="http://schemas.microsoft.com/office/powerpoint/2010/main" val="386890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63E435-0B31-4A53-BD8E-CAF2670B4A0B}" type="datetimeFigureOut">
              <a:rPr lang="en-GB" smtClean="0"/>
              <a:t>27/03/2024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75C8742-D12F-4854-BDC3-5003A53412A2}" type="slidenum">
              <a:rPr lang="en-GB" smtClean="0"/>
              <a:t>‹#›</a:t>
            </a:fld>
            <a:endParaRPr lang="en-GB" dirty="0"/>
          </a:p>
        </p:txBody>
      </p:sp>
    </p:spTree>
    <p:extLst>
      <p:ext uri="{BB962C8B-B14F-4D97-AF65-F5344CB8AC3E}">
        <p14:creationId xmlns:p14="http://schemas.microsoft.com/office/powerpoint/2010/main" val="1929983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63E435-0B31-4A53-BD8E-CAF2670B4A0B}" type="datetimeFigureOut">
              <a:rPr lang="en-GB" smtClean="0"/>
              <a:t>27/03/2024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75C8742-D12F-4854-BDC3-5003A53412A2}" type="slidenum">
              <a:rPr lang="en-GB" smtClean="0"/>
              <a:t>‹#›</a:t>
            </a:fld>
            <a:endParaRPr lang="en-GB" dirty="0"/>
          </a:p>
        </p:txBody>
      </p:sp>
    </p:spTree>
    <p:extLst>
      <p:ext uri="{BB962C8B-B14F-4D97-AF65-F5344CB8AC3E}">
        <p14:creationId xmlns:p14="http://schemas.microsoft.com/office/powerpoint/2010/main" val="3856677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63E435-0B31-4A53-BD8E-CAF2670B4A0B}" type="datetimeFigureOut">
              <a:rPr lang="en-GB" smtClean="0"/>
              <a:t>27/03/2024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75C8742-D12F-4854-BDC3-5003A53412A2}" type="slidenum">
              <a:rPr lang="en-GB" smtClean="0"/>
              <a:t>‹#›</a:t>
            </a:fld>
            <a:endParaRPr lang="en-GB" dirty="0"/>
          </a:p>
        </p:txBody>
      </p:sp>
    </p:spTree>
    <p:extLst>
      <p:ext uri="{BB962C8B-B14F-4D97-AF65-F5344CB8AC3E}">
        <p14:creationId xmlns:p14="http://schemas.microsoft.com/office/powerpoint/2010/main" val="3876207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3E435-0B31-4A53-BD8E-CAF2670B4A0B}" type="datetimeFigureOut">
              <a:rPr lang="en-GB" smtClean="0"/>
              <a:t>27/03/2024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C8742-D12F-4854-BDC3-5003A53412A2}" type="slidenum">
              <a:rPr lang="en-GB" smtClean="0"/>
              <a:t>‹#›</a:t>
            </a:fld>
            <a:endParaRPr lang="en-GB" dirty="0"/>
          </a:p>
        </p:txBody>
      </p:sp>
    </p:spTree>
    <p:extLst>
      <p:ext uri="{BB962C8B-B14F-4D97-AF65-F5344CB8AC3E}">
        <p14:creationId xmlns:p14="http://schemas.microsoft.com/office/powerpoint/2010/main" val="3221073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2.jpeg"/><Relationship Id="rId3" Type="http://schemas.openxmlformats.org/officeDocument/2006/relationships/image" Target="../media/image1.png"/><Relationship Id="rId7" Type="http://schemas.openxmlformats.org/officeDocument/2006/relationships/image" Target="../media/image79.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81.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5.jpeg"/><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6.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8.svg"/><Relationship Id="rId5" Type="http://schemas.openxmlformats.org/officeDocument/2006/relationships/image" Target="../media/image87.png"/><Relationship Id="rId10" Type="http://schemas.openxmlformats.org/officeDocument/2006/relationships/image" Target="../media/image91.jpeg"/><Relationship Id="rId4" Type="http://schemas.openxmlformats.org/officeDocument/2006/relationships/image" Target="../media/image82.jpeg"/><Relationship Id="rId9" Type="http://schemas.openxmlformats.org/officeDocument/2006/relationships/image" Target="../media/image90.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97.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32.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6.jpeg"/><Relationship Id="rId39" Type="http://schemas.openxmlformats.org/officeDocument/2006/relationships/image" Target="../media/image39.png"/><Relationship Id="rId21" Type="http://schemas.openxmlformats.org/officeDocument/2006/relationships/image" Target="../media/image21.png"/><Relationship Id="rId34" Type="http://schemas.openxmlformats.org/officeDocument/2006/relationships/image" Target="../media/image34.png"/><Relationship Id="rId42" Type="http://schemas.openxmlformats.org/officeDocument/2006/relationships/image" Target="../media/image42.png"/><Relationship Id="rId7" Type="http://schemas.openxmlformats.org/officeDocument/2006/relationships/image" Target="../media/image8.png"/><Relationship Id="rId2" Type="http://schemas.openxmlformats.org/officeDocument/2006/relationships/image" Target="../media/image1.png"/><Relationship Id="rId16" Type="http://schemas.openxmlformats.org/officeDocument/2006/relationships/image" Target="../media/image17.png"/><Relationship Id="rId29"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eg"/><Relationship Id="rId24" Type="http://schemas.openxmlformats.org/officeDocument/2006/relationships/image" Target="../media/image24.png"/><Relationship Id="rId32" Type="http://schemas.openxmlformats.org/officeDocument/2006/relationships/image" Target="../media/image32.jpeg"/><Relationship Id="rId37" Type="http://schemas.openxmlformats.org/officeDocument/2006/relationships/image" Target="../media/image37.png"/><Relationship Id="rId40" Type="http://schemas.openxmlformats.org/officeDocument/2006/relationships/image" Target="../media/image40.png"/><Relationship Id="rId45" Type="http://schemas.openxmlformats.org/officeDocument/2006/relationships/image" Target="../media/image4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10" Type="http://schemas.openxmlformats.org/officeDocument/2006/relationships/image" Target="../media/image11.png"/><Relationship Id="rId19" Type="http://schemas.openxmlformats.org/officeDocument/2006/relationships/image" Target="../media/image19.png"/><Relationship Id="rId31" Type="http://schemas.openxmlformats.org/officeDocument/2006/relationships/image" Target="../media/image31.png"/><Relationship Id="rId44" Type="http://schemas.openxmlformats.org/officeDocument/2006/relationships/image" Target="../media/image44.jpeg"/><Relationship Id="rId4" Type="http://schemas.openxmlformats.org/officeDocument/2006/relationships/image" Target="../media/image2.png"/><Relationship Id="rId9" Type="http://schemas.openxmlformats.org/officeDocument/2006/relationships/image" Target="../media/image10.jpeg"/><Relationship Id="rId14" Type="http://schemas.openxmlformats.org/officeDocument/2006/relationships/image" Target="../media/image15.png"/><Relationship Id="rId22" Type="http://schemas.openxmlformats.org/officeDocument/2006/relationships/image" Target="../media/image22.jpeg"/><Relationship Id="rId27" Type="http://schemas.openxmlformats.org/officeDocument/2006/relationships/image" Target="../media/image27.png"/><Relationship Id="rId30" Type="http://schemas.openxmlformats.org/officeDocument/2006/relationships/image" Target="../media/image30.jpeg"/><Relationship Id="rId35" Type="http://schemas.openxmlformats.org/officeDocument/2006/relationships/image" Target="../media/image35.png"/><Relationship Id="rId43" Type="http://schemas.openxmlformats.org/officeDocument/2006/relationships/image" Target="../media/image43.jpeg"/><Relationship Id="rId8" Type="http://schemas.openxmlformats.org/officeDocument/2006/relationships/image" Target="../media/image9.jpeg"/><Relationship Id="rId3" Type="http://schemas.openxmlformats.org/officeDocument/2006/relationships/image" Target="../media/image5.jpeg"/><Relationship Id="rId12" Type="http://schemas.openxmlformats.org/officeDocument/2006/relationships/image" Target="../media/image13.jpeg"/><Relationship Id="rId17" Type="http://schemas.openxmlformats.org/officeDocument/2006/relationships/oleObject" Target="../embeddings/oleObject1.bin"/><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png"/><Relationship Id="rId20" Type="http://schemas.openxmlformats.org/officeDocument/2006/relationships/image" Target="../media/image20.jpeg"/><Relationship Id="rId41"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1.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37.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png"/><Relationship Id="rId7"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06.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2.jpeg"/><Relationship Id="rId4" Type="http://schemas.openxmlformats.org/officeDocument/2006/relationships/image" Target="../media/image108.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5.png"/><Relationship Id="rId4" Type="http://schemas.openxmlformats.org/officeDocument/2006/relationships/image" Target="../media/image110.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1.jpe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15.png"/></Relationships>
</file>

<file path=ppt/slides/_rels/slide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116.jpeg"/></Relationships>
</file>

<file path=ppt/slides/_rels/slide31.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6.png"/><Relationship Id="rId4" Type="http://schemas.openxmlformats.org/officeDocument/2006/relationships/image" Target="../media/image117.png"/></Relationships>
</file>

<file path=ppt/slides/_rels/slide32.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29.png"/><Relationship Id="rId3" Type="http://schemas.openxmlformats.org/officeDocument/2006/relationships/image" Target="../media/image120.jpeg"/><Relationship Id="rId7" Type="http://schemas.openxmlformats.org/officeDocument/2006/relationships/image" Target="../media/image123.jpeg"/><Relationship Id="rId12" Type="http://schemas.openxmlformats.org/officeDocument/2006/relationships/image" Target="../media/image12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35.png"/><Relationship Id="rId5" Type="http://schemas.openxmlformats.org/officeDocument/2006/relationships/image" Target="../media/image122.jpeg"/><Relationship Id="rId10" Type="http://schemas.openxmlformats.org/officeDocument/2006/relationships/image" Target="../media/image125.jpeg"/><Relationship Id="rId4" Type="http://schemas.openxmlformats.org/officeDocument/2006/relationships/image" Target="../media/image121.jpeg"/><Relationship Id="rId9" Type="http://schemas.openxmlformats.org/officeDocument/2006/relationships/image" Target="../media/image65.png"/><Relationship Id="rId1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Caroline.anderson2@nhs.scot" TargetMode="External"/><Relationship Id="rId5" Type="http://schemas.openxmlformats.org/officeDocument/2006/relationships/image" Target="../media/image128.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1.png"/><Relationship Id="rId7" Type="http://schemas.openxmlformats.org/officeDocument/2006/relationships/image" Target="../media/image5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2.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jpeg"/><Relationship Id="rId7"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10" Type="http://schemas.openxmlformats.org/officeDocument/2006/relationships/image" Target="../media/image62.jpeg"/><Relationship Id="rId4" Type="http://schemas.openxmlformats.org/officeDocument/2006/relationships/image" Target="../media/image2.png"/><Relationship Id="rId9" Type="http://schemas.openxmlformats.org/officeDocument/2006/relationships/image" Target="../media/image61.png"/></Relationships>
</file>

<file path=ppt/slides/_rels/slide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4.jpeg"/><Relationship Id="rId7"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jpeg"/><Relationship Id="rId10" Type="http://schemas.openxmlformats.org/officeDocument/2006/relationships/image" Target="../media/image68.png"/><Relationship Id="rId4" Type="http://schemas.openxmlformats.org/officeDocument/2006/relationships/image" Target="../media/image2.png"/><Relationship Id="rId9"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2.png"/><Relationship Id="rId7"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12163" y="-6035"/>
            <a:ext cx="3579837" cy="3955499"/>
          </a:xfrm>
          <a:prstGeom prst="rect">
            <a:avLst/>
          </a:prstGeom>
        </p:spPr>
      </p:pic>
      <p:pic>
        <p:nvPicPr>
          <p:cNvPr id="8" name="Picture 7"/>
          <p:cNvPicPr>
            <a:picLocks noChangeAspect="1"/>
          </p:cNvPicPr>
          <p:nvPr/>
        </p:nvPicPr>
        <p:blipFill>
          <a:blip r:embed="rId3"/>
          <a:stretch>
            <a:fillRect/>
          </a:stretch>
        </p:blipFill>
        <p:spPr>
          <a:xfrm>
            <a:off x="393734" y="323049"/>
            <a:ext cx="2935339" cy="1007250"/>
          </a:xfrm>
          <a:prstGeom prst="rect">
            <a:avLst/>
          </a:prstGeom>
        </p:spPr>
      </p:pic>
      <p:sp>
        <p:nvSpPr>
          <p:cNvPr id="9" name="Rectangle 8"/>
          <p:cNvSpPr/>
          <p:nvPr/>
        </p:nvSpPr>
        <p:spPr>
          <a:xfrm>
            <a:off x="621992" y="1509176"/>
            <a:ext cx="11303607" cy="2308324"/>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Aberdeen City </a:t>
            </a:r>
          </a:p>
          <a:p>
            <a:pPr algn="ctr"/>
            <a:r>
              <a:rPr lang="en-US"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Vaccination &amp; Wellbeing Hub</a:t>
            </a:r>
          </a:p>
        </p:txBody>
      </p:sp>
      <p:pic>
        <p:nvPicPr>
          <p:cNvPr id="10" name="Picture 9"/>
          <p:cNvPicPr>
            <a:picLocks noChangeAspect="1"/>
          </p:cNvPicPr>
          <p:nvPr/>
        </p:nvPicPr>
        <p:blipFill>
          <a:blip r:embed="rId4"/>
          <a:stretch>
            <a:fillRect/>
          </a:stretch>
        </p:blipFill>
        <p:spPr>
          <a:xfrm>
            <a:off x="0" y="3952795"/>
            <a:ext cx="12192000" cy="2922567"/>
          </a:xfrm>
          <a:prstGeom prst="rect">
            <a:avLst/>
          </a:prstGeom>
        </p:spPr>
      </p:pic>
      <p:pic>
        <p:nvPicPr>
          <p:cNvPr id="11" name="Picture 10">
            <a:extLst>
              <a:ext uri="{FF2B5EF4-FFF2-40B4-BE49-F238E27FC236}">
                <a16:creationId xmlns:a16="http://schemas.microsoft.com/office/drawing/2014/main" id="{0079FC2B-5CC3-4650-8477-E9B48533163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93734" y="1509176"/>
            <a:ext cx="1891665" cy="552450"/>
          </a:xfrm>
          <a:prstGeom prst="rect">
            <a:avLst/>
          </a:prstGeom>
        </p:spPr>
      </p:pic>
    </p:spTree>
    <p:extLst>
      <p:ext uri="{BB962C8B-B14F-4D97-AF65-F5344CB8AC3E}">
        <p14:creationId xmlns:p14="http://schemas.microsoft.com/office/powerpoint/2010/main" val="2521919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12163" y="-64827"/>
            <a:ext cx="3579837" cy="3955499"/>
          </a:xfrm>
          <a:prstGeom prst="rect">
            <a:avLst/>
          </a:prstGeom>
        </p:spPr>
      </p:pic>
      <p:pic>
        <p:nvPicPr>
          <p:cNvPr id="7" name="Picture 6">
            <a:extLst>
              <a:ext uri="{FF2B5EF4-FFF2-40B4-BE49-F238E27FC236}">
                <a16:creationId xmlns:a16="http://schemas.microsoft.com/office/drawing/2014/main" id="{0079FC2B-5CC3-4650-8477-E9B48533163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561017" y="6255464"/>
            <a:ext cx="1387872" cy="374379"/>
          </a:xfrm>
          <a:prstGeom prst="rect">
            <a:avLst/>
          </a:prstGeom>
        </p:spPr>
      </p:pic>
      <p:pic>
        <p:nvPicPr>
          <p:cNvPr id="8" name="Picture 7"/>
          <p:cNvPicPr>
            <a:picLocks noChangeAspect="1"/>
          </p:cNvPicPr>
          <p:nvPr/>
        </p:nvPicPr>
        <p:blipFill>
          <a:blip r:embed="rId4"/>
          <a:stretch>
            <a:fillRect/>
          </a:stretch>
        </p:blipFill>
        <p:spPr>
          <a:xfrm>
            <a:off x="251710" y="374650"/>
            <a:ext cx="2513392" cy="862461"/>
          </a:xfrm>
          <a:prstGeom prst="rect">
            <a:avLst/>
          </a:prstGeom>
        </p:spPr>
      </p:pic>
      <p:sp>
        <p:nvSpPr>
          <p:cNvPr id="4" name="Rectangle 3"/>
          <p:cNvSpPr/>
          <p:nvPr/>
        </p:nvSpPr>
        <p:spPr>
          <a:xfrm>
            <a:off x="4284133" y="105816"/>
            <a:ext cx="512287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Window Displays</a:t>
            </a:r>
          </a:p>
        </p:txBody>
      </p:sp>
      <p:pic>
        <p:nvPicPr>
          <p:cNvPr id="5" name="Picture 4"/>
          <p:cNvPicPr>
            <a:picLocks noChangeAspect="1"/>
          </p:cNvPicPr>
          <p:nvPr/>
        </p:nvPicPr>
        <p:blipFill>
          <a:blip r:embed="rId5"/>
          <a:stretch>
            <a:fillRect/>
          </a:stretch>
        </p:blipFill>
        <p:spPr>
          <a:xfrm>
            <a:off x="82292" y="1296367"/>
            <a:ext cx="4201841" cy="3578180"/>
          </a:xfrm>
          <a:prstGeom prst="rect">
            <a:avLst/>
          </a:prstGeom>
        </p:spPr>
      </p:pic>
      <p:pic>
        <p:nvPicPr>
          <p:cNvPr id="17" name="Picture 16"/>
          <p:cNvPicPr>
            <a:picLocks noChangeAspect="1"/>
          </p:cNvPicPr>
          <p:nvPr/>
        </p:nvPicPr>
        <p:blipFill>
          <a:blip r:embed="rId6"/>
          <a:stretch>
            <a:fillRect/>
          </a:stretch>
        </p:blipFill>
        <p:spPr>
          <a:xfrm>
            <a:off x="4394532" y="3294172"/>
            <a:ext cx="3547077" cy="2711353"/>
          </a:xfrm>
          <a:prstGeom prst="rect">
            <a:avLst/>
          </a:prstGeom>
        </p:spPr>
      </p:pic>
      <p:pic>
        <p:nvPicPr>
          <p:cNvPr id="3" name="Picture 2"/>
          <p:cNvPicPr>
            <a:picLocks noChangeAspect="1"/>
          </p:cNvPicPr>
          <p:nvPr/>
        </p:nvPicPr>
        <p:blipFill>
          <a:blip r:embed="rId7"/>
          <a:stretch>
            <a:fillRect/>
          </a:stretch>
        </p:blipFill>
        <p:spPr>
          <a:xfrm>
            <a:off x="8052008" y="1199789"/>
            <a:ext cx="4181053" cy="4188767"/>
          </a:xfrm>
          <a:prstGeom prst="rect">
            <a:avLst/>
          </a:prstGeom>
        </p:spPr>
      </p:pic>
    </p:spTree>
    <p:extLst>
      <p:ext uri="{BB962C8B-B14F-4D97-AF65-F5344CB8AC3E}">
        <p14:creationId xmlns:p14="http://schemas.microsoft.com/office/powerpoint/2010/main" val="1128687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591288" y="-26979"/>
            <a:ext cx="3579837" cy="3955499"/>
          </a:xfrm>
          <a:prstGeom prst="rect">
            <a:avLst/>
          </a:prstGeom>
        </p:spPr>
      </p:pic>
      <p:pic>
        <p:nvPicPr>
          <p:cNvPr id="8" name="Picture 7"/>
          <p:cNvPicPr>
            <a:picLocks noChangeAspect="1"/>
          </p:cNvPicPr>
          <p:nvPr/>
        </p:nvPicPr>
        <p:blipFill>
          <a:blip r:embed="rId4"/>
          <a:stretch>
            <a:fillRect/>
          </a:stretch>
        </p:blipFill>
        <p:spPr>
          <a:xfrm>
            <a:off x="114813" y="128573"/>
            <a:ext cx="1634763" cy="560962"/>
          </a:xfrm>
          <a:prstGeom prst="rect">
            <a:avLst/>
          </a:prstGeom>
        </p:spPr>
      </p:pic>
      <p:sp>
        <p:nvSpPr>
          <p:cNvPr id="9" name="Rectangle 8"/>
          <p:cNvSpPr/>
          <p:nvPr/>
        </p:nvSpPr>
        <p:spPr>
          <a:xfrm>
            <a:off x="4175902" y="-23984"/>
            <a:ext cx="472642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Clinical Services</a:t>
            </a:r>
          </a:p>
        </p:txBody>
      </p:sp>
      <p:grpSp>
        <p:nvGrpSpPr>
          <p:cNvPr id="13" name="Group 12">
            <a:extLst>
              <a:ext uri="{FF2B5EF4-FFF2-40B4-BE49-F238E27FC236}">
                <a16:creationId xmlns:a16="http://schemas.microsoft.com/office/drawing/2014/main" id="{76ADBE71-FAD4-CB56-474E-EDBABB0BD263}"/>
              </a:ext>
            </a:extLst>
          </p:cNvPr>
          <p:cNvGrpSpPr/>
          <p:nvPr/>
        </p:nvGrpSpPr>
        <p:grpSpPr>
          <a:xfrm>
            <a:off x="8095792" y="1088361"/>
            <a:ext cx="3962548" cy="2587822"/>
            <a:chOff x="8095792" y="1088361"/>
            <a:chExt cx="3962548" cy="2587822"/>
          </a:xfrm>
        </p:grpSpPr>
        <p:sp>
          <p:nvSpPr>
            <p:cNvPr id="11" name="TextBox 10"/>
            <p:cNvSpPr txBox="1"/>
            <p:nvPr/>
          </p:nvSpPr>
          <p:spPr>
            <a:xfrm>
              <a:off x="8095792" y="1088361"/>
              <a:ext cx="3476876" cy="369332"/>
            </a:xfrm>
            <a:prstGeom prst="rect">
              <a:avLst/>
            </a:prstGeom>
            <a:noFill/>
          </p:spPr>
          <p:txBody>
            <a:bodyPr wrap="square" rtlCol="0">
              <a:spAutoFit/>
            </a:bodyPr>
            <a:lstStyle/>
            <a:p>
              <a:r>
                <a:rPr lang="en-GB" b="1" dirty="0"/>
                <a:t>Community Respiratory Team</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6995" y="1150320"/>
              <a:ext cx="971345" cy="320544"/>
            </a:xfrm>
            <a:prstGeom prst="rect">
              <a:avLst/>
            </a:prstGeom>
          </p:spPr>
        </p:pic>
        <p:pic>
          <p:nvPicPr>
            <p:cNvPr id="14" name="Picture 13"/>
            <p:cNvPicPr>
              <a:picLocks noChangeAspect="1"/>
            </p:cNvPicPr>
            <p:nvPr/>
          </p:nvPicPr>
          <p:blipFill>
            <a:blip r:embed="rId6"/>
            <a:stretch>
              <a:fillRect/>
            </a:stretch>
          </p:blipFill>
          <p:spPr>
            <a:xfrm>
              <a:off x="8274683" y="1562929"/>
              <a:ext cx="3303132" cy="2113254"/>
            </a:xfrm>
            <a:prstGeom prst="rect">
              <a:avLst/>
            </a:prstGeom>
          </p:spPr>
        </p:pic>
      </p:grpSp>
      <p:grpSp>
        <p:nvGrpSpPr>
          <p:cNvPr id="5" name="Group 4">
            <a:extLst>
              <a:ext uri="{FF2B5EF4-FFF2-40B4-BE49-F238E27FC236}">
                <a16:creationId xmlns:a16="http://schemas.microsoft.com/office/drawing/2014/main" id="{8E456E8C-0D33-74A9-1C69-8AF0F252EE74}"/>
              </a:ext>
            </a:extLst>
          </p:cNvPr>
          <p:cNvGrpSpPr/>
          <p:nvPr/>
        </p:nvGrpSpPr>
        <p:grpSpPr>
          <a:xfrm>
            <a:off x="125213" y="968000"/>
            <a:ext cx="3310576" cy="2761847"/>
            <a:chOff x="125213" y="968000"/>
            <a:chExt cx="3310576" cy="2761847"/>
          </a:xfrm>
        </p:grpSpPr>
        <p:sp>
          <p:nvSpPr>
            <p:cNvPr id="2" name="Rectangle 1"/>
            <p:cNvSpPr/>
            <p:nvPr/>
          </p:nvSpPr>
          <p:spPr>
            <a:xfrm>
              <a:off x="753871" y="968000"/>
              <a:ext cx="1852238" cy="369332"/>
            </a:xfrm>
            <a:prstGeom prst="rect">
              <a:avLst/>
            </a:prstGeom>
          </p:spPr>
          <p:txBody>
            <a:bodyPr wrap="none">
              <a:spAutoFit/>
            </a:bodyPr>
            <a:lstStyle/>
            <a:p>
              <a:pPr algn="ctr"/>
              <a:r>
                <a:rPr lang="en-GB" b="1" dirty="0"/>
                <a:t>Vaccination Team</a:t>
              </a:r>
            </a:p>
          </p:txBody>
        </p:sp>
        <p:pic>
          <p:nvPicPr>
            <p:cNvPr id="18" name="Picture 17"/>
            <p:cNvPicPr>
              <a:picLocks noChangeAspect="1"/>
            </p:cNvPicPr>
            <p:nvPr/>
          </p:nvPicPr>
          <p:blipFill>
            <a:blip r:embed="rId7"/>
            <a:stretch>
              <a:fillRect/>
            </a:stretch>
          </p:blipFill>
          <p:spPr>
            <a:xfrm>
              <a:off x="125213" y="1336660"/>
              <a:ext cx="3310576" cy="2393187"/>
            </a:xfrm>
            <a:prstGeom prst="rect">
              <a:avLst/>
            </a:prstGeom>
          </p:spPr>
        </p:pic>
      </p:grpSp>
      <p:grpSp>
        <p:nvGrpSpPr>
          <p:cNvPr id="16" name="Group 15">
            <a:extLst>
              <a:ext uri="{FF2B5EF4-FFF2-40B4-BE49-F238E27FC236}">
                <a16:creationId xmlns:a16="http://schemas.microsoft.com/office/drawing/2014/main" id="{885277B6-D5CC-DDD3-CEC3-57D2547D965C}"/>
              </a:ext>
            </a:extLst>
          </p:cNvPr>
          <p:cNvGrpSpPr/>
          <p:nvPr/>
        </p:nvGrpSpPr>
        <p:grpSpPr>
          <a:xfrm>
            <a:off x="4118504" y="4177354"/>
            <a:ext cx="3144168" cy="2479824"/>
            <a:chOff x="4118504" y="4177354"/>
            <a:chExt cx="3144168" cy="2479824"/>
          </a:xfrm>
        </p:grpSpPr>
        <p:sp>
          <p:nvSpPr>
            <p:cNvPr id="20" name="TextBox 19"/>
            <p:cNvSpPr txBox="1"/>
            <p:nvPr/>
          </p:nvSpPr>
          <p:spPr>
            <a:xfrm>
              <a:off x="4118504" y="4177354"/>
              <a:ext cx="3144168" cy="369332"/>
            </a:xfrm>
            <a:prstGeom prst="rect">
              <a:avLst/>
            </a:prstGeom>
            <a:noFill/>
          </p:spPr>
          <p:txBody>
            <a:bodyPr wrap="square" lIns="91440" tIns="45720" rIns="91440" bIns="45720" rtlCol="0" anchor="t">
              <a:spAutoFit/>
            </a:bodyPr>
            <a:lstStyle/>
            <a:p>
              <a:pPr algn="ctr"/>
              <a:r>
                <a:rPr lang="en-GB" b="1" dirty="0"/>
                <a:t>Health Visitor Service</a:t>
              </a:r>
            </a:p>
          </p:txBody>
        </p:sp>
        <p:pic>
          <p:nvPicPr>
            <p:cNvPr id="22" name="Picture 21"/>
            <p:cNvPicPr>
              <a:picLocks noChangeAspect="1"/>
            </p:cNvPicPr>
            <p:nvPr/>
          </p:nvPicPr>
          <p:blipFill>
            <a:blip r:embed="rId8"/>
            <a:stretch>
              <a:fillRect/>
            </a:stretch>
          </p:blipFill>
          <p:spPr>
            <a:xfrm>
              <a:off x="4366954" y="4660872"/>
              <a:ext cx="2652435" cy="1996306"/>
            </a:xfrm>
            <a:prstGeom prst="rect">
              <a:avLst/>
            </a:prstGeom>
          </p:spPr>
        </p:pic>
      </p:grpSp>
      <p:grpSp>
        <p:nvGrpSpPr>
          <p:cNvPr id="17" name="Group 16">
            <a:extLst>
              <a:ext uri="{FF2B5EF4-FFF2-40B4-BE49-F238E27FC236}">
                <a16:creationId xmlns:a16="http://schemas.microsoft.com/office/drawing/2014/main" id="{56CB71FD-198C-1F7B-7DB9-E8C9F00584A4}"/>
              </a:ext>
            </a:extLst>
          </p:cNvPr>
          <p:cNvGrpSpPr/>
          <p:nvPr/>
        </p:nvGrpSpPr>
        <p:grpSpPr>
          <a:xfrm>
            <a:off x="8889790" y="4045020"/>
            <a:ext cx="2270701" cy="2023973"/>
            <a:chOff x="8889790" y="4045020"/>
            <a:chExt cx="2270701" cy="2023973"/>
          </a:xfrm>
        </p:grpSpPr>
        <p:graphicFrame>
          <p:nvGraphicFramePr>
            <p:cNvPr id="28" name="Object 27"/>
            <p:cNvGraphicFramePr>
              <a:graphicFrameLocks noChangeAspect="1"/>
            </p:cNvGraphicFramePr>
            <p:nvPr>
              <p:extLst>
                <p:ext uri="{D42A27DB-BD31-4B8C-83A1-F6EECF244321}">
                  <p14:modId xmlns:p14="http://schemas.microsoft.com/office/powerpoint/2010/main" val="2695545700"/>
                </p:ext>
              </p:extLst>
            </p:nvPr>
          </p:nvGraphicFramePr>
          <p:xfrm>
            <a:off x="9236432" y="5236795"/>
            <a:ext cx="1852546" cy="832198"/>
          </p:xfrm>
          <a:graphic>
            <a:graphicData uri="http://schemas.openxmlformats.org/presentationml/2006/ole">
              <mc:AlternateContent xmlns:mc="http://schemas.openxmlformats.org/markup-compatibility/2006">
                <mc:Choice xmlns:v="urn:schemas-microsoft-com:vml" Requires="v">
                  <p:oleObj name="Bitmap Image" r:id="rId9" imgW="3029106" imgH="1358970" progId="Paint.Picture">
                    <p:embed/>
                  </p:oleObj>
                </mc:Choice>
                <mc:Fallback>
                  <p:oleObj name="Bitmap Image" r:id="rId9" imgW="3029106" imgH="1358970" progId="Paint.Picture">
                    <p:embed/>
                    <p:pic>
                      <p:nvPicPr>
                        <p:cNvPr id="28" name="Object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36432" y="5236795"/>
                          <a:ext cx="1852546" cy="832198"/>
                        </a:xfrm>
                        <a:prstGeom prst="rect">
                          <a:avLst/>
                        </a:prstGeom>
                        <a:noFill/>
                      </p:spPr>
                    </p:pic>
                  </p:oleObj>
                </mc:Fallback>
              </mc:AlternateContent>
            </a:graphicData>
          </a:graphic>
        </p:graphicFrame>
        <p:sp>
          <p:nvSpPr>
            <p:cNvPr id="29" name="TextBox 28"/>
            <p:cNvSpPr txBox="1"/>
            <p:nvPr/>
          </p:nvSpPr>
          <p:spPr>
            <a:xfrm>
              <a:off x="8889790" y="4045020"/>
              <a:ext cx="2270701" cy="646331"/>
            </a:xfrm>
            <a:prstGeom prst="rect">
              <a:avLst/>
            </a:prstGeom>
            <a:noFill/>
          </p:spPr>
          <p:txBody>
            <a:bodyPr wrap="square" lIns="91440" tIns="45720" rIns="91440" bIns="45720" rtlCol="0" anchor="t">
              <a:spAutoFit/>
            </a:bodyPr>
            <a:lstStyle/>
            <a:p>
              <a:pPr algn="ctr"/>
              <a:r>
                <a:rPr lang="en-GB" dirty="0"/>
                <a:t>Spina Bifida Adult Assessment Clinics</a:t>
              </a:r>
            </a:p>
          </p:txBody>
        </p:sp>
      </p:grpSp>
      <p:grpSp>
        <p:nvGrpSpPr>
          <p:cNvPr id="15" name="Group 14">
            <a:extLst>
              <a:ext uri="{FF2B5EF4-FFF2-40B4-BE49-F238E27FC236}">
                <a16:creationId xmlns:a16="http://schemas.microsoft.com/office/drawing/2014/main" id="{630A3D9E-AC14-D4DC-73A6-E3264109DC82}"/>
              </a:ext>
            </a:extLst>
          </p:cNvPr>
          <p:cNvGrpSpPr/>
          <p:nvPr/>
        </p:nvGrpSpPr>
        <p:grpSpPr>
          <a:xfrm>
            <a:off x="-54613" y="3729847"/>
            <a:ext cx="4370738" cy="3075801"/>
            <a:chOff x="-54613" y="3729847"/>
            <a:chExt cx="4370738" cy="3075801"/>
          </a:xfrm>
        </p:grpSpPr>
        <p:sp>
          <p:nvSpPr>
            <p:cNvPr id="25" name="Rectangle 24"/>
            <p:cNvSpPr/>
            <p:nvPr/>
          </p:nvSpPr>
          <p:spPr>
            <a:xfrm>
              <a:off x="-54613" y="3729847"/>
              <a:ext cx="3608377" cy="923330"/>
            </a:xfrm>
            <a:prstGeom prst="rect">
              <a:avLst/>
            </a:prstGeom>
          </p:spPr>
          <p:txBody>
            <a:bodyPr wrap="square">
              <a:spAutoFit/>
            </a:bodyPr>
            <a:lstStyle/>
            <a:p>
              <a:pPr algn="ctr"/>
              <a:r>
                <a:rPr lang="en-GB" b="1" dirty="0"/>
                <a:t>Community Assessment</a:t>
              </a:r>
            </a:p>
            <a:p>
              <a:pPr algn="ctr"/>
              <a:r>
                <a:rPr lang="en-GB" b="1" dirty="0"/>
                <a:t>And Rehabilitation Service (CAARS) &amp; Sport Aberdeen</a:t>
              </a:r>
            </a:p>
          </p:txBody>
        </p:sp>
        <p:grpSp>
          <p:nvGrpSpPr>
            <p:cNvPr id="4" name="Group 3"/>
            <p:cNvGrpSpPr/>
            <p:nvPr/>
          </p:nvGrpSpPr>
          <p:grpSpPr>
            <a:xfrm>
              <a:off x="396323" y="4369381"/>
              <a:ext cx="3919802" cy="2436267"/>
              <a:chOff x="396323" y="4369381"/>
              <a:chExt cx="3919802" cy="2436267"/>
            </a:xfrm>
          </p:grpSpPr>
          <p:pic>
            <p:nvPicPr>
              <p:cNvPr id="26" name="Picture 25"/>
              <p:cNvPicPr>
                <a:picLocks noChangeAspect="1"/>
              </p:cNvPicPr>
              <p:nvPr/>
            </p:nvPicPr>
            <p:blipFill>
              <a:blip r:embed="rId11"/>
              <a:stretch>
                <a:fillRect/>
              </a:stretch>
            </p:blipFill>
            <p:spPr>
              <a:xfrm>
                <a:off x="396323" y="4890421"/>
                <a:ext cx="2772039" cy="1915227"/>
              </a:xfrm>
              <a:prstGeom prst="rect">
                <a:avLst/>
              </a:prstGeom>
            </p:spPr>
          </p:pic>
          <p:pic>
            <p:nvPicPr>
              <p:cNvPr id="30" name="Picture 29"/>
              <p:cNvPicPr>
                <a:picLocks noChangeAspect="1"/>
              </p:cNvPicPr>
              <p:nvPr/>
            </p:nvPicPr>
            <p:blipFill>
              <a:blip r:embed="rId12"/>
              <a:stretch>
                <a:fillRect/>
              </a:stretch>
            </p:blipFill>
            <p:spPr>
              <a:xfrm>
                <a:off x="2633940" y="4369381"/>
                <a:ext cx="1682185" cy="523572"/>
              </a:xfrm>
              <a:prstGeom prst="rect">
                <a:avLst/>
              </a:prstGeom>
            </p:spPr>
          </p:pic>
        </p:grpSp>
      </p:grpSp>
      <p:grpSp>
        <p:nvGrpSpPr>
          <p:cNvPr id="10" name="Group 9">
            <a:extLst>
              <a:ext uri="{FF2B5EF4-FFF2-40B4-BE49-F238E27FC236}">
                <a16:creationId xmlns:a16="http://schemas.microsoft.com/office/drawing/2014/main" id="{F8BF7528-65A9-DFEF-74CC-C2386C2B2FE1}"/>
              </a:ext>
            </a:extLst>
          </p:cNvPr>
          <p:cNvGrpSpPr/>
          <p:nvPr/>
        </p:nvGrpSpPr>
        <p:grpSpPr>
          <a:xfrm>
            <a:off x="4246387" y="987426"/>
            <a:ext cx="3142113" cy="2789884"/>
            <a:chOff x="4246387" y="987426"/>
            <a:chExt cx="3142113" cy="2789884"/>
          </a:xfrm>
        </p:grpSpPr>
        <p:sp>
          <p:nvSpPr>
            <p:cNvPr id="3" name="TextBox 2"/>
            <p:cNvSpPr txBox="1"/>
            <p:nvPr/>
          </p:nvSpPr>
          <p:spPr>
            <a:xfrm>
              <a:off x="4377469" y="987426"/>
              <a:ext cx="2720347" cy="646331"/>
            </a:xfrm>
            <a:prstGeom prst="rect">
              <a:avLst/>
            </a:prstGeom>
            <a:noFill/>
          </p:spPr>
          <p:txBody>
            <a:bodyPr wrap="square" rtlCol="0">
              <a:spAutoFit/>
            </a:bodyPr>
            <a:lstStyle/>
            <a:p>
              <a:pPr algn="ctr"/>
              <a:r>
                <a:rPr lang="en-GB" b="1" dirty="0"/>
                <a:t>Community Treatment &amp; Care (CTAC) Hub</a:t>
              </a:r>
            </a:p>
          </p:txBody>
        </p:sp>
        <p:pic>
          <p:nvPicPr>
            <p:cNvPr id="7" name="Picture 6" descr="A group of people standing in front of a blue wall&#10;&#10;Description automatically generated">
              <a:extLst>
                <a:ext uri="{FF2B5EF4-FFF2-40B4-BE49-F238E27FC236}">
                  <a16:creationId xmlns:a16="http://schemas.microsoft.com/office/drawing/2014/main" id="{DC790E63-CF3F-FA96-F541-D38603D8EA03}"/>
                </a:ext>
              </a:extLst>
            </p:cNvPr>
            <p:cNvPicPr>
              <a:picLocks noChangeAspect="1"/>
            </p:cNvPicPr>
            <p:nvPr/>
          </p:nvPicPr>
          <p:blipFill>
            <a:blip r:embed="rId13"/>
            <a:stretch>
              <a:fillRect/>
            </a:stretch>
          </p:blipFill>
          <p:spPr>
            <a:xfrm>
              <a:off x="4246387" y="1665453"/>
              <a:ext cx="3142113" cy="2111857"/>
            </a:xfrm>
            <a:prstGeom prst="rect">
              <a:avLst/>
            </a:prstGeom>
          </p:spPr>
        </p:pic>
      </p:grpSp>
    </p:spTree>
    <p:extLst>
      <p:ext uri="{BB962C8B-B14F-4D97-AF65-F5344CB8AC3E}">
        <p14:creationId xmlns:p14="http://schemas.microsoft.com/office/powerpoint/2010/main" val="3431226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3"/>
          <a:srcRect l="15464" r="24255"/>
          <a:stretch/>
        </p:blipFill>
        <p:spPr>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24" name="Picture 23" descr="C:\Users\Stuarh2\Desktop\MEOC\wordle 2.png"/>
          <p:cNvPicPr/>
          <p:nvPr/>
        </p:nvPicPr>
        <p:blipFill rotWithShape="1">
          <a:blip r:embed="rId4" cstate="print"/>
          <a:srcRect l="23588" r="26835" b="-2"/>
          <a:stretch/>
        </p:blipFill>
        <p:spPr bwMode="auto">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p:spPr>
      </p:pic>
      <p:pic>
        <p:nvPicPr>
          <p:cNvPr id="2" name="Picture 1" descr="Image">
            <a:extLst>
              <a:ext uri="{FF2B5EF4-FFF2-40B4-BE49-F238E27FC236}">
                <a16:creationId xmlns:a16="http://schemas.microsoft.com/office/drawing/2014/main" id="{233355F2-4F39-73F9-6D3F-1F8A417A407B}"/>
              </a:ext>
            </a:extLst>
          </p:cNvPr>
          <p:cNvPicPr>
            <a:picLocks noChangeAspect="1"/>
          </p:cNvPicPr>
          <p:nvPr/>
        </p:nvPicPr>
        <p:blipFill rotWithShape="1">
          <a:blip r:embed="rId5"/>
          <a:srcRect r="-4" b="9075"/>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pic>
        <p:nvPicPr>
          <p:cNvPr id="8" name="Picture 7"/>
          <p:cNvPicPr>
            <a:picLocks noChangeAspect="1"/>
          </p:cNvPicPr>
          <p:nvPr/>
        </p:nvPicPr>
        <p:blipFill>
          <a:blip r:embed="rId6"/>
          <a:stretch>
            <a:fillRect/>
          </a:stretch>
        </p:blipFill>
        <p:spPr>
          <a:xfrm>
            <a:off x="114813" y="128573"/>
            <a:ext cx="1634763" cy="560962"/>
          </a:xfrm>
          <a:prstGeom prst="rect">
            <a:avLst/>
          </a:prstGeom>
        </p:spPr>
      </p:pic>
      <p:sp>
        <p:nvSpPr>
          <p:cNvPr id="4" name="Rectangle 3">
            <a:extLst>
              <a:ext uri="{FF2B5EF4-FFF2-40B4-BE49-F238E27FC236}">
                <a16:creationId xmlns:a16="http://schemas.microsoft.com/office/drawing/2014/main" id="{FECD58E6-34D9-5376-5EDF-13BA59F3D857}"/>
              </a:ext>
            </a:extLst>
          </p:cNvPr>
          <p:cNvSpPr/>
          <p:nvPr/>
        </p:nvSpPr>
        <p:spPr>
          <a:xfrm>
            <a:off x="4291219" y="4050599"/>
            <a:ext cx="6485458" cy="1754326"/>
          </a:xfrm>
          <a:prstGeom prst="rect">
            <a:avLst/>
          </a:prstGeom>
          <a:noFill/>
        </p:spPr>
        <p:txBody>
          <a:bodyPr wrap="square" lIns="91440" tIns="45720" rIns="91440" bIns="45720" anchor="t">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Making Every Opportunity Count</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58186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FBFFFF"/>
          </a:solidFill>
          <a:ln w="127000" cap="sq" cmpd="thinThick">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descr="Anchor Diagram">
            <a:extLst>
              <a:ext uri="{FF2B5EF4-FFF2-40B4-BE49-F238E27FC236}">
                <a16:creationId xmlns:a16="http://schemas.microsoft.com/office/drawing/2014/main" id="{7FF92199-E9BC-2B3D-DA10-B8AA84989518}"/>
              </a:ext>
            </a:extLst>
          </p:cNvPr>
          <p:cNvPicPr>
            <a:picLocks noChangeAspect="1"/>
          </p:cNvPicPr>
          <p:nvPr/>
        </p:nvPicPr>
        <p:blipFill>
          <a:blip r:embed="rId3"/>
          <a:stretch>
            <a:fillRect/>
          </a:stretch>
        </p:blipFill>
        <p:spPr>
          <a:xfrm>
            <a:off x="1145822" y="789602"/>
            <a:ext cx="2483186" cy="3424378"/>
          </a:xfrm>
          <a:prstGeom prst="rect">
            <a:avLst/>
          </a:prstGeom>
        </p:spPr>
      </p:pic>
      <p:pic>
        <p:nvPicPr>
          <p:cNvPr id="4" name="Picture 3" descr="A group of people standing in front of a blue wall&#10;&#10;Description automatically generated">
            <a:extLst>
              <a:ext uri="{FF2B5EF4-FFF2-40B4-BE49-F238E27FC236}">
                <a16:creationId xmlns:a16="http://schemas.microsoft.com/office/drawing/2014/main" id="{0D274D8E-23E9-6751-AD05-14FB58042D83}"/>
              </a:ext>
            </a:extLst>
          </p:cNvPr>
          <p:cNvPicPr>
            <a:picLocks noChangeAspect="1"/>
          </p:cNvPicPr>
          <p:nvPr/>
        </p:nvPicPr>
        <p:blipFill>
          <a:blip r:embed="rId4"/>
          <a:stretch>
            <a:fillRect/>
          </a:stretch>
        </p:blipFill>
        <p:spPr>
          <a:xfrm>
            <a:off x="4007629" y="321734"/>
            <a:ext cx="3600730" cy="2410601"/>
          </a:xfrm>
          <a:prstGeom prst="rect">
            <a:avLst/>
          </a:prstGeom>
        </p:spPr>
      </p:pic>
      <p:pic>
        <p:nvPicPr>
          <p:cNvPr id="18" name="Graphic 17" descr="Cheers with solid fill">
            <a:extLst>
              <a:ext uri="{FF2B5EF4-FFF2-40B4-BE49-F238E27FC236}">
                <a16:creationId xmlns:a16="http://schemas.microsoft.com/office/drawing/2014/main" id="{41FFEA49-1D51-D92F-86F4-E803398977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58254" y="2805415"/>
            <a:ext cx="1699479" cy="1699479"/>
          </a:xfrm>
          <a:prstGeom prst="rect">
            <a:avLst/>
          </a:prstGeom>
        </p:spPr>
      </p:pic>
      <p:cxnSp>
        <p:nvCxnSpPr>
          <p:cNvPr id="70" name="Straight Connector 6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51" name="Picture 50" descr="A close up of a sign&#10;&#10;Description automatically generated">
            <a:extLst>
              <a:ext uri="{FF2B5EF4-FFF2-40B4-BE49-F238E27FC236}">
                <a16:creationId xmlns:a16="http://schemas.microsoft.com/office/drawing/2014/main" id="{56F82E60-6C0F-389F-41E4-E17876D34F2D}"/>
              </a:ext>
            </a:extLst>
          </p:cNvPr>
          <p:cNvPicPr>
            <a:picLocks noChangeAspect="1"/>
          </p:cNvPicPr>
          <p:nvPr/>
        </p:nvPicPr>
        <p:blipFill>
          <a:blip r:embed="rId7"/>
          <a:stretch>
            <a:fillRect/>
          </a:stretch>
        </p:blipFill>
        <p:spPr>
          <a:xfrm>
            <a:off x="29088" y="42848"/>
            <a:ext cx="1634763" cy="560962"/>
          </a:xfrm>
          <a:prstGeom prst="rect">
            <a:avLst/>
          </a:prstGeom>
        </p:spPr>
      </p:pic>
      <p:grpSp>
        <p:nvGrpSpPr>
          <p:cNvPr id="12" name="Group 11">
            <a:extLst>
              <a:ext uri="{FF2B5EF4-FFF2-40B4-BE49-F238E27FC236}">
                <a16:creationId xmlns:a16="http://schemas.microsoft.com/office/drawing/2014/main" id="{0787F916-7535-7605-29E0-7293970BD716}"/>
              </a:ext>
            </a:extLst>
          </p:cNvPr>
          <p:cNvGrpSpPr/>
          <p:nvPr/>
        </p:nvGrpSpPr>
        <p:grpSpPr>
          <a:xfrm>
            <a:off x="845802" y="4325690"/>
            <a:ext cx="2890286" cy="2210576"/>
            <a:chOff x="4345915" y="841247"/>
            <a:chExt cx="3584448" cy="2688335"/>
          </a:xfrm>
        </p:grpSpPr>
        <p:pic>
          <p:nvPicPr>
            <p:cNvPr id="14" name="Picture 13">
              <a:extLst>
                <a:ext uri="{FF2B5EF4-FFF2-40B4-BE49-F238E27FC236}">
                  <a16:creationId xmlns:a16="http://schemas.microsoft.com/office/drawing/2014/main" id="{B0843466-8499-16F8-602D-998C020351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5915" y="841247"/>
              <a:ext cx="3584448" cy="2688335"/>
            </a:xfrm>
            <a:prstGeom prst="rect">
              <a:avLst/>
            </a:prstGeom>
          </p:spPr>
        </p:pic>
        <p:pic>
          <p:nvPicPr>
            <p:cNvPr id="15" name="Picture 14">
              <a:extLst>
                <a:ext uri="{FF2B5EF4-FFF2-40B4-BE49-F238E27FC236}">
                  <a16:creationId xmlns:a16="http://schemas.microsoft.com/office/drawing/2014/main" id="{ECA181B1-7740-7BAF-26EC-6901E08666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4332" y="2733833"/>
              <a:ext cx="2267612" cy="678461"/>
            </a:xfrm>
            <a:prstGeom prst="rect">
              <a:avLst/>
            </a:prstGeom>
          </p:spPr>
        </p:pic>
      </p:grpSp>
      <p:sp>
        <p:nvSpPr>
          <p:cNvPr id="55" name="Rectangle 54">
            <a:extLst>
              <a:ext uri="{FF2B5EF4-FFF2-40B4-BE49-F238E27FC236}">
                <a16:creationId xmlns:a16="http://schemas.microsoft.com/office/drawing/2014/main" id="{FAC2001B-E718-2E4F-5E24-7F43D9294394}"/>
              </a:ext>
            </a:extLst>
          </p:cNvPr>
          <p:cNvSpPr/>
          <p:nvPr/>
        </p:nvSpPr>
        <p:spPr>
          <a:xfrm>
            <a:off x="4580022" y="4773066"/>
            <a:ext cx="6573658" cy="923330"/>
          </a:xfrm>
          <a:prstGeom prst="rect">
            <a:avLst/>
          </a:prstGeom>
          <a:noFill/>
        </p:spPr>
        <p:txBody>
          <a:bodyPr wrap="none" lIns="91440" tIns="45720" rIns="91440" bIns="45720" anchor="t">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Collaborative Working</a:t>
            </a:r>
            <a:endParaRPr lang="en-US" sz="5400" b="1" dirty="0">
              <a:ln w="9525">
                <a:solidFill>
                  <a:prstClr val="white"/>
                </a:solidFill>
                <a:prstDash val="solid"/>
              </a:ln>
              <a:solidFill>
                <a:schemeClr val="accent5"/>
              </a:solidFill>
              <a:effectLst>
                <a:outerShdw blurRad="12700" dist="38100" dir="2700000" algn="tl" rotWithShape="0">
                  <a:srgbClr val="4472C4">
                    <a:lumMod val="60000"/>
                    <a:lumOff val="40000"/>
                  </a:srgbClr>
                </a:outerShdw>
              </a:effectLst>
              <a:ea typeface="Calibri"/>
              <a:cs typeface="Calibri"/>
            </a:endParaRPr>
          </a:p>
        </p:txBody>
      </p:sp>
      <p:pic>
        <p:nvPicPr>
          <p:cNvPr id="57" name="Picture 56" descr="Image">
            <a:extLst>
              <a:ext uri="{FF2B5EF4-FFF2-40B4-BE49-F238E27FC236}">
                <a16:creationId xmlns:a16="http://schemas.microsoft.com/office/drawing/2014/main" id="{D40AA730-4E4A-1A40-949A-49018D231ED3}"/>
              </a:ext>
            </a:extLst>
          </p:cNvPr>
          <p:cNvPicPr>
            <a:picLocks noChangeAspect="1"/>
          </p:cNvPicPr>
          <p:nvPr/>
        </p:nvPicPr>
        <p:blipFill rotWithShape="1">
          <a:blip r:embed="rId10"/>
          <a:srcRect l="18639" r="8901"/>
          <a:stretch/>
        </p:blipFill>
        <p:spPr>
          <a:xfrm>
            <a:off x="7960589" y="323850"/>
            <a:ext cx="3787403" cy="3962400"/>
          </a:xfrm>
          <a:prstGeom prst="rect">
            <a:avLst/>
          </a:prstGeom>
        </p:spPr>
      </p:pic>
    </p:spTree>
    <p:extLst>
      <p:ext uri="{BB962C8B-B14F-4D97-AF65-F5344CB8AC3E}">
        <p14:creationId xmlns:p14="http://schemas.microsoft.com/office/powerpoint/2010/main" val="1032801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612163" y="-134252"/>
            <a:ext cx="3579837" cy="3955499"/>
          </a:xfrm>
          <a:prstGeom prst="rect">
            <a:avLst/>
          </a:prstGeom>
        </p:spPr>
      </p:pic>
      <p:pic>
        <p:nvPicPr>
          <p:cNvPr id="8" name="Picture 7"/>
          <p:cNvPicPr>
            <a:picLocks noChangeAspect="1"/>
          </p:cNvPicPr>
          <p:nvPr/>
        </p:nvPicPr>
        <p:blipFill>
          <a:blip r:embed="rId4"/>
          <a:stretch>
            <a:fillRect/>
          </a:stretch>
        </p:blipFill>
        <p:spPr>
          <a:xfrm>
            <a:off x="114813" y="128573"/>
            <a:ext cx="1634763" cy="560962"/>
          </a:xfrm>
          <a:prstGeom prst="rect">
            <a:avLst/>
          </a:prstGeom>
        </p:spPr>
      </p:pic>
      <p:sp>
        <p:nvSpPr>
          <p:cNvPr id="9" name="Rectangle 8"/>
          <p:cNvSpPr/>
          <p:nvPr/>
        </p:nvSpPr>
        <p:spPr>
          <a:xfrm>
            <a:off x="1734649" y="-22288"/>
            <a:ext cx="1045735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Mental Health &amp; Wellbeing Support</a:t>
            </a:r>
          </a:p>
        </p:txBody>
      </p:sp>
      <p:grpSp>
        <p:nvGrpSpPr>
          <p:cNvPr id="2" name="Group 1">
            <a:extLst>
              <a:ext uri="{FF2B5EF4-FFF2-40B4-BE49-F238E27FC236}">
                <a16:creationId xmlns:a16="http://schemas.microsoft.com/office/drawing/2014/main" id="{DCFF3BC8-53CD-22AB-4508-236514E6B955}"/>
              </a:ext>
            </a:extLst>
          </p:cNvPr>
          <p:cNvGrpSpPr/>
          <p:nvPr/>
        </p:nvGrpSpPr>
        <p:grpSpPr>
          <a:xfrm>
            <a:off x="911527" y="840396"/>
            <a:ext cx="4608437" cy="6061388"/>
            <a:chOff x="228117" y="1254758"/>
            <a:chExt cx="2480094" cy="3289285"/>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294" y="1254758"/>
              <a:ext cx="1487879" cy="770828"/>
            </a:xfrm>
            <a:prstGeom prst="rect">
              <a:avLst/>
            </a:prstGeom>
          </p:spPr>
        </p:pic>
        <p:pic>
          <p:nvPicPr>
            <p:cNvPr id="11" name="Picture 10"/>
            <p:cNvPicPr>
              <a:picLocks noChangeAspect="1"/>
            </p:cNvPicPr>
            <p:nvPr/>
          </p:nvPicPr>
          <p:blipFill>
            <a:blip r:embed="rId6"/>
            <a:stretch>
              <a:fillRect/>
            </a:stretch>
          </p:blipFill>
          <p:spPr>
            <a:xfrm>
              <a:off x="228117" y="2169353"/>
              <a:ext cx="2480094" cy="2374690"/>
            </a:xfrm>
            <a:prstGeom prst="rect">
              <a:avLst/>
            </a:prstGeom>
          </p:spPr>
        </p:pic>
      </p:grpSp>
      <p:sp>
        <p:nvSpPr>
          <p:cNvPr id="16" name="Rectangle 15"/>
          <p:cNvSpPr/>
          <p:nvPr/>
        </p:nvSpPr>
        <p:spPr>
          <a:xfrm>
            <a:off x="114813" y="3983075"/>
            <a:ext cx="2632842" cy="338554"/>
          </a:xfrm>
          <a:prstGeom prst="rect">
            <a:avLst/>
          </a:prstGeom>
        </p:spPr>
        <p:txBody>
          <a:bodyPr wrap="square">
            <a:spAutoFit/>
          </a:bodyPr>
          <a:lstStyle/>
          <a:p>
            <a:pPr algn="just"/>
            <a:endParaRPr lang="en-GB" sz="1600" dirty="0"/>
          </a:p>
        </p:txBody>
      </p:sp>
      <p:sp>
        <p:nvSpPr>
          <p:cNvPr id="7" name="Rectangle 6"/>
          <p:cNvSpPr/>
          <p:nvPr/>
        </p:nvSpPr>
        <p:spPr>
          <a:xfrm>
            <a:off x="7808316" y="1694630"/>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2" name="Rectangle 11"/>
          <p:cNvSpPr/>
          <p:nvPr/>
        </p:nvSpPr>
        <p:spPr>
          <a:xfrm>
            <a:off x="6153376" y="3857045"/>
            <a:ext cx="566296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Service Promotion:</a:t>
            </a:r>
          </a:p>
        </p:txBody>
      </p:sp>
      <p:sp>
        <p:nvSpPr>
          <p:cNvPr id="15" name="TextBox 14"/>
          <p:cNvSpPr txBox="1"/>
          <p:nvPr/>
        </p:nvSpPr>
        <p:spPr>
          <a:xfrm>
            <a:off x="7309556" y="2785786"/>
            <a:ext cx="3572933"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Monday to Friday</a:t>
            </a:r>
          </a:p>
        </p:txBody>
      </p:sp>
      <p:sp>
        <p:nvSpPr>
          <p:cNvPr id="17" name="TextBox 16"/>
          <p:cNvSpPr txBox="1"/>
          <p:nvPr/>
        </p:nvSpPr>
        <p:spPr>
          <a:xfrm>
            <a:off x="6211102" y="4756461"/>
            <a:ext cx="5605235" cy="2062103"/>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Information &amp; Practical support linking people to services and support in their local communities.</a:t>
            </a:r>
          </a:p>
        </p:txBody>
      </p:sp>
    </p:spTree>
    <p:extLst>
      <p:ext uri="{BB962C8B-B14F-4D97-AF65-F5344CB8AC3E}">
        <p14:creationId xmlns:p14="http://schemas.microsoft.com/office/powerpoint/2010/main" val="1865308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612163" y="-64827"/>
            <a:ext cx="3579837" cy="3955499"/>
          </a:xfrm>
          <a:prstGeom prst="rect">
            <a:avLst/>
          </a:prstGeom>
        </p:spPr>
      </p:pic>
      <p:pic>
        <p:nvPicPr>
          <p:cNvPr id="8" name="Picture 7"/>
          <p:cNvPicPr>
            <a:picLocks noChangeAspect="1"/>
          </p:cNvPicPr>
          <p:nvPr/>
        </p:nvPicPr>
        <p:blipFill>
          <a:blip r:embed="rId4"/>
          <a:stretch>
            <a:fillRect/>
          </a:stretch>
        </p:blipFill>
        <p:spPr>
          <a:xfrm>
            <a:off x="114813" y="128573"/>
            <a:ext cx="1634763" cy="560962"/>
          </a:xfrm>
          <a:prstGeom prst="rect">
            <a:avLst/>
          </a:prstGeom>
        </p:spPr>
      </p:pic>
      <p:sp>
        <p:nvSpPr>
          <p:cNvPr id="9" name="Rectangle 8"/>
          <p:cNvSpPr/>
          <p:nvPr/>
        </p:nvSpPr>
        <p:spPr>
          <a:xfrm>
            <a:off x="1734649" y="-22288"/>
            <a:ext cx="1045735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Mental Health &amp; Wellbeing Support</a:t>
            </a:r>
          </a:p>
        </p:txBody>
      </p:sp>
      <p:sp>
        <p:nvSpPr>
          <p:cNvPr id="16" name="Rectangle 15"/>
          <p:cNvSpPr/>
          <p:nvPr/>
        </p:nvSpPr>
        <p:spPr>
          <a:xfrm>
            <a:off x="114813" y="3983075"/>
            <a:ext cx="2632842" cy="338554"/>
          </a:xfrm>
          <a:prstGeom prst="rect">
            <a:avLst/>
          </a:prstGeom>
        </p:spPr>
        <p:txBody>
          <a:bodyPr wrap="square">
            <a:spAutoFit/>
          </a:bodyPr>
          <a:lstStyle/>
          <a:p>
            <a:pPr algn="just"/>
            <a:endParaRPr lang="en-GB" sz="1600" dirty="0"/>
          </a:p>
        </p:txBody>
      </p:sp>
      <p:grpSp>
        <p:nvGrpSpPr>
          <p:cNvPr id="2" name="Group 1">
            <a:extLst>
              <a:ext uri="{FF2B5EF4-FFF2-40B4-BE49-F238E27FC236}">
                <a16:creationId xmlns:a16="http://schemas.microsoft.com/office/drawing/2014/main" id="{A0204C49-59B6-874C-A3B5-88F0F3A8A0AC}"/>
              </a:ext>
            </a:extLst>
          </p:cNvPr>
          <p:cNvGrpSpPr/>
          <p:nvPr/>
        </p:nvGrpSpPr>
        <p:grpSpPr>
          <a:xfrm>
            <a:off x="1457380" y="742698"/>
            <a:ext cx="3723490" cy="5848803"/>
            <a:chOff x="3266788" y="2249861"/>
            <a:chExt cx="2751284" cy="428539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0392" y="2249861"/>
              <a:ext cx="1862640" cy="954989"/>
            </a:xfrm>
            <a:prstGeom prst="rect">
              <a:avLst/>
            </a:prstGeom>
          </p:spPr>
        </p:pic>
        <p:pic>
          <p:nvPicPr>
            <p:cNvPr id="17" name="Picture 16"/>
            <p:cNvPicPr>
              <a:picLocks noChangeAspect="1"/>
            </p:cNvPicPr>
            <p:nvPr/>
          </p:nvPicPr>
          <p:blipFill>
            <a:blip r:embed="rId6"/>
            <a:stretch>
              <a:fillRect/>
            </a:stretch>
          </p:blipFill>
          <p:spPr>
            <a:xfrm>
              <a:off x="3266788" y="3273973"/>
              <a:ext cx="2751284" cy="3261278"/>
            </a:xfrm>
            <a:prstGeom prst="rect">
              <a:avLst/>
            </a:prstGeom>
          </p:spPr>
        </p:pic>
      </p:grpSp>
      <p:sp>
        <p:nvSpPr>
          <p:cNvPr id="24" name="TextBox 23"/>
          <p:cNvSpPr txBox="1"/>
          <p:nvPr/>
        </p:nvSpPr>
        <p:spPr>
          <a:xfrm>
            <a:off x="9798039" y="1830799"/>
            <a:ext cx="2292177" cy="338554"/>
          </a:xfrm>
          <a:prstGeom prst="rect">
            <a:avLst/>
          </a:prstGeom>
          <a:noFill/>
        </p:spPr>
        <p:txBody>
          <a:bodyPr wrap="square" rtlCol="0">
            <a:spAutoFit/>
          </a:bodyPr>
          <a:lstStyle/>
          <a:p>
            <a:endParaRPr lang="en-GB" sz="1600" dirty="0"/>
          </a:p>
        </p:txBody>
      </p:sp>
      <p:sp>
        <p:nvSpPr>
          <p:cNvPr id="10" name="TextBox 9"/>
          <p:cNvSpPr txBox="1"/>
          <p:nvPr/>
        </p:nvSpPr>
        <p:spPr>
          <a:xfrm>
            <a:off x="7509199" y="2967342"/>
            <a:ext cx="3572933"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Every Friday</a:t>
            </a:r>
          </a:p>
        </p:txBody>
      </p:sp>
      <p:sp>
        <p:nvSpPr>
          <p:cNvPr id="11" name="Rectangle 10"/>
          <p:cNvSpPr/>
          <p:nvPr/>
        </p:nvSpPr>
        <p:spPr>
          <a:xfrm>
            <a:off x="7565850" y="1736590"/>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3" name="Rectangle 12"/>
          <p:cNvSpPr/>
          <p:nvPr/>
        </p:nvSpPr>
        <p:spPr>
          <a:xfrm>
            <a:off x="5543680" y="3859539"/>
            <a:ext cx="65465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Promotion &amp; Support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4" name="TextBox 13"/>
          <p:cNvSpPr txBox="1"/>
          <p:nvPr/>
        </p:nvSpPr>
        <p:spPr>
          <a:xfrm>
            <a:off x="6261792" y="4820429"/>
            <a:ext cx="5631052" cy="1569660"/>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Drop In Service for people in distress offering a listening ear and practical support</a:t>
            </a:r>
          </a:p>
        </p:txBody>
      </p:sp>
    </p:spTree>
    <p:extLst>
      <p:ext uri="{BB962C8B-B14F-4D97-AF65-F5344CB8AC3E}">
        <p14:creationId xmlns:p14="http://schemas.microsoft.com/office/powerpoint/2010/main" val="808389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612163" y="863"/>
            <a:ext cx="3579837" cy="3955499"/>
          </a:xfrm>
          <a:prstGeom prst="rect">
            <a:avLst/>
          </a:prstGeom>
        </p:spPr>
      </p:pic>
      <p:pic>
        <p:nvPicPr>
          <p:cNvPr id="8" name="Picture 7"/>
          <p:cNvPicPr>
            <a:picLocks noChangeAspect="1"/>
          </p:cNvPicPr>
          <p:nvPr/>
        </p:nvPicPr>
        <p:blipFill>
          <a:blip r:embed="rId4"/>
          <a:stretch>
            <a:fillRect/>
          </a:stretch>
        </p:blipFill>
        <p:spPr>
          <a:xfrm>
            <a:off x="114813" y="128573"/>
            <a:ext cx="1634763" cy="560962"/>
          </a:xfrm>
          <a:prstGeom prst="rect">
            <a:avLst/>
          </a:prstGeom>
        </p:spPr>
      </p:pic>
      <p:sp>
        <p:nvSpPr>
          <p:cNvPr id="9" name="Rectangle 8"/>
          <p:cNvSpPr/>
          <p:nvPr/>
        </p:nvSpPr>
        <p:spPr>
          <a:xfrm>
            <a:off x="1734649" y="-22288"/>
            <a:ext cx="1045735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Mental Health &amp; Wellbeing Support</a:t>
            </a:r>
          </a:p>
        </p:txBody>
      </p:sp>
      <p:sp>
        <p:nvSpPr>
          <p:cNvPr id="16" name="Rectangle 15"/>
          <p:cNvSpPr/>
          <p:nvPr/>
        </p:nvSpPr>
        <p:spPr>
          <a:xfrm>
            <a:off x="114813" y="3983075"/>
            <a:ext cx="2632842" cy="338554"/>
          </a:xfrm>
          <a:prstGeom prst="rect">
            <a:avLst/>
          </a:prstGeom>
        </p:spPr>
        <p:txBody>
          <a:bodyPr wrap="square">
            <a:spAutoFit/>
          </a:bodyPr>
          <a:lstStyle/>
          <a:p>
            <a:pPr algn="just"/>
            <a:endParaRPr lang="en-GB" sz="1600" dirty="0"/>
          </a:p>
        </p:txBody>
      </p:sp>
      <p:sp>
        <p:nvSpPr>
          <p:cNvPr id="24" name="TextBox 23"/>
          <p:cNvSpPr txBox="1"/>
          <p:nvPr/>
        </p:nvSpPr>
        <p:spPr>
          <a:xfrm>
            <a:off x="9798039" y="1830799"/>
            <a:ext cx="2292177" cy="338554"/>
          </a:xfrm>
          <a:prstGeom prst="rect">
            <a:avLst/>
          </a:prstGeom>
          <a:noFill/>
        </p:spPr>
        <p:txBody>
          <a:bodyPr wrap="square" rtlCol="0">
            <a:spAutoFit/>
          </a:bodyPr>
          <a:lstStyle/>
          <a:p>
            <a:endParaRPr lang="en-GB" sz="1600" dirty="0"/>
          </a:p>
        </p:txBody>
      </p:sp>
      <p:sp>
        <p:nvSpPr>
          <p:cNvPr id="10" name="Rectangle 9"/>
          <p:cNvSpPr/>
          <p:nvPr/>
        </p:nvSpPr>
        <p:spPr>
          <a:xfrm>
            <a:off x="7415478" y="1830799"/>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1" name="Rectangle 10"/>
          <p:cNvSpPr/>
          <p:nvPr/>
        </p:nvSpPr>
        <p:spPr>
          <a:xfrm>
            <a:off x="5338895" y="3926536"/>
            <a:ext cx="65465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Promotion &amp; Support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pic>
        <p:nvPicPr>
          <p:cNvPr id="12" name="Picture 11"/>
          <p:cNvPicPr>
            <a:picLocks noChangeAspect="1"/>
          </p:cNvPicPr>
          <p:nvPr/>
        </p:nvPicPr>
        <p:blipFill>
          <a:blip r:embed="rId5"/>
          <a:stretch>
            <a:fillRect/>
          </a:stretch>
        </p:blipFill>
        <p:spPr>
          <a:xfrm>
            <a:off x="1060553" y="1416756"/>
            <a:ext cx="3709800" cy="5288844"/>
          </a:xfrm>
          <a:prstGeom prst="rect">
            <a:avLst/>
          </a:prstGeom>
        </p:spPr>
      </p:pic>
      <p:sp>
        <p:nvSpPr>
          <p:cNvPr id="13" name="TextBox 12"/>
          <p:cNvSpPr txBox="1"/>
          <p:nvPr/>
        </p:nvSpPr>
        <p:spPr>
          <a:xfrm>
            <a:off x="7080222" y="2989920"/>
            <a:ext cx="3572933"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Every Thursday</a:t>
            </a:r>
          </a:p>
        </p:txBody>
      </p:sp>
      <p:sp>
        <p:nvSpPr>
          <p:cNvPr id="15" name="TextBox 14"/>
          <p:cNvSpPr txBox="1"/>
          <p:nvPr/>
        </p:nvSpPr>
        <p:spPr>
          <a:xfrm>
            <a:off x="6250489" y="5124964"/>
            <a:ext cx="5044045" cy="1077218"/>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Promoting Aberdeen Brain Health Service</a:t>
            </a:r>
          </a:p>
        </p:txBody>
      </p:sp>
    </p:spTree>
    <p:extLst>
      <p:ext uri="{BB962C8B-B14F-4D97-AF65-F5344CB8AC3E}">
        <p14:creationId xmlns:p14="http://schemas.microsoft.com/office/powerpoint/2010/main" val="3775134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591288" y="-26979"/>
            <a:ext cx="3579837" cy="3955499"/>
          </a:xfrm>
          <a:prstGeom prst="rect">
            <a:avLst/>
          </a:prstGeom>
        </p:spPr>
      </p:pic>
      <p:pic>
        <p:nvPicPr>
          <p:cNvPr id="8" name="Picture 7"/>
          <p:cNvPicPr>
            <a:picLocks noChangeAspect="1"/>
          </p:cNvPicPr>
          <p:nvPr/>
        </p:nvPicPr>
        <p:blipFill>
          <a:blip r:embed="rId4"/>
          <a:stretch>
            <a:fillRect/>
          </a:stretch>
        </p:blipFill>
        <p:spPr>
          <a:xfrm>
            <a:off x="114813" y="128573"/>
            <a:ext cx="1634763" cy="560962"/>
          </a:xfrm>
          <a:prstGeom prst="rect">
            <a:avLst/>
          </a:prstGeom>
        </p:spPr>
      </p:pic>
      <p:sp>
        <p:nvSpPr>
          <p:cNvPr id="9" name="Rectangle 8"/>
          <p:cNvSpPr/>
          <p:nvPr/>
        </p:nvSpPr>
        <p:spPr>
          <a:xfrm>
            <a:off x="2098152" y="-52611"/>
            <a:ext cx="10146625"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Reducing Stigma – Drugs &amp; alcohol</a:t>
            </a:r>
          </a:p>
        </p:txBody>
      </p:sp>
      <p:grpSp>
        <p:nvGrpSpPr>
          <p:cNvPr id="2" name="Group 1">
            <a:extLst>
              <a:ext uri="{FF2B5EF4-FFF2-40B4-BE49-F238E27FC236}">
                <a16:creationId xmlns:a16="http://schemas.microsoft.com/office/drawing/2014/main" id="{E9EB0562-9785-94A8-88FF-596944AFA695}"/>
              </a:ext>
            </a:extLst>
          </p:cNvPr>
          <p:cNvGrpSpPr/>
          <p:nvPr/>
        </p:nvGrpSpPr>
        <p:grpSpPr>
          <a:xfrm>
            <a:off x="206401" y="1198372"/>
            <a:ext cx="4734146" cy="5322333"/>
            <a:chOff x="715467" y="1516794"/>
            <a:chExt cx="4734146" cy="5322333"/>
          </a:xfrm>
        </p:grpSpPr>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51109" y="2340622"/>
              <a:ext cx="5141148" cy="3855861"/>
            </a:xfrm>
            <a:prstGeom prst="rect">
              <a:avLst/>
            </a:prstGeom>
          </p:spPr>
        </p:pic>
        <p:pic>
          <p:nvPicPr>
            <p:cNvPr id="20" name="Picture 19"/>
            <p:cNvPicPr>
              <a:picLocks noChangeAspect="1"/>
            </p:cNvPicPr>
            <p:nvPr/>
          </p:nvPicPr>
          <p:blipFill>
            <a:blip r:embed="rId6"/>
            <a:stretch>
              <a:fillRect/>
            </a:stretch>
          </p:blipFill>
          <p:spPr>
            <a:xfrm>
              <a:off x="715467" y="1516794"/>
              <a:ext cx="1422745" cy="1158644"/>
            </a:xfrm>
            <a:prstGeom prst="rect">
              <a:avLst/>
            </a:prstGeom>
          </p:spPr>
        </p:pic>
      </p:grpSp>
      <p:sp>
        <p:nvSpPr>
          <p:cNvPr id="10" name="Rectangle 9"/>
          <p:cNvSpPr/>
          <p:nvPr/>
        </p:nvSpPr>
        <p:spPr>
          <a:xfrm>
            <a:off x="7808316" y="1694630"/>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1" name="Rectangle 10"/>
          <p:cNvSpPr/>
          <p:nvPr/>
        </p:nvSpPr>
        <p:spPr>
          <a:xfrm>
            <a:off x="5543680" y="3859539"/>
            <a:ext cx="65465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Promotion &amp; Support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5" name="TextBox 14"/>
          <p:cNvSpPr txBox="1"/>
          <p:nvPr/>
        </p:nvSpPr>
        <p:spPr>
          <a:xfrm>
            <a:off x="7385022" y="2969561"/>
            <a:ext cx="3572933"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Every Wednesday</a:t>
            </a:r>
          </a:p>
        </p:txBody>
      </p:sp>
      <p:sp>
        <p:nvSpPr>
          <p:cNvPr id="16" name="TextBox 15"/>
          <p:cNvSpPr txBox="1"/>
          <p:nvPr/>
        </p:nvSpPr>
        <p:spPr>
          <a:xfrm>
            <a:off x="6026448" y="4868348"/>
            <a:ext cx="5855107" cy="1077218"/>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Lived Experience Peer Support and Naloxone Training</a:t>
            </a:r>
          </a:p>
        </p:txBody>
      </p:sp>
    </p:spTree>
    <p:extLst>
      <p:ext uri="{BB962C8B-B14F-4D97-AF65-F5344CB8AC3E}">
        <p14:creationId xmlns:p14="http://schemas.microsoft.com/office/powerpoint/2010/main" val="3215585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612163" y="-64827"/>
            <a:ext cx="3579837" cy="3955499"/>
          </a:xfrm>
          <a:prstGeom prst="rect">
            <a:avLst/>
          </a:prstGeom>
        </p:spPr>
      </p:pic>
      <p:pic>
        <p:nvPicPr>
          <p:cNvPr id="8" name="Picture 7"/>
          <p:cNvPicPr>
            <a:picLocks noChangeAspect="1"/>
          </p:cNvPicPr>
          <p:nvPr/>
        </p:nvPicPr>
        <p:blipFill>
          <a:blip r:embed="rId4"/>
          <a:stretch>
            <a:fillRect/>
          </a:stretch>
        </p:blipFill>
        <p:spPr>
          <a:xfrm>
            <a:off x="114813" y="128573"/>
            <a:ext cx="1634763" cy="560962"/>
          </a:xfrm>
          <a:prstGeom prst="rect">
            <a:avLst/>
          </a:prstGeom>
        </p:spPr>
      </p:pic>
      <p:sp>
        <p:nvSpPr>
          <p:cNvPr id="9" name="Rectangle 8"/>
          <p:cNvSpPr/>
          <p:nvPr/>
        </p:nvSpPr>
        <p:spPr>
          <a:xfrm>
            <a:off x="1754245" y="-22288"/>
            <a:ext cx="1041817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Independent Living &amp; Employability</a:t>
            </a:r>
          </a:p>
        </p:txBody>
      </p:sp>
      <p:grpSp>
        <p:nvGrpSpPr>
          <p:cNvPr id="2" name="Group 1">
            <a:extLst>
              <a:ext uri="{FF2B5EF4-FFF2-40B4-BE49-F238E27FC236}">
                <a16:creationId xmlns:a16="http://schemas.microsoft.com/office/drawing/2014/main" id="{CC6AACB0-985A-53DB-8223-9A3A47C46F00}"/>
              </a:ext>
            </a:extLst>
          </p:cNvPr>
          <p:cNvGrpSpPr/>
          <p:nvPr/>
        </p:nvGrpSpPr>
        <p:grpSpPr>
          <a:xfrm>
            <a:off x="845745" y="1093766"/>
            <a:ext cx="3963322" cy="5459433"/>
            <a:chOff x="6481676" y="1306796"/>
            <a:chExt cx="2615861" cy="3635458"/>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3488" y="1306796"/>
              <a:ext cx="2117929" cy="446530"/>
            </a:xfrm>
            <a:prstGeom prst="rect">
              <a:avLst/>
            </a:prstGeom>
          </p:spPr>
        </p:pic>
        <p:pic>
          <p:nvPicPr>
            <p:cNvPr id="4" name="Picture 3"/>
            <p:cNvPicPr>
              <a:picLocks noChangeAspect="1"/>
            </p:cNvPicPr>
            <p:nvPr/>
          </p:nvPicPr>
          <p:blipFill>
            <a:blip r:embed="rId6"/>
            <a:stretch>
              <a:fillRect/>
            </a:stretch>
          </p:blipFill>
          <p:spPr>
            <a:xfrm>
              <a:off x="6481676" y="1993703"/>
              <a:ext cx="2615861" cy="2948551"/>
            </a:xfrm>
            <a:prstGeom prst="rect">
              <a:avLst/>
            </a:prstGeom>
          </p:spPr>
        </p:pic>
      </p:grpSp>
      <p:sp>
        <p:nvSpPr>
          <p:cNvPr id="16" name="Rectangle 15"/>
          <p:cNvSpPr/>
          <p:nvPr/>
        </p:nvSpPr>
        <p:spPr>
          <a:xfrm>
            <a:off x="114813" y="3983075"/>
            <a:ext cx="2632842" cy="338554"/>
          </a:xfrm>
          <a:prstGeom prst="rect">
            <a:avLst/>
          </a:prstGeom>
        </p:spPr>
        <p:txBody>
          <a:bodyPr wrap="square">
            <a:spAutoFit/>
          </a:bodyPr>
          <a:lstStyle/>
          <a:p>
            <a:pPr algn="just"/>
            <a:endParaRPr lang="en-GB" sz="1600" dirty="0"/>
          </a:p>
        </p:txBody>
      </p:sp>
      <p:sp>
        <p:nvSpPr>
          <p:cNvPr id="24" name="TextBox 23"/>
          <p:cNvSpPr txBox="1"/>
          <p:nvPr/>
        </p:nvSpPr>
        <p:spPr>
          <a:xfrm>
            <a:off x="9798039" y="1830799"/>
            <a:ext cx="2292177" cy="338554"/>
          </a:xfrm>
          <a:prstGeom prst="rect">
            <a:avLst/>
          </a:prstGeom>
          <a:noFill/>
        </p:spPr>
        <p:txBody>
          <a:bodyPr wrap="square" rtlCol="0">
            <a:spAutoFit/>
          </a:bodyPr>
          <a:lstStyle/>
          <a:p>
            <a:endParaRPr lang="en-GB" sz="1600" dirty="0"/>
          </a:p>
        </p:txBody>
      </p:sp>
      <p:sp>
        <p:nvSpPr>
          <p:cNvPr id="10" name="Rectangle 9"/>
          <p:cNvSpPr/>
          <p:nvPr/>
        </p:nvSpPr>
        <p:spPr>
          <a:xfrm>
            <a:off x="7565605" y="1831175"/>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1" name="Rectangle 10"/>
          <p:cNvSpPr/>
          <p:nvPr/>
        </p:nvSpPr>
        <p:spPr>
          <a:xfrm>
            <a:off x="5543680" y="3859539"/>
            <a:ext cx="65465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Promotion &amp; Support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2" name="TextBox 11"/>
          <p:cNvSpPr txBox="1"/>
          <p:nvPr/>
        </p:nvSpPr>
        <p:spPr>
          <a:xfrm>
            <a:off x="7319805" y="3014634"/>
            <a:ext cx="3572933"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Every Thursday</a:t>
            </a:r>
          </a:p>
        </p:txBody>
      </p:sp>
      <p:sp>
        <p:nvSpPr>
          <p:cNvPr id="3" name="TextBox 2"/>
          <p:cNvSpPr txBox="1"/>
          <p:nvPr/>
        </p:nvSpPr>
        <p:spPr>
          <a:xfrm>
            <a:off x="5543681" y="4899378"/>
            <a:ext cx="6546536" cy="1077218"/>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Providing one-to one support to help people find the job they want. </a:t>
            </a:r>
          </a:p>
        </p:txBody>
      </p:sp>
    </p:spTree>
    <p:extLst>
      <p:ext uri="{BB962C8B-B14F-4D97-AF65-F5344CB8AC3E}">
        <p14:creationId xmlns:p14="http://schemas.microsoft.com/office/powerpoint/2010/main" val="3688709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591288" y="-26979"/>
            <a:ext cx="3579837" cy="3955499"/>
          </a:xfrm>
          <a:prstGeom prst="rect">
            <a:avLst/>
          </a:prstGeom>
        </p:spPr>
      </p:pic>
      <p:pic>
        <p:nvPicPr>
          <p:cNvPr id="8" name="Picture 7"/>
          <p:cNvPicPr>
            <a:picLocks noChangeAspect="1"/>
          </p:cNvPicPr>
          <p:nvPr/>
        </p:nvPicPr>
        <p:blipFill>
          <a:blip r:embed="rId4"/>
          <a:stretch>
            <a:fillRect/>
          </a:stretch>
        </p:blipFill>
        <p:spPr>
          <a:xfrm>
            <a:off x="114813" y="128573"/>
            <a:ext cx="1634763" cy="560962"/>
          </a:xfrm>
          <a:prstGeom prst="rect">
            <a:avLst/>
          </a:prstGeom>
        </p:spPr>
      </p:pic>
      <p:sp>
        <p:nvSpPr>
          <p:cNvPr id="9" name="Rectangle 8"/>
          <p:cNvSpPr/>
          <p:nvPr/>
        </p:nvSpPr>
        <p:spPr>
          <a:xfrm>
            <a:off x="1752952" y="74850"/>
            <a:ext cx="1041817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Independent Living &amp; Employability</a:t>
            </a:r>
          </a:p>
        </p:txBody>
      </p:sp>
      <p:grpSp>
        <p:nvGrpSpPr>
          <p:cNvPr id="2" name="Group 1">
            <a:extLst>
              <a:ext uri="{FF2B5EF4-FFF2-40B4-BE49-F238E27FC236}">
                <a16:creationId xmlns:a16="http://schemas.microsoft.com/office/drawing/2014/main" id="{A5E6EAFA-1A8A-0C79-3B05-95BB513A77FB}"/>
              </a:ext>
            </a:extLst>
          </p:cNvPr>
          <p:cNvGrpSpPr/>
          <p:nvPr/>
        </p:nvGrpSpPr>
        <p:grpSpPr>
          <a:xfrm>
            <a:off x="215171" y="1401965"/>
            <a:ext cx="5150069" cy="5053110"/>
            <a:chOff x="5632377" y="4170885"/>
            <a:chExt cx="2732690" cy="2675145"/>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1654" y="4170885"/>
              <a:ext cx="1521764" cy="630795"/>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2377" y="4796512"/>
              <a:ext cx="2732690" cy="2049518"/>
            </a:xfrm>
            <a:prstGeom prst="rect">
              <a:avLst/>
            </a:prstGeom>
          </p:spPr>
        </p:pic>
      </p:grpSp>
      <p:sp>
        <p:nvSpPr>
          <p:cNvPr id="10" name="Rectangle 9"/>
          <p:cNvSpPr/>
          <p:nvPr/>
        </p:nvSpPr>
        <p:spPr>
          <a:xfrm>
            <a:off x="7808316" y="1694630"/>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1" name="TextBox 10"/>
          <p:cNvSpPr txBox="1"/>
          <p:nvPr/>
        </p:nvSpPr>
        <p:spPr>
          <a:xfrm>
            <a:off x="7385023" y="2968299"/>
            <a:ext cx="3572933"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Ad Hoc Bookings</a:t>
            </a:r>
          </a:p>
        </p:txBody>
      </p:sp>
      <p:sp>
        <p:nvSpPr>
          <p:cNvPr id="12" name="Rectangle 11"/>
          <p:cNvSpPr/>
          <p:nvPr/>
        </p:nvSpPr>
        <p:spPr>
          <a:xfrm>
            <a:off x="5645464" y="3858482"/>
            <a:ext cx="65465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Promotion &amp; Support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3" name="TextBox 12"/>
          <p:cNvSpPr txBox="1"/>
          <p:nvPr/>
        </p:nvSpPr>
        <p:spPr>
          <a:xfrm>
            <a:off x="6453689" y="4933761"/>
            <a:ext cx="5286756" cy="1569660"/>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Supporting people with independent living, learning and work. </a:t>
            </a:r>
          </a:p>
        </p:txBody>
      </p:sp>
    </p:spTree>
    <p:extLst>
      <p:ext uri="{BB962C8B-B14F-4D97-AF65-F5344CB8AC3E}">
        <p14:creationId xmlns:p14="http://schemas.microsoft.com/office/powerpoint/2010/main" val="2796356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12163" y="-64827"/>
            <a:ext cx="3579837" cy="3955499"/>
          </a:xfrm>
          <a:prstGeom prst="rect">
            <a:avLst/>
          </a:prstGeom>
        </p:spPr>
      </p:pic>
      <p:pic>
        <p:nvPicPr>
          <p:cNvPr id="7" name="Picture 6">
            <a:extLst>
              <a:ext uri="{FF2B5EF4-FFF2-40B4-BE49-F238E27FC236}">
                <a16:creationId xmlns:a16="http://schemas.microsoft.com/office/drawing/2014/main" id="{0079FC2B-5CC3-4650-8477-E9B48533163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25770" y="254066"/>
            <a:ext cx="1660646" cy="489175"/>
          </a:xfrm>
          <a:prstGeom prst="rect">
            <a:avLst/>
          </a:prstGeom>
        </p:spPr>
      </p:pic>
      <p:pic>
        <p:nvPicPr>
          <p:cNvPr id="8" name="Picture 7"/>
          <p:cNvPicPr>
            <a:picLocks noChangeAspect="1"/>
          </p:cNvPicPr>
          <p:nvPr/>
        </p:nvPicPr>
        <p:blipFill>
          <a:blip r:embed="rId4"/>
          <a:stretch>
            <a:fillRect/>
          </a:stretch>
        </p:blipFill>
        <p:spPr>
          <a:xfrm>
            <a:off x="251710" y="374650"/>
            <a:ext cx="2759504" cy="946913"/>
          </a:xfrm>
          <a:prstGeom prst="rect">
            <a:avLst/>
          </a:prstGeom>
        </p:spPr>
      </p:pic>
      <p:sp>
        <p:nvSpPr>
          <p:cNvPr id="11" name="TextBox 10"/>
          <p:cNvSpPr txBox="1"/>
          <p:nvPr/>
        </p:nvSpPr>
        <p:spPr>
          <a:xfrm>
            <a:off x="5349765" y="1108842"/>
            <a:ext cx="6752896" cy="369332"/>
          </a:xfrm>
          <a:prstGeom prst="rect">
            <a:avLst/>
          </a:prstGeom>
          <a:noFill/>
        </p:spPr>
        <p:txBody>
          <a:bodyPr wrap="square" rtlCol="0">
            <a:spAutoFit/>
          </a:bodyPr>
          <a:lstStyle/>
          <a:p>
            <a:endParaRPr lang="en-GB" b="1" dirty="0"/>
          </a:p>
        </p:txBody>
      </p:sp>
      <p:sp>
        <p:nvSpPr>
          <p:cNvPr id="4" name="Rectangle 3"/>
          <p:cNvSpPr/>
          <p:nvPr/>
        </p:nvSpPr>
        <p:spPr>
          <a:xfrm>
            <a:off x="0" y="280261"/>
            <a:ext cx="12351971" cy="3293209"/>
          </a:xfrm>
          <a:prstGeom prst="rect">
            <a:avLst/>
          </a:prstGeom>
          <a:noFill/>
        </p:spPr>
        <p:txBody>
          <a:bodyPr wrap="none" lIns="91440" tIns="45720" rIns="91440" bIns="45720">
            <a:spAutoFit/>
          </a:bodyPr>
          <a:lstStyle/>
          <a:p>
            <a:pPr algn="ctr"/>
            <a:endPar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Our Aim</a:t>
            </a:r>
            <a:endPar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Create a Priority Intervention Hub which delivers an </a:t>
            </a:r>
          </a:p>
          <a:p>
            <a:pPr algn="ctr"/>
            <a:r>
              <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easily a</a:t>
            </a:r>
            <a:r>
              <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ccessible </a:t>
            </a:r>
            <a:r>
              <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location </a:t>
            </a:r>
            <a:r>
              <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where a range of health, social care, voluntary </a:t>
            </a:r>
          </a:p>
          <a:p>
            <a:pPr algn="ctr"/>
            <a:r>
              <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a:t>
            </a:r>
            <a:r>
              <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rganisations &amp; community partners </a:t>
            </a:r>
            <a:r>
              <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work together all </a:t>
            </a:r>
          </a:p>
          <a:p>
            <a:pPr algn="ctr"/>
            <a:r>
              <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responding to local n</a:t>
            </a:r>
            <a:r>
              <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eed.</a:t>
            </a:r>
          </a:p>
        </p:txBody>
      </p:sp>
      <p:pic>
        <p:nvPicPr>
          <p:cNvPr id="9" name="Picture 8"/>
          <p:cNvPicPr>
            <a:picLocks noChangeAspect="1"/>
          </p:cNvPicPr>
          <p:nvPr/>
        </p:nvPicPr>
        <p:blipFill>
          <a:blip r:embed="rId5"/>
          <a:stretch>
            <a:fillRect/>
          </a:stretch>
        </p:blipFill>
        <p:spPr>
          <a:xfrm>
            <a:off x="1627707" y="6060658"/>
            <a:ext cx="894224" cy="728231"/>
          </a:xfrm>
          <a:prstGeom prst="rect">
            <a:avLst/>
          </a:prstGeom>
        </p:spPr>
      </p:pic>
      <p:pic>
        <p:nvPicPr>
          <p:cNvPr id="10" name="Picture 9"/>
          <p:cNvPicPr>
            <a:picLocks noChangeAspect="1"/>
          </p:cNvPicPr>
          <p:nvPr/>
        </p:nvPicPr>
        <p:blipFill>
          <a:blip r:embed="rId6"/>
          <a:stretch>
            <a:fillRect/>
          </a:stretch>
        </p:blipFill>
        <p:spPr>
          <a:xfrm>
            <a:off x="251710" y="5315278"/>
            <a:ext cx="570024" cy="6283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1385" y="4723749"/>
            <a:ext cx="1262223" cy="653922"/>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525" y="5365298"/>
            <a:ext cx="1327423" cy="680579"/>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03615" y="4499819"/>
            <a:ext cx="1913753" cy="403483"/>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18714" y="5575950"/>
            <a:ext cx="1347714" cy="732247"/>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36478" y="5195421"/>
            <a:ext cx="1402761" cy="710258"/>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22324" y="6225074"/>
            <a:ext cx="1348866" cy="445126"/>
          </a:xfrm>
          <a:prstGeom prst="rect">
            <a:avLst/>
          </a:prstGeom>
        </p:spPr>
      </p:pic>
      <p:pic>
        <p:nvPicPr>
          <p:cNvPr id="19" name="Picture 4" descr="Working with the Scottish Fire and Rescue Service | Age Scotland"/>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42609" y="5528667"/>
            <a:ext cx="1361674" cy="6470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4"/>
          <a:stretch>
            <a:fillRect/>
          </a:stretch>
        </p:blipFill>
        <p:spPr>
          <a:xfrm>
            <a:off x="4421066" y="6070260"/>
            <a:ext cx="783217" cy="625858"/>
          </a:xfrm>
          <a:prstGeom prst="rect">
            <a:avLst/>
          </a:prstGeom>
        </p:spPr>
      </p:pic>
      <p:pic>
        <p:nvPicPr>
          <p:cNvPr id="21" name="Picture 20"/>
          <p:cNvPicPr>
            <a:picLocks noChangeAspect="1"/>
          </p:cNvPicPr>
          <p:nvPr/>
        </p:nvPicPr>
        <p:blipFill>
          <a:blip r:embed="rId15"/>
          <a:stretch>
            <a:fillRect/>
          </a:stretch>
        </p:blipFill>
        <p:spPr>
          <a:xfrm>
            <a:off x="180598" y="6148154"/>
            <a:ext cx="1337441" cy="420483"/>
          </a:xfrm>
          <a:prstGeom prst="rect">
            <a:avLst/>
          </a:prstGeom>
        </p:spPr>
      </p:pic>
      <p:pic>
        <p:nvPicPr>
          <p:cNvPr id="22" name="Picture 21"/>
          <p:cNvPicPr>
            <a:picLocks noChangeAspect="1"/>
          </p:cNvPicPr>
          <p:nvPr/>
        </p:nvPicPr>
        <p:blipFill>
          <a:blip r:embed="rId16"/>
          <a:stretch>
            <a:fillRect/>
          </a:stretch>
        </p:blipFill>
        <p:spPr>
          <a:xfrm>
            <a:off x="5478813" y="5575950"/>
            <a:ext cx="1181224" cy="367650"/>
          </a:xfrm>
          <a:prstGeom prst="rect">
            <a:avLst/>
          </a:prstGeom>
        </p:spPr>
      </p:pic>
      <p:graphicFrame>
        <p:nvGraphicFramePr>
          <p:cNvPr id="23" name="Object 22"/>
          <p:cNvGraphicFramePr>
            <a:graphicFrameLocks noChangeAspect="1"/>
          </p:cNvGraphicFramePr>
          <p:nvPr>
            <p:extLst>
              <p:ext uri="{D42A27DB-BD31-4B8C-83A1-F6EECF244321}">
                <p14:modId xmlns:p14="http://schemas.microsoft.com/office/powerpoint/2010/main" val="1876089765"/>
              </p:ext>
            </p:extLst>
          </p:nvPr>
        </p:nvGraphicFramePr>
        <p:xfrm>
          <a:off x="5437284" y="6073316"/>
          <a:ext cx="1379609" cy="619746"/>
        </p:xfrm>
        <a:graphic>
          <a:graphicData uri="http://schemas.openxmlformats.org/presentationml/2006/ole">
            <mc:AlternateContent xmlns:mc="http://schemas.openxmlformats.org/markup-compatibility/2006">
              <mc:Choice xmlns:v="urn:schemas-microsoft-com:vml" Requires="v">
                <p:oleObj name="Bitmap Image" r:id="rId17" imgW="3029106" imgH="1358970" progId="Paint.Picture">
                  <p:embed/>
                </p:oleObj>
              </mc:Choice>
              <mc:Fallback>
                <p:oleObj name="Bitmap Image" r:id="rId17" imgW="3029106" imgH="1358970" progId="Paint.Picture">
                  <p:embed/>
                  <p:pic>
                    <p:nvPicPr>
                      <p:cNvPr id="23" name="Object 2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37284" y="6073316"/>
                        <a:ext cx="1379609" cy="619746"/>
                      </a:xfrm>
                      <a:prstGeom prst="rect">
                        <a:avLst/>
                      </a:prstGeom>
                      <a:noFill/>
                    </p:spPr>
                  </p:pic>
                </p:oleObj>
              </mc:Fallback>
            </mc:AlternateContent>
          </a:graphicData>
        </a:graphic>
      </p:graphicFrame>
      <p:pic>
        <p:nvPicPr>
          <p:cNvPr id="24" name="Picture 23"/>
          <p:cNvPicPr>
            <a:picLocks noChangeAspect="1"/>
          </p:cNvPicPr>
          <p:nvPr/>
        </p:nvPicPr>
        <p:blipFill>
          <a:blip r:embed="rId19"/>
          <a:stretch>
            <a:fillRect/>
          </a:stretch>
        </p:blipFill>
        <p:spPr>
          <a:xfrm>
            <a:off x="10451535" y="4608941"/>
            <a:ext cx="1665805" cy="813682"/>
          </a:xfrm>
          <a:prstGeom prst="rect">
            <a:avLst/>
          </a:prstGeom>
        </p:spPr>
      </p:pic>
      <p:pic>
        <p:nvPicPr>
          <p:cNvPr id="25" name="Picture 2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06723" y="5459737"/>
            <a:ext cx="753586" cy="753586"/>
          </a:xfrm>
          <a:prstGeom prst="rect">
            <a:avLst/>
          </a:prstGeom>
        </p:spPr>
      </p:pic>
      <p:pic>
        <p:nvPicPr>
          <p:cNvPr id="26" name="Picture 2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74589" y="6175765"/>
            <a:ext cx="1242351" cy="490092"/>
          </a:xfrm>
          <a:prstGeom prst="rect">
            <a:avLst/>
          </a:prstGeom>
        </p:spPr>
      </p:pic>
      <p:pic>
        <p:nvPicPr>
          <p:cNvPr id="27" name="Picture 2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034150" y="5396273"/>
            <a:ext cx="1129386" cy="645364"/>
          </a:xfrm>
          <a:prstGeom prst="rect">
            <a:avLst/>
          </a:prstGeom>
        </p:spPr>
      </p:pic>
      <p:pic>
        <p:nvPicPr>
          <p:cNvPr id="28" name="Picture 2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375239" y="5208270"/>
            <a:ext cx="1026842" cy="684561"/>
          </a:xfrm>
          <a:prstGeom prst="rect">
            <a:avLst/>
          </a:prstGeom>
        </p:spPr>
      </p:pic>
      <p:pic>
        <p:nvPicPr>
          <p:cNvPr id="29" name="Picture 28"/>
          <p:cNvPicPr>
            <a:picLocks noChangeAspect="1"/>
          </p:cNvPicPr>
          <p:nvPr/>
        </p:nvPicPr>
        <p:blipFill>
          <a:blip r:embed="rId24"/>
          <a:stretch>
            <a:fillRect/>
          </a:stretch>
        </p:blipFill>
        <p:spPr>
          <a:xfrm>
            <a:off x="9127563" y="5780690"/>
            <a:ext cx="1440974" cy="432633"/>
          </a:xfrm>
          <a:prstGeom prst="rect">
            <a:avLst/>
          </a:prstGeom>
        </p:spPr>
      </p:pic>
      <p:pic>
        <p:nvPicPr>
          <p:cNvPr id="30" name="Picture 29"/>
          <p:cNvPicPr>
            <a:picLocks noChangeAspect="1"/>
          </p:cNvPicPr>
          <p:nvPr/>
        </p:nvPicPr>
        <p:blipFill>
          <a:blip r:embed="rId25"/>
          <a:stretch>
            <a:fillRect/>
          </a:stretch>
        </p:blipFill>
        <p:spPr>
          <a:xfrm>
            <a:off x="8417333" y="6137369"/>
            <a:ext cx="749809" cy="688421"/>
          </a:xfrm>
          <a:prstGeom prst="rect">
            <a:avLst/>
          </a:prstGeom>
        </p:spPr>
      </p:pic>
      <p:pic>
        <p:nvPicPr>
          <p:cNvPr id="2" name="Picture 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649277" y="6255972"/>
            <a:ext cx="1453384" cy="577372"/>
          </a:xfrm>
          <a:prstGeom prst="rect">
            <a:avLst/>
          </a:prstGeom>
        </p:spPr>
      </p:pic>
      <p:pic>
        <p:nvPicPr>
          <p:cNvPr id="31" name="Picture 30"/>
          <p:cNvPicPr>
            <a:picLocks noChangeAspect="1"/>
          </p:cNvPicPr>
          <p:nvPr/>
        </p:nvPicPr>
        <p:blipFill>
          <a:blip r:embed="rId27"/>
          <a:stretch>
            <a:fillRect/>
          </a:stretch>
        </p:blipFill>
        <p:spPr>
          <a:xfrm>
            <a:off x="4176843" y="4911795"/>
            <a:ext cx="1460629" cy="530395"/>
          </a:xfrm>
          <a:prstGeom prst="rect">
            <a:avLst/>
          </a:prstGeom>
        </p:spPr>
      </p:pic>
      <p:pic>
        <p:nvPicPr>
          <p:cNvPr id="32" name="Picture 31"/>
          <p:cNvPicPr>
            <a:picLocks noChangeAspect="1"/>
          </p:cNvPicPr>
          <p:nvPr/>
        </p:nvPicPr>
        <p:blipFill>
          <a:blip r:embed="rId28"/>
          <a:stretch>
            <a:fillRect/>
          </a:stretch>
        </p:blipFill>
        <p:spPr>
          <a:xfrm>
            <a:off x="5890483" y="4933732"/>
            <a:ext cx="1805281" cy="420884"/>
          </a:xfrm>
          <a:prstGeom prst="rect">
            <a:avLst/>
          </a:prstGeom>
        </p:spPr>
      </p:pic>
      <p:pic>
        <p:nvPicPr>
          <p:cNvPr id="33" name="Picture 32"/>
          <p:cNvPicPr>
            <a:picLocks noChangeAspect="1"/>
          </p:cNvPicPr>
          <p:nvPr/>
        </p:nvPicPr>
        <p:blipFill>
          <a:blip r:embed="rId29"/>
          <a:stretch>
            <a:fillRect/>
          </a:stretch>
        </p:blipFill>
        <p:spPr>
          <a:xfrm>
            <a:off x="194601" y="4315674"/>
            <a:ext cx="1071737" cy="627833"/>
          </a:xfrm>
          <a:prstGeom prst="rect">
            <a:avLst/>
          </a:prstGeom>
        </p:spPr>
      </p:pic>
      <p:pic>
        <p:nvPicPr>
          <p:cNvPr id="34" name="Picture 49" descr="dwp - UK Customer Service Contact Numbers Lists"/>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188774" y="4993624"/>
            <a:ext cx="820138" cy="4292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1" descr="Voice Ability – Hear Us On-Line Guide"/>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983763" y="4680519"/>
            <a:ext cx="1270985" cy="4877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421066" y="4499820"/>
            <a:ext cx="1024212" cy="424552"/>
          </a:xfrm>
          <a:prstGeom prst="rect">
            <a:avLst/>
          </a:prstGeom>
        </p:spPr>
      </p:pic>
      <p:pic>
        <p:nvPicPr>
          <p:cNvPr id="39" name="Picture 70" descr="Home Energy Scotland advice network - Energy Saving Trust"/>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989910" y="4244663"/>
            <a:ext cx="598202" cy="5982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34"/>
          <a:stretch>
            <a:fillRect/>
          </a:stretch>
        </p:blipFill>
        <p:spPr>
          <a:xfrm>
            <a:off x="7695764" y="4374902"/>
            <a:ext cx="1429422" cy="424183"/>
          </a:xfrm>
          <a:prstGeom prst="rect">
            <a:avLst/>
          </a:prstGeom>
        </p:spPr>
      </p:pic>
      <p:pic>
        <p:nvPicPr>
          <p:cNvPr id="41" name="Picture 12" descr="| Aberdeen City HSCP"/>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9344419" y="6266829"/>
            <a:ext cx="1393560" cy="4257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36"/>
          <a:stretch>
            <a:fillRect/>
          </a:stretch>
        </p:blipFill>
        <p:spPr>
          <a:xfrm>
            <a:off x="9321973" y="4367550"/>
            <a:ext cx="1961500" cy="266803"/>
          </a:xfrm>
          <a:prstGeom prst="rect">
            <a:avLst/>
          </a:prstGeom>
        </p:spPr>
      </p:pic>
      <p:pic>
        <p:nvPicPr>
          <p:cNvPr id="43" name="Picture 42"/>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98982" y="3955804"/>
            <a:ext cx="862966" cy="699702"/>
          </a:xfrm>
          <a:prstGeom prst="rect">
            <a:avLst/>
          </a:prstGeom>
        </p:spPr>
      </p:pic>
      <p:pic>
        <p:nvPicPr>
          <p:cNvPr id="44" name="Picture 2" descr="Local Outcome Improvement Plan (LOIP) Project Surgery - 5 MAR 2020"/>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2536478" y="4041504"/>
            <a:ext cx="1776874" cy="3718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9"/>
          <a:stretch>
            <a:fillRect/>
          </a:stretch>
        </p:blipFill>
        <p:spPr>
          <a:xfrm>
            <a:off x="8034150" y="3930149"/>
            <a:ext cx="1268809" cy="515061"/>
          </a:xfrm>
          <a:prstGeom prst="rect">
            <a:avLst/>
          </a:prstGeom>
        </p:spPr>
      </p:pic>
      <p:pic>
        <p:nvPicPr>
          <p:cNvPr id="46" name="Picture 23" descr="Home Instead | Better Business Bureau® Profile"/>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4593205" y="4072356"/>
            <a:ext cx="756560" cy="34461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1122182" y="3733283"/>
            <a:ext cx="766536" cy="766536"/>
          </a:xfrm>
          <a:prstGeom prst="rect">
            <a:avLst/>
          </a:prstGeom>
        </p:spPr>
      </p:pic>
      <p:pic>
        <p:nvPicPr>
          <p:cNvPr id="48" name="Picture 2" descr="Maternity Errors - Baby Loss Awareness - Williamsons Solicitors"/>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235790" y="3599665"/>
            <a:ext cx="1719819" cy="41193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blue and white logo&#10;&#10;Description automatically generated">
            <a:extLst>
              <a:ext uri="{FF2B5EF4-FFF2-40B4-BE49-F238E27FC236}">
                <a16:creationId xmlns:a16="http://schemas.microsoft.com/office/drawing/2014/main" id="{3463C07D-7FA9-45D6-2781-C2269B8AF4B2}"/>
              </a:ext>
            </a:extLst>
          </p:cNvPr>
          <p:cNvPicPr>
            <a:picLocks noChangeAspect="1"/>
          </p:cNvPicPr>
          <p:nvPr/>
        </p:nvPicPr>
        <p:blipFill>
          <a:blip r:embed="rId43"/>
          <a:stretch>
            <a:fillRect/>
          </a:stretch>
        </p:blipFill>
        <p:spPr>
          <a:xfrm>
            <a:off x="5494732" y="4596837"/>
            <a:ext cx="1338080" cy="181198"/>
          </a:xfrm>
          <a:prstGeom prst="rect">
            <a:avLst/>
          </a:prstGeom>
          <a:ln>
            <a:noFill/>
          </a:ln>
        </p:spPr>
      </p:pic>
      <p:pic>
        <p:nvPicPr>
          <p:cNvPr id="49" name="Picture 2" descr="Charity profile: The Stroke Association | The Times"/>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5611500" y="3918887"/>
            <a:ext cx="887209" cy="59147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https://www.scarf.org.uk/wp-content/themes/scarf_theme/assets/img/constants/logo.pn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6696667" y="3846462"/>
            <a:ext cx="1059426" cy="302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132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591288" y="-26979"/>
            <a:ext cx="3579837" cy="3955499"/>
          </a:xfrm>
          <a:prstGeom prst="rect">
            <a:avLst/>
          </a:prstGeom>
        </p:spPr>
      </p:pic>
      <p:pic>
        <p:nvPicPr>
          <p:cNvPr id="8" name="Picture 7"/>
          <p:cNvPicPr>
            <a:picLocks noChangeAspect="1"/>
          </p:cNvPicPr>
          <p:nvPr/>
        </p:nvPicPr>
        <p:blipFill>
          <a:blip r:embed="rId4"/>
          <a:stretch>
            <a:fillRect/>
          </a:stretch>
        </p:blipFill>
        <p:spPr>
          <a:xfrm>
            <a:off x="114813" y="128573"/>
            <a:ext cx="1634763" cy="560962"/>
          </a:xfrm>
          <a:prstGeom prst="rect">
            <a:avLst/>
          </a:prstGeom>
        </p:spPr>
      </p:pic>
      <p:sp>
        <p:nvSpPr>
          <p:cNvPr id="9" name="Rectangle 8"/>
          <p:cNvSpPr/>
          <p:nvPr/>
        </p:nvSpPr>
        <p:spPr>
          <a:xfrm>
            <a:off x="1773827" y="66484"/>
            <a:ext cx="1041817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Independent Living &amp; Employability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91176" y="1923156"/>
            <a:ext cx="5474898" cy="4089751"/>
          </a:xfrm>
          <a:prstGeom prst="rect">
            <a:avLst/>
          </a:prstGeom>
        </p:spPr>
      </p:pic>
      <p:sp>
        <p:nvSpPr>
          <p:cNvPr id="10" name="Rectangle 9"/>
          <p:cNvSpPr/>
          <p:nvPr/>
        </p:nvSpPr>
        <p:spPr>
          <a:xfrm>
            <a:off x="7808316" y="1694630"/>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2" name="Rectangle 11"/>
          <p:cNvSpPr/>
          <p:nvPr/>
        </p:nvSpPr>
        <p:spPr>
          <a:xfrm>
            <a:off x="5645464" y="3858482"/>
            <a:ext cx="65465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Promotion &amp; Support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3" name="TextBox 12"/>
          <p:cNvSpPr txBox="1"/>
          <p:nvPr/>
        </p:nvSpPr>
        <p:spPr>
          <a:xfrm>
            <a:off x="7385023" y="2968299"/>
            <a:ext cx="3572933"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Ad Hoc Bookings</a:t>
            </a:r>
          </a:p>
        </p:txBody>
      </p:sp>
      <p:sp>
        <p:nvSpPr>
          <p:cNvPr id="14" name="TextBox 13"/>
          <p:cNvSpPr txBox="1"/>
          <p:nvPr/>
        </p:nvSpPr>
        <p:spPr>
          <a:xfrm>
            <a:off x="7132265" y="5194240"/>
            <a:ext cx="3572933" cy="1077218"/>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Service Promotion</a:t>
            </a:r>
          </a:p>
          <a:p>
            <a:pPr algn="ctr"/>
            <a:r>
              <a:rPr lang="en-GB" sz="3200" dirty="0">
                <a:latin typeface="Arial" panose="020B0604020202020204" pitchFamily="34" charset="0"/>
                <a:cs typeface="Arial" panose="020B0604020202020204" pitchFamily="34" charset="0"/>
              </a:rPr>
              <a:t>Adult Learning</a:t>
            </a:r>
          </a:p>
        </p:txBody>
      </p:sp>
    </p:spTree>
    <p:extLst>
      <p:ext uri="{BB962C8B-B14F-4D97-AF65-F5344CB8AC3E}">
        <p14:creationId xmlns:p14="http://schemas.microsoft.com/office/powerpoint/2010/main" val="2215369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591288" y="-26979"/>
            <a:ext cx="3579837" cy="3955499"/>
          </a:xfrm>
          <a:prstGeom prst="rect">
            <a:avLst/>
          </a:prstGeom>
        </p:spPr>
      </p:pic>
      <p:pic>
        <p:nvPicPr>
          <p:cNvPr id="8" name="Picture 7"/>
          <p:cNvPicPr>
            <a:picLocks noChangeAspect="1"/>
          </p:cNvPicPr>
          <p:nvPr/>
        </p:nvPicPr>
        <p:blipFill>
          <a:blip r:embed="rId4"/>
          <a:stretch>
            <a:fillRect/>
          </a:stretch>
        </p:blipFill>
        <p:spPr>
          <a:xfrm>
            <a:off x="114813" y="128573"/>
            <a:ext cx="1634763" cy="560962"/>
          </a:xfrm>
          <a:prstGeom prst="rect">
            <a:avLst/>
          </a:prstGeom>
        </p:spPr>
      </p:pic>
      <p:sp>
        <p:nvSpPr>
          <p:cNvPr id="9" name="Rectangle 8"/>
          <p:cNvSpPr/>
          <p:nvPr/>
        </p:nvSpPr>
        <p:spPr>
          <a:xfrm>
            <a:off x="2571333" y="128573"/>
            <a:ext cx="830689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Carers &amp; Independent Living</a:t>
            </a:r>
          </a:p>
        </p:txBody>
      </p:sp>
      <p:grpSp>
        <p:nvGrpSpPr>
          <p:cNvPr id="2" name="Group 1">
            <a:extLst>
              <a:ext uri="{FF2B5EF4-FFF2-40B4-BE49-F238E27FC236}">
                <a16:creationId xmlns:a16="http://schemas.microsoft.com/office/drawing/2014/main" id="{A4488729-2368-EDF5-EE7D-19A95A0791DB}"/>
              </a:ext>
            </a:extLst>
          </p:cNvPr>
          <p:cNvGrpSpPr/>
          <p:nvPr/>
        </p:nvGrpSpPr>
        <p:grpSpPr>
          <a:xfrm>
            <a:off x="765560" y="617662"/>
            <a:ext cx="3463977" cy="6092506"/>
            <a:chOff x="1580606" y="3401485"/>
            <a:chExt cx="2197110" cy="3857121"/>
          </a:xfrm>
        </p:grpSpPr>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900" y="3401485"/>
              <a:ext cx="1287610" cy="1044008"/>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214421" y="4695312"/>
              <a:ext cx="2929479" cy="2197110"/>
            </a:xfrm>
            <a:prstGeom prst="rect">
              <a:avLst/>
            </a:prstGeom>
          </p:spPr>
        </p:pic>
      </p:grpSp>
      <p:sp>
        <p:nvSpPr>
          <p:cNvPr id="10" name="Rectangle 9"/>
          <p:cNvSpPr/>
          <p:nvPr/>
        </p:nvSpPr>
        <p:spPr>
          <a:xfrm>
            <a:off x="7808316" y="1694630"/>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1" name="TextBox 10"/>
          <p:cNvSpPr txBox="1"/>
          <p:nvPr/>
        </p:nvSpPr>
        <p:spPr>
          <a:xfrm>
            <a:off x="7385023" y="2968299"/>
            <a:ext cx="3572933"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Every Thursday</a:t>
            </a:r>
          </a:p>
        </p:txBody>
      </p:sp>
      <p:sp>
        <p:nvSpPr>
          <p:cNvPr id="12" name="Rectangle 11"/>
          <p:cNvSpPr/>
          <p:nvPr/>
        </p:nvSpPr>
        <p:spPr>
          <a:xfrm>
            <a:off x="5645464" y="3858482"/>
            <a:ext cx="65465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Promotion &amp; Support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4" name="TextBox 13"/>
          <p:cNvSpPr txBox="1"/>
          <p:nvPr/>
        </p:nvSpPr>
        <p:spPr>
          <a:xfrm>
            <a:off x="6158089" y="5087220"/>
            <a:ext cx="5211912" cy="1077218"/>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Promoting the benefits of Community Alarm Telecare</a:t>
            </a:r>
          </a:p>
        </p:txBody>
      </p:sp>
    </p:spTree>
    <p:extLst>
      <p:ext uri="{BB962C8B-B14F-4D97-AF65-F5344CB8AC3E}">
        <p14:creationId xmlns:p14="http://schemas.microsoft.com/office/powerpoint/2010/main" val="4251745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591288" y="-26979"/>
            <a:ext cx="3579837" cy="3955499"/>
          </a:xfrm>
          <a:prstGeom prst="rect">
            <a:avLst/>
          </a:prstGeom>
        </p:spPr>
      </p:pic>
      <p:pic>
        <p:nvPicPr>
          <p:cNvPr id="8" name="Picture 7"/>
          <p:cNvPicPr>
            <a:picLocks noChangeAspect="1"/>
          </p:cNvPicPr>
          <p:nvPr/>
        </p:nvPicPr>
        <p:blipFill>
          <a:blip r:embed="rId4"/>
          <a:stretch>
            <a:fillRect/>
          </a:stretch>
        </p:blipFill>
        <p:spPr>
          <a:xfrm>
            <a:off x="114813" y="128573"/>
            <a:ext cx="1634763" cy="560962"/>
          </a:xfrm>
          <a:prstGeom prst="rect">
            <a:avLst/>
          </a:prstGeom>
        </p:spPr>
      </p:pic>
      <p:sp>
        <p:nvSpPr>
          <p:cNvPr id="9" name="Rectangle 8"/>
          <p:cNvSpPr/>
          <p:nvPr/>
        </p:nvSpPr>
        <p:spPr>
          <a:xfrm>
            <a:off x="2571333" y="128573"/>
            <a:ext cx="830689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Carers &amp; Independent Living</a:t>
            </a:r>
          </a:p>
        </p:txBody>
      </p:sp>
      <p:grpSp>
        <p:nvGrpSpPr>
          <p:cNvPr id="2" name="Group 1"/>
          <p:cNvGrpSpPr/>
          <p:nvPr/>
        </p:nvGrpSpPr>
        <p:grpSpPr>
          <a:xfrm>
            <a:off x="1362615" y="1304787"/>
            <a:ext cx="3499515" cy="4981390"/>
            <a:chOff x="238075" y="1752865"/>
            <a:chExt cx="2395929" cy="3365426"/>
          </a:xfrm>
        </p:grpSpPr>
        <p:pic>
          <p:nvPicPr>
            <p:cNvPr id="19" name="Picture 18"/>
            <p:cNvPicPr>
              <a:picLocks noChangeAspect="1"/>
            </p:cNvPicPr>
            <p:nvPr/>
          </p:nvPicPr>
          <p:blipFill>
            <a:blip r:embed="rId5"/>
            <a:stretch>
              <a:fillRect/>
            </a:stretch>
          </p:blipFill>
          <p:spPr>
            <a:xfrm>
              <a:off x="238075" y="1752865"/>
              <a:ext cx="2201083" cy="2701805"/>
            </a:xfrm>
            <a:prstGeom prst="rect">
              <a:avLst/>
            </a:prstGeom>
          </p:spPr>
        </p:pic>
        <p:pic>
          <p:nvPicPr>
            <p:cNvPr id="23" name="Picture 22"/>
            <p:cNvPicPr>
              <a:picLocks noChangeAspect="1"/>
            </p:cNvPicPr>
            <p:nvPr/>
          </p:nvPicPr>
          <p:blipFill>
            <a:blip r:embed="rId6"/>
            <a:stretch>
              <a:fillRect/>
            </a:stretch>
          </p:blipFill>
          <p:spPr>
            <a:xfrm>
              <a:off x="1840742" y="4045300"/>
              <a:ext cx="793262" cy="1072991"/>
            </a:xfrm>
            <a:prstGeom prst="rect">
              <a:avLst/>
            </a:prstGeom>
          </p:spPr>
        </p:pic>
      </p:grpSp>
      <p:grpSp>
        <p:nvGrpSpPr>
          <p:cNvPr id="12" name="Group 11">
            <a:extLst>
              <a:ext uri="{FF2B5EF4-FFF2-40B4-BE49-F238E27FC236}">
                <a16:creationId xmlns:a16="http://schemas.microsoft.com/office/drawing/2014/main" id="{7395B8E4-4B8F-803E-7A4D-FDA9F9D82CAE}"/>
              </a:ext>
            </a:extLst>
          </p:cNvPr>
          <p:cNvGrpSpPr/>
          <p:nvPr/>
        </p:nvGrpSpPr>
        <p:grpSpPr>
          <a:xfrm>
            <a:off x="852565" y="4976909"/>
            <a:ext cx="2503238" cy="1603609"/>
            <a:chOff x="819928" y="2719917"/>
            <a:chExt cx="2503238" cy="1496662"/>
          </a:xfrm>
        </p:grpSpPr>
        <p:sp>
          <p:nvSpPr>
            <p:cNvPr id="5" name="Rectangle 4">
              <a:extLst>
                <a:ext uri="{FF2B5EF4-FFF2-40B4-BE49-F238E27FC236}">
                  <a16:creationId xmlns:a16="http://schemas.microsoft.com/office/drawing/2014/main" id="{B2D99778-80FE-9403-4970-DC5D0659A478}"/>
                </a:ext>
              </a:extLst>
            </p:cNvPr>
            <p:cNvSpPr/>
            <p:nvPr/>
          </p:nvSpPr>
          <p:spPr>
            <a:xfrm>
              <a:off x="819928" y="2719917"/>
              <a:ext cx="2481077" cy="1403006"/>
            </a:xfrm>
            <a:prstGeom prst="rect">
              <a:avLst/>
            </a:prstGeom>
            <a:solidFill>
              <a:schemeClr val="bg1"/>
            </a:solidFill>
            <a:ln w="28575">
              <a:solidFill>
                <a:srgbClr val="061D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A blue and white logo&#10;&#10;Description automatically generated">
              <a:extLst>
                <a:ext uri="{FF2B5EF4-FFF2-40B4-BE49-F238E27FC236}">
                  <a16:creationId xmlns:a16="http://schemas.microsoft.com/office/drawing/2014/main" id="{3463C07D-7FA9-45D6-2781-C2269B8AF4B2}"/>
                </a:ext>
              </a:extLst>
            </p:cNvPr>
            <p:cNvPicPr>
              <a:picLocks noChangeAspect="1"/>
            </p:cNvPicPr>
            <p:nvPr/>
          </p:nvPicPr>
          <p:blipFill>
            <a:blip r:embed="rId7"/>
            <a:stretch>
              <a:fillRect/>
            </a:stretch>
          </p:blipFill>
          <p:spPr>
            <a:xfrm>
              <a:off x="895844" y="2753825"/>
              <a:ext cx="2059460" cy="260286"/>
            </a:xfrm>
            <a:prstGeom prst="rect">
              <a:avLst/>
            </a:prstGeom>
            <a:ln>
              <a:noFill/>
            </a:ln>
          </p:spPr>
        </p:pic>
        <p:sp>
          <p:nvSpPr>
            <p:cNvPr id="11" name="TextBox 10">
              <a:extLst>
                <a:ext uri="{FF2B5EF4-FFF2-40B4-BE49-F238E27FC236}">
                  <a16:creationId xmlns:a16="http://schemas.microsoft.com/office/drawing/2014/main" id="{EF2B441C-44B7-5CB2-7223-3BED3F3E3222}"/>
                </a:ext>
              </a:extLst>
            </p:cNvPr>
            <p:cNvSpPr txBox="1"/>
            <p:nvPr/>
          </p:nvSpPr>
          <p:spPr>
            <a:xfrm>
              <a:off x="899583" y="3016250"/>
              <a:ext cx="242358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rgbClr val="061D4B"/>
                  </a:solidFill>
                  <a:ea typeface="Calibri"/>
                  <a:cs typeface="Calibri"/>
                </a:rPr>
                <a:t>Carers </a:t>
              </a:r>
              <a:endParaRPr lang="en-US" b="1" dirty="0">
                <a:solidFill>
                  <a:srgbClr val="061D4B"/>
                </a:solidFill>
                <a:ea typeface="Calibri"/>
                <a:cs typeface="Calibri"/>
              </a:endParaRPr>
            </a:p>
            <a:p>
              <a:pPr algn="ctr"/>
              <a:r>
                <a:rPr lang="en-GB" b="1" dirty="0">
                  <a:solidFill>
                    <a:srgbClr val="061D4B"/>
                  </a:solidFill>
                  <a:ea typeface="Calibri"/>
                  <a:cs typeface="Calibri"/>
                </a:rPr>
                <a:t> Conversation </a:t>
              </a:r>
              <a:endParaRPr lang="en-US" b="1" dirty="0">
                <a:solidFill>
                  <a:srgbClr val="061D4B"/>
                </a:solidFill>
                <a:ea typeface="Calibri"/>
                <a:cs typeface="Calibri"/>
              </a:endParaRPr>
            </a:p>
            <a:p>
              <a:pPr algn="ctr"/>
              <a:r>
                <a:rPr lang="en-GB" b="1" dirty="0">
                  <a:solidFill>
                    <a:srgbClr val="061D4B"/>
                  </a:solidFill>
                  <a:ea typeface="Calibri"/>
                  <a:cs typeface="Calibri"/>
                </a:rPr>
                <a:t>Café</a:t>
              </a:r>
              <a:endParaRPr lang="en-US" b="1" dirty="0">
                <a:solidFill>
                  <a:srgbClr val="061D4B"/>
                </a:solidFill>
                <a:ea typeface="Calibri"/>
                <a:cs typeface="Calibri"/>
              </a:endParaRPr>
            </a:p>
            <a:p>
              <a:r>
                <a:rPr lang="en-GB" b="1" dirty="0">
                  <a:solidFill>
                    <a:srgbClr val="061D4B"/>
                  </a:solidFill>
                  <a:ea typeface="Calibri"/>
                  <a:cs typeface="Calibri"/>
                </a:rPr>
                <a:t>Every Friday 12 – 2pm</a:t>
              </a:r>
            </a:p>
          </p:txBody>
        </p:sp>
      </p:grpSp>
      <p:pic>
        <p:nvPicPr>
          <p:cNvPr id="3" name="Picture 2" descr="A black and white logo&#10;&#10;Description automatically generated">
            <a:extLst>
              <a:ext uri="{FF2B5EF4-FFF2-40B4-BE49-F238E27FC236}">
                <a16:creationId xmlns:a16="http://schemas.microsoft.com/office/drawing/2014/main" id="{C4426ACE-A570-EE1E-ABF7-8B69C7C006A9}"/>
              </a:ext>
            </a:extLst>
          </p:cNvPr>
          <p:cNvPicPr>
            <a:picLocks noChangeAspect="1"/>
          </p:cNvPicPr>
          <p:nvPr/>
        </p:nvPicPr>
        <p:blipFill>
          <a:blip r:embed="rId8">
            <a:duotone>
              <a:prstClr val="black"/>
              <a:schemeClr val="accent5">
                <a:tint val="45000"/>
                <a:satMod val="400000"/>
              </a:schemeClr>
            </a:duotone>
          </a:blip>
          <a:stretch>
            <a:fillRect/>
          </a:stretch>
        </p:blipFill>
        <p:spPr>
          <a:xfrm>
            <a:off x="928481" y="5340239"/>
            <a:ext cx="647700" cy="685800"/>
          </a:xfrm>
          <a:prstGeom prst="rect">
            <a:avLst/>
          </a:prstGeom>
        </p:spPr>
      </p:pic>
      <p:sp>
        <p:nvSpPr>
          <p:cNvPr id="15" name="Rectangle 14"/>
          <p:cNvSpPr/>
          <p:nvPr/>
        </p:nvSpPr>
        <p:spPr>
          <a:xfrm>
            <a:off x="7654894" y="1739561"/>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6" name="TextBox 15"/>
          <p:cNvSpPr txBox="1"/>
          <p:nvPr/>
        </p:nvSpPr>
        <p:spPr>
          <a:xfrm>
            <a:off x="7385023" y="2968299"/>
            <a:ext cx="3572933"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Every Friday</a:t>
            </a:r>
          </a:p>
        </p:txBody>
      </p:sp>
      <p:sp>
        <p:nvSpPr>
          <p:cNvPr id="17" name="Rectangle 16"/>
          <p:cNvSpPr/>
          <p:nvPr/>
        </p:nvSpPr>
        <p:spPr>
          <a:xfrm>
            <a:off x="5645464" y="3858482"/>
            <a:ext cx="65465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Promotion &amp; Support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8" name="TextBox 17"/>
          <p:cNvSpPr txBox="1"/>
          <p:nvPr/>
        </p:nvSpPr>
        <p:spPr>
          <a:xfrm>
            <a:off x="6158089" y="5087220"/>
            <a:ext cx="5211912" cy="1569660"/>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Wee blether – Conversation Café providing support to Carers</a:t>
            </a:r>
          </a:p>
        </p:txBody>
      </p:sp>
    </p:spTree>
    <p:extLst>
      <p:ext uri="{BB962C8B-B14F-4D97-AF65-F5344CB8AC3E}">
        <p14:creationId xmlns:p14="http://schemas.microsoft.com/office/powerpoint/2010/main" val="832090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591288" y="-26979"/>
            <a:ext cx="3579837" cy="3955499"/>
          </a:xfrm>
          <a:prstGeom prst="rect">
            <a:avLst/>
          </a:prstGeom>
        </p:spPr>
      </p:pic>
      <p:pic>
        <p:nvPicPr>
          <p:cNvPr id="8" name="Picture 7"/>
          <p:cNvPicPr>
            <a:picLocks noChangeAspect="1"/>
          </p:cNvPicPr>
          <p:nvPr/>
        </p:nvPicPr>
        <p:blipFill>
          <a:blip r:embed="rId4"/>
          <a:stretch>
            <a:fillRect/>
          </a:stretch>
        </p:blipFill>
        <p:spPr>
          <a:xfrm>
            <a:off x="114813" y="128573"/>
            <a:ext cx="1634763" cy="560962"/>
          </a:xfrm>
          <a:prstGeom prst="rect">
            <a:avLst/>
          </a:prstGeom>
        </p:spPr>
      </p:pic>
      <p:sp>
        <p:nvSpPr>
          <p:cNvPr id="9" name="Rectangle 8"/>
          <p:cNvSpPr/>
          <p:nvPr/>
        </p:nvSpPr>
        <p:spPr>
          <a:xfrm>
            <a:off x="2571328" y="128573"/>
            <a:ext cx="830689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Carers &amp; Independent Living</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2612" y="1370219"/>
            <a:ext cx="3830882" cy="5116602"/>
          </a:xfrm>
          <a:prstGeom prst="rect">
            <a:avLst/>
          </a:prstGeom>
        </p:spPr>
      </p:pic>
      <p:sp>
        <p:nvSpPr>
          <p:cNvPr id="10" name="Rectangle 9"/>
          <p:cNvSpPr/>
          <p:nvPr/>
        </p:nvSpPr>
        <p:spPr>
          <a:xfrm>
            <a:off x="7654894" y="1739561"/>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1" name="Rectangle 10"/>
          <p:cNvSpPr/>
          <p:nvPr/>
        </p:nvSpPr>
        <p:spPr>
          <a:xfrm>
            <a:off x="5645464" y="3858482"/>
            <a:ext cx="65465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Promotion &amp; Support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2" name="TextBox 11"/>
          <p:cNvSpPr txBox="1"/>
          <p:nvPr/>
        </p:nvSpPr>
        <p:spPr>
          <a:xfrm>
            <a:off x="7385023" y="2968299"/>
            <a:ext cx="3572933"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Ad Hoc Bookings</a:t>
            </a:r>
          </a:p>
        </p:txBody>
      </p:sp>
      <p:sp>
        <p:nvSpPr>
          <p:cNvPr id="14" name="TextBox 13"/>
          <p:cNvSpPr txBox="1"/>
          <p:nvPr/>
        </p:nvSpPr>
        <p:spPr>
          <a:xfrm>
            <a:off x="6158089" y="5087220"/>
            <a:ext cx="5211912" cy="1077218"/>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Promoting Power of Attorney </a:t>
            </a:r>
          </a:p>
        </p:txBody>
      </p:sp>
    </p:spTree>
    <p:extLst>
      <p:ext uri="{BB962C8B-B14F-4D97-AF65-F5344CB8AC3E}">
        <p14:creationId xmlns:p14="http://schemas.microsoft.com/office/powerpoint/2010/main" val="3830724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12163" y="-48001"/>
            <a:ext cx="3579837" cy="3955499"/>
          </a:xfrm>
          <a:prstGeom prst="rect">
            <a:avLst/>
          </a:prstGeom>
        </p:spPr>
      </p:pic>
      <p:sp>
        <p:nvSpPr>
          <p:cNvPr id="9" name="Rectangle 8"/>
          <p:cNvSpPr/>
          <p:nvPr/>
        </p:nvSpPr>
        <p:spPr>
          <a:xfrm>
            <a:off x="2444503" y="128573"/>
            <a:ext cx="901253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Tackling Poverty &amp; Inequalities</a:t>
            </a:r>
          </a:p>
        </p:txBody>
      </p:sp>
      <p:pic>
        <p:nvPicPr>
          <p:cNvPr id="22" name="Picture 21"/>
          <p:cNvPicPr>
            <a:picLocks noChangeAspect="1"/>
          </p:cNvPicPr>
          <p:nvPr/>
        </p:nvPicPr>
        <p:blipFill>
          <a:blip r:embed="rId3"/>
          <a:stretch>
            <a:fillRect/>
          </a:stretch>
        </p:blipFill>
        <p:spPr>
          <a:xfrm>
            <a:off x="114813" y="128573"/>
            <a:ext cx="1634763" cy="560962"/>
          </a:xfrm>
          <a:prstGeom prst="rect">
            <a:avLst/>
          </a:prstGeom>
        </p:spPr>
      </p:pic>
      <p:grpSp>
        <p:nvGrpSpPr>
          <p:cNvPr id="2" name="Group 1"/>
          <p:cNvGrpSpPr/>
          <p:nvPr/>
        </p:nvGrpSpPr>
        <p:grpSpPr>
          <a:xfrm>
            <a:off x="114813" y="1109633"/>
            <a:ext cx="4700953" cy="4956175"/>
            <a:chOff x="-985388" y="1456843"/>
            <a:chExt cx="4700953" cy="4956175"/>
          </a:xfrm>
        </p:grpSpPr>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679" y="1456843"/>
              <a:ext cx="2253793" cy="1141160"/>
            </a:xfrm>
            <a:prstGeom prst="rect">
              <a:avLst/>
            </a:prstGeom>
          </p:spPr>
        </p:pic>
        <p:pic>
          <p:nvPicPr>
            <p:cNvPr id="12" name="Picture 11"/>
            <p:cNvPicPr>
              <a:picLocks noChangeAspect="1"/>
            </p:cNvPicPr>
            <p:nvPr/>
          </p:nvPicPr>
          <p:blipFill>
            <a:blip r:embed="rId5"/>
            <a:stretch>
              <a:fillRect/>
            </a:stretch>
          </p:blipFill>
          <p:spPr>
            <a:xfrm>
              <a:off x="-985388" y="2853896"/>
              <a:ext cx="4700953" cy="3559122"/>
            </a:xfrm>
            <a:prstGeom prst="rect">
              <a:avLst/>
            </a:prstGeom>
          </p:spPr>
        </p:pic>
      </p:grpSp>
      <p:sp>
        <p:nvSpPr>
          <p:cNvPr id="10" name="Rectangle 9"/>
          <p:cNvSpPr/>
          <p:nvPr/>
        </p:nvSpPr>
        <p:spPr>
          <a:xfrm>
            <a:off x="7654894" y="1739561"/>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1" name="TextBox 10"/>
          <p:cNvSpPr txBox="1"/>
          <p:nvPr/>
        </p:nvSpPr>
        <p:spPr>
          <a:xfrm>
            <a:off x="7194778" y="2931478"/>
            <a:ext cx="3572933"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Every Tuesday</a:t>
            </a:r>
          </a:p>
        </p:txBody>
      </p:sp>
      <p:sp>
        <p:nvSpPr>
          <p:cNvPr id="13" name="Rectangle 12"/>
          <p:cNvSpPr/>
          <p:nvPr/>
        </p:nvSpPr>
        <p:spPr>
          <a:xfrm>
            <a:off x="5558166" y="3907498"/>
            <a:ext cx="65465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Promotion &amp; Support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4" name="TextBox 13"/>
          <p:cNvSpPr txBox="1"/>
          <p:nvPr/>
        </p:nvSpPr>
        <p:spPr>
          <a:xfrm>
            <a:off x="5925516" y="5105631"/>
            <a:ext cx="5811835" cy="1569660"/>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CFINE Community Food Outlet selling affordable fruit, veg, eggs and healthy snacks</a:t>
            </a:r>
          </a:p>
        </p:txBody>
      </p:sp>
    </p:spTree>
    <p:extLst>
      <p:ext uri="{BB962C8B-B14F-4D97-AF65-F5344CB8AC3E}">
        <p14:creationId xmlns:p14="http://schemas.microsoft.com/office/powerpoint/2010/main" val="693127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12163" y="-48001"/>
            <a:ext cx="3579837" cy="3955499"/>
          </a:xfrm>
          <a:prstGeom prst="rect">
            <a:avLst/>
          </a:prstGeom>
        </p:spPr>
      </p:pic>
      <p:sp>
        <p:nvSpPr>
          <p:cNvPr id="9" name="Rectangle 8"/>
          <p:cNvSpPr/>
          <p:nvPr/>
        </p:nvSpPr>
        <p:spPr>
          <a:xfrm>
            <a:off x="2444503" y="128573"/>
            <a:ext cx="901253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Tackling Poverty &amp; Inequalities</a:t>
            </a:r>
          </a:p>
        </p:txBody>
      </p:sp>
      <p:pic>
        <p:nvPicPr>
          <p:cNvPr id="22" name="Picture 21"/>
          <p:cNvPicPr>
            <a:picLocks noChangeAspect="1"/>
          </p:cNvPicPr>
          <p:nvPr/>
        </p:nvPicPr>
        <p:blipFill>
          <a:blip r:embed="rId3"/>
          <a:stretch>
            <a:fillRect/>
          </a:stretch>
        </p:blipFill>
        <p:spPr>
          <a:xfrm>
            <a:off x="114813" y="128573"/>
            <a:ext cx="1634763" cy="560962"/>
          </a:xfrm>
          <a:prstGeom prst="rect">
            <a:avLst/>
          </a:prstGeom>
        </p:spPr>
      </p:pic>
      <p:pic>
        <p:nvPicPr>
          <p:cNvPr id="4" name="Picture 3" descr="Image">
            <a:extLst>
              <a:ext uri="{FF2B5EF4-FFF2-40B4-BE49-F238E27FC236}">
                <a16:creationId xmlns:a16="http://schemas.microsoft.com/office/drawing/2014/main" id="{E54CB668-ECF8-C388-1286-81CCCEFA44C4}"/>
              </a:ext>
            </a:extLst>
          </p:cNvPr>
          <p:cNvPicPr>
            <a:picLocks noChangeAspect="1"/>
          </p:cNvPicPr>
          <p:nvPr/>
        </p:nvPicPr>
        <p:blipFill>
          <a:blip r:embed="rId4"/>
          <a:stretch>
            <a:fillRect/>
          </a:stretch>
        </p:blipFill>
        <p:spPr>
          <a:xfrm>
            <a:off x="799751" y="1929748"/>
            <a:ext cx="3289987" cy="440724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15" y="5023064"/>
            <a:ext cx="3072521" cy="1555707"/>
          </a:xfrm>
          <a:prstGeom prst="rect">
            <a:avLst/>
          </a:prstGeom>
        </p:spPr>
      </p:pic>
      <p:sp>
        <p:nvSpPr>
          <p:cNvPr id="10" name="Rectangle 9"/>
          <p:cNvSpPr/>
          <p:nvPr/>
        </p:nvSpPr>
        <p:spPr>
          <a:xfrm>
            <a:off x="7654894" y="1739561"/>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1" name="TextBox 10"/>
          <p:cNvSpPr txBox="1"/>
          <p:nvPr/>
        </p:nvSpPr>
        <p:spPr>
          <a:xfrm>
            <a:off x="7385023" y="2968299"/>
            <a:ext cx="3572933"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Ad Hoc Bookings</a:t>
            </a:r>
          </a:p>
        </p:txBody>
      </p:sp>
      <p:sp>
        <p:nvSpPr>
          <p:cNvPr id="13" name="Rectangle 12"/>
          <p:cNvSpPr/>
          <p:nvPr/>
        </p:nvSpPr>
        <p:spPr>
          <a:xfrm>
            <a:off x="5558166" y="3907498"/>
            <a:ext cx="65465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Promotion &amp; Support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pic>
        <p:nvPicPr>
          <p:cNvPr id="5" name="Picture 4"/>
          <p:cNvPicPr>
            <a:picLocks noChangeAspect="1"/>
          </p:cNvPicPr>
          <p:nvPr/>
        </p:nvPicPr>
        <p:blipFill>
          <a:blip r:embed="rId6"/>
          <a:stretch>
            <a:fillRect/>
          </a:stretch>
        </p:blipFill>
        <p:spPr>
          <a:xfrm>
            <a:off x="2706646" y="1463004"/>
            <a:ext cx="3191840" cy="1384524"/>
          </a:xfrm>
          <a:prstGeom prst="rect">
            <a:avLst/>
          </a:prstGeom>
        </p:spPr>
      </p:pic>
      <p:sp>
        <p:nvSpPr>
          <p:cNvPr id="14" name="TextBox 13"/>
          <p:cNvSpPr txBox="1"/>
          <p:nvPr/>
        </p:nvSpPr>
        <p:spPr>
          <a:xfrm>
            <a:off x="4995448" y="5105631"/>
            <a:ext cx="6741904" cy="1569660"/>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CFINE Safe Team – helping people to navigate the welfare system to improve household income</a:t>
            </a:r>
          </a:p>
        </p:txBody>
      </p:sp>
    </p:spTree>
    <p:extLst>
      <p:ext uri="{BB962C8B-B14F-4D97-AF65-F5344CB8AC3E}">
        <p14:creationId xmlns:p14="http://schemas.microsoft.com/office/powerpoint/2010/main" val="3287563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12163" y="-109370"/>
            <a:ext cx="3579837" cy="3955499"/>
          </a:xfrm>
          <a:prstGeom prst="rect">
            <a:avLst/>
          </a:prstGeom>
        </p:spPr>
      </p:pic>
      <p:sp>
        <p:nvSpPr>
          <p:cNvPr id="9" name="Rectangle 8"/>
          <p:cNvSpPr/>
          <p:nvPr/>
        </p:nvSpPr>
        <p:spPr>
          <a:xfrm>
            <a:off x="2444503" y="128573"/>
            <a:ext cx="901253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Tackling Poverty &amp; Inequalities</a:t>
            </a:r>
          </a:p>
        </p:txBody>
      </p:sp>
      <p:pic>
        <p:nvPicPr>
          <p:cNvPr id="22" name="Picture 21"/>
          <p:cNvPicPr>
            <a:picLocks noChangeAspect="1"/>
          </p:cNvPicPr>
          <p:nvPr/>
        </p:nvPicPr>
        <p:blipFill>
          <a:blip r:embed="rId3"/>
          <a:stretch>
            <a:fillRect/>
          </a:stretch>
        </p:blipFill>
        <p:spPr>
          <a:xfrm>
            <a:off x="114813" y="128573"/>
            <a:ext cx="1634763" cy="56096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023" y="2958825"/>
            <a:ext cx="4613717" cy="3466524"/>
          </a:xfrm>
          <a:prstGeom prst="rect">
            <a:avLst/>
          </a:prstGeom>
        </p:spPr>
      </p:pic>
      <p:sp>
        <p:nvSpPr>
          <p:cNvPr id="8" name="Rectangle 7"/>
          <p:cNvSpPr/>
          <p:nvPr/>
        </p:nvSpPr>
        <p:spPr>
          <a:xfrm>
            <a:off x="7808316" y="1694630"/>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2" name="TextBox 11"/>
          <p:cNvSpPr txBox="1"/>
          <p:nvPr/>
        </p:nvSpPr>
        <p:spPr>
          <a:xfrm>
            <a:off x="7186325" y="2799264"/>
            <a:ext cx="4314249"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Fortnightly (Tuesdays)</a:t>
            </a:r>
          </a:p>
        </p:txBody>
      </p:sp>
      <p:sp>
        <p:nvSpPr>
          <p:cNvPr id="13" name="Rectangle 12"/>
          <p:cNvSpPr/>
          <p:nvPr/>
        </p:nvSpPr>
        <p:spPr>
          <a:xfrm>
            <a:off x="5558166" y="3907498"/>
            <a:ext cx="65465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Promotion &amp; Support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4" name="TextBox 13"/>
          <p:cNvSpPr txBox="1"/>
          <p:nvPr/>
        </p:nvSpPr>
        <p:spPr>
          <a:xfrm>
            <a:off x="5296156" y="5112899"/>
            <a:ext cx="6741904" cy="1569660"/>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Providing free impartial advice on saving energy, keeping warm at home, funding grants and more</a:t>
            </a:r>
          </a:p>
        </p:txBody>
      </p:sp>
      <p:pic>
        <p:nvPicPr>
          <p:cNvPr id="3076" name="Picture 4" descr="https://www.scarf.org.uk/wp-content/themes/scarf_theme/assets/img/constant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3616" y="1547654"/>
            <a:ext cx="2650286" cy="7558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0" descr="Home Energy Scotland advice network - Energy Saving Tru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240" y="1300278"/>
            <a:ext cx="1136201" cy="113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069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12163" y="-48001"/>
            <a:ext cx="3579837" cy="3955499"/>
          </a:xfrm>
          <a:prstGeom prst="rect">
            <a:avLst/>
          </a:prstGeom>
        </p:spPr>
      </p:pic>
      <p:sp>
        <p:nvSpPr>
          <p:cNvPr id="9" name="Rectangle 8"/>
          <p:cNvSpPr/>
          <p:nvPr/>
        </p:nvSpPr>
        <p:spPr>
          <a:xfrm>
            <a:off x="2444503" y="128573"/>
            <a:ext cx="901253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Tackling Poverty &amp; Inequalities</a:t>
            </a:r>
          </a:p>
        </p:txBody>
      </p:sp>
      <p:pic>
        <p:nvPicPr>
          <p:cNvPr id="22" name="Picture 21"/>
          <p:cNvPicPr>
            <a:picLocks noChangeAspect="1"/>
          </p:cNvPicPr>
          <p:nvPr/>
        </p:nvPicPr>
        <p:blipFill>
          <a:blip r:embed="rId3"/>
          <a:stretch>
            <a:fillRect/>
          </a:stretch>
        </p:blipFill>
        <p:spPr>
          <a:xfrm>
            <a:off x="114813" y="128573"/>
            <a:ext cx="1634763" cy="560962"/>
          </a:xfrm>
          <a:prstGeom prst="rect">
            <a:avLst/>
          </a:prstGeom>
        </p:spPr>
      </p:pic>
      <p:grpSp>
        <p:nvGrpSpPr>
          <p:cNvPr id="2" name="Group 1">
            <a:extLst>
              <a:ext uri="{FF2B5EF4-FFF2-40B4-BE49-F238E27FC236}">
                <a16:creationId xmlns:a16="http://schemas.microsoft.com/office/drawing/2014/main" id="{51D1FAB1-D2B3-7039-21D1-01E48130894B}"/>
              </a:ext>
            </a:extLst>
          </p:cNvPr>
          <p:cNvGrpSpPr/>
          <p:nvPr/>
        </p:nvGrpSpPr>
        <p:grpSpPr>
          <a:xfrm>
            <a:off x="1324780" y="1051903"/>
            <a:ext cx="3489931" cy="5518230"/>
            <a:chOff x="9099419" y="1689148"/>
            <a:chExt cx="2853876" cy="4822013"/>
          </a:xfrm>
        </p:grpSpPr>
        <p:pic>
          <p:nvPicPr>
            <p:cNvPr id="28" name="Picture 27"/>
            <p:cNvPicPr>
              <a:picLocks noChangeAspect="1"/>
            </p:cNvPicPr>
            <p:nvPr/>
          </p:nvPicPr>
          <p:blipFill>
            <a:blip r:embed="rId4"/>
            <a:stretch>
              <a:fillRect/>
            </a:stretch>
          </p:blipFill>
          <p:spPr>
            <a:xfrm>
              <a:off x="9099419" y="1689148"/>
              <a:ext cx="2664018" cy="790551"/>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821870" y="3379735"/>
              <a:ext cx="3578772" cy="2684079"/>
            </a:xfrm>
            <a:prstGeom prst="rect">
              <a:avLst/>
            </a:prstGeom>
          </p:spPr>
        </p:pic>
      </p:grpSp>
      <p:sp>
        <p:nvSpPr>
          <p:cNvPr id="8" name="Rectangle 7"/>
          <p:cNvSpPr/>
          <p:nvPr/>
        </p:nvSpPr>
        <p:spPr>
          <a:xfrm>
            <a:off x="7808316" y="1694630"/>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0" name="TextBox 9"/>
          <p:cNvSpPr txBox="1"/>
          <p:nvPr/>
        </p:nvSpPr>
        <p:spPr>
          <a:xfrm>
            <a:off x="7593524" y="2833288"/>
            <a:ext cx="3572933"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Every Thursday</a:t>
            </a:r>
          </a:p>
        </p:txBody>
      </p:sp>
      <p:sp>
        <p:nvSpPr>
          <p:cNvPr id="11" name="Rectangle 10"/>
          <p:cNvSpPr/>
          <p:nvPr/>
        </p:nvSpPr>
        <p:spPr>
          <a:xfrm>
            <a:off x="5558166" y="3907498"/>
            <a:ext cx="65465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Promotion &amp; Support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2" name="TextBox 11"/>
          <p:cNvSpPr txBox="1"/>
          <p:nvPr/>
        </p:nvSpPr>
        <p:spPr>
          <a:xfrm>
            <a:off x="5087501" y="5112899"/>
            <a:ext cx="6950559" cy="1569660"/>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Benefits Support, Debt Advice, Job Start Payments, energy bills payments, disabilities support &amp; more</a:t>
            </a:r>
          </a:p>
        </p:txBody>
      </p:sp>
    </p:spTree>
    <p:extLst>
      <p:ext uri="{BB962C8B-B14F-4D97-AF65-F5344CB8AC3E}">
        <p14:creationId xmlns:p14="http://schemas.microsoft.com/office/powerpoint/2010/main" val="666579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91288" y="-26979"/>
            <a:ext cx="3579837" cy="3955499"/>
          </a:xfrm>
          <a:prstGeom prst="rect">
            <a:avLst/>
          </a:prstGeom>
        </p:spPr>
      </p:pic>
      <p:pic>
        <p:nvPicPr>
          <p:cNvPr id="8" name="Picture 7"/>
          <p:cNvPicPr>
            <a:picLocks noChangeAspect="1"/>
          </p:cNvPicPr>
          <p:nvPr/>
        </p:nvPicPr>
        <p:blipFill>
          <a:blip r:embed="rId3"/>
          <a:stretch>
            <a:fillRect/>
          </a:stretch>
        </p:blipFill>
        <p:spPr>
          <a:xfrm>
            <a:off x="114813" y="128573"/>
            <a:ext cx="1634763" cy="560962"/>
          </a:xfrm>
          <a:prstGeom prst="rect">
            <a:avLst/>
          </a:prstGeom>
        </p:spPr>
      </p:pic>
      <p:sp>
        <p:nvSpPr>
          <p:cNvPr id="9" name="Rectangle 8"/>
          <p:cNvSpPr/>
          <p:nvPr/>
        </p:nvSpPr>
        <p:spPr>
          <a:xfrm>
            <a:off x="4340316" y="128573"/>
            <a:ext cx="476893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Digital Inclusion</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62673" y="1354608"/>
            <a:ext cx="4287819" cy="3332848"/>
          </a:xfrm>
          <a:prstGeom prst="rect">
            <a:avLst/>
          </a:prstGeom>
        </p:spPr>
      </p:pic>
      <p:grpSp>
        <p:nvGrpSpPr>
          <p:cNvPr id="10" name="Group 9"/>
          <p:cNvGrpSpPr/>
          <p:nvPr/>
        </p:nvGrpSpPr>
        <p:grpSpPr>
          <a:xfrm>
            <a:off x="932194" y="1218509"/>
            <a:ext cx="4806549" cy="5584590"/>
            <a:chOff x="4098323" y="824237"/>
            <a:chExt cx="4806549" cy="5584590"/>
          </a:xfrm>
        </p:grpSpPr>
        <p:pic>
          <p:nvPicPr>
            <p:cNvPr id="11" name="Picture 10"/>
            <p:cNvPicPr>
              <a:picLocks noChangeAspect="1"/>
            </p:cNvPicPr>
            <p:nvPr/>
          </p:nvPicPr>
          <p:blipFill>
            <a:blip r:embed="rId5"/>
            <a:stretch>
              <a:fillRect/>
            </a:stretch>
          </p:blipFill>
          <p:spPr>
            <a:xfrm>
              <a:off x="6676677" y="824237"/>
              <a:ext cx="2228195" cy="2862537"/>
            </a:xfrm>
            <a:prstGeom prst="rect">
              <a:avLst/>
            </a:prstGeom>
          </p:spPr>
        </p:pic>
        <p:pic>
          <p:nvPicPr>
            <p:cNvPr id="12" name="Picture 11"/>
            <p:cNvPicPr>
              <a:picLocks noChangeAspect="1"/>
            </p:cNvPicPr>
            <p:nvPr/>
          </p:nvPicPr>
          <p:blipFill>
            <a:blip r:embed="rId6"/>
            <a:stretch>
              <a:fillRect/>
            </a:stretch>
          </p:blipFill>
          <p:spPr>
            <a:xfrm>
              <a:off x="4098323" y="4214548"/>
              <a:ext cx="2818143" cy="2194279"/>
            </a:xfrm>
            <a:prstGeom prst="rect">
              <a:avLst/>
            </a:prstGeom>
          </p:spPr>
        </p:pic>
        <p:pic>
          <p:nvPicPr>
            <p:cNvPr id="13" name="Picture 12"/>
            <p:cNvPicPr>
              <a:picLocks noChangeAspect="1"/>
            </p:cNvPicPr>
            <p:nvPr/>
          </p:nvPicPr>
          <p:blipFill>
            <a:blip r:embed="rId7"/>
            <a:stretch>
              <a:fillRect/>
            </a:stretch>
          </p:blipFill>
          <p:spPr>
            <a:xfrm>
              <a:off x="7036021" y="4415970"/>
              <a:ext cx="1568719" cy="1253542"/>
            </a:xfrm>
            <a:prstGeom prst="rect">
              <a:avLst/>
            </a:prstGeom>
          </p:spPr>
        </p:pic>
      </p:grpSp>
      <p:sp>
        <p:nvSpPr>
          <p:cNvPr id="14" name="Rectangle 13"/>
          <p:cNvSpPr/>
          <p:nvPr/>
        </p:nvSpPr>
        <p:spPr>
          <a:xfrm>
            <a:off x="7808316" y="1694630"/>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5" name="TextBox 14"/>
          <p:cNvSpPr txBox="1"/>
          <p:nvPr/>
        </p:nvSpPr>
        <p:spPr>
          <a:xfrm>
            <a:off x="7385023" y="2968299"/>
            <a:ext cx="3572933"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Ad Hoc Bookings</a:t>
            </a:r>
          </a:p>
        </p:txBody>
      </p:sp>
      <p:sp>
        <p:nvSpPr>
          <p:cNvPr id="17" name="Rectangle 16"/>
          <p:cNvSpPr/>
          <p:nvPr/>
        </p:nvSpPr>
        <p:spPr>
          <a:xfrm>
            <a:off x="5558166" y="3907498"/>
            <a:ext cx="65465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Promotion &amp; Support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9" name="TextBox 18"/>
          <p:cNvSpPr txBox="1"/>
          <p:nvPr/>
        </p:nvSpPr>
        <p:spPr>
          <a:xfrm>
            <a:off x="6079674" y="5060086"/>
            <a:ext cx="5810363" cy="1569660"/>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Supporting people with modern technology &amp; access to Technology enabled care</a:t>
            </a:r>
          </a:p>
        </p:txBody>
      </p:sp>
    </p:spTree>
    <p:extLst>
      <p:ext uri="{BB962C8B-B14F-4D97-AF65-F5344CB8AC3E}">
        <p14:creationId xmlns:p14="http://schemas.microsoft.com/office/powerpoint/2010/main" val="3869274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91288" y="-26979"/>
            <a:ext cx="3579837" cy="3955499"/>
          </a:xfrm>
          <a:prstGeom prst="rect">
            <a:avLst/>
          </a:prstGeom>
        </p:spPr>
      </p:pic>
      <p:pic>
        <p:nvPicPr>
          <p:cNvPr id="8" name="Picture 7"/>
          <p:cNvPicPr>
            <a:picLocks noChangeAspect="1"/>
          </p:cNvPicPr>
          <p:nvPr/>
        </p:nvPicPr>
        <p:blipFill>
          <a:blip r:embed="rId3"/>
          <a:stretch>
            <a:fillRect/>
          </a:stretch>
        </p:blipFill>
        <p:spPr>
          <a:xfrm>
            <a:off x="114813" y="128573"/>
            <a:ext cx="1634763" cy="560962"/>
          </a:xfrm>
          <a:prstGeom prst="rect">
            <a:avLst/>
          </a:prstGeom>
        </p:spPr>
      </p:pic>
      <p:sp>
        <p:nvSpPr>
          <p:cNvPr id="9" name="Rectangle 8"/>
          <p:cNvSpPr/>
          <p:nvPr/>
        </p:nvSpPr>
        <p:spPr>
          <a:xfrm>
            <a:off x="2642577" y="128573"/>
            <a:ext cx="816441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Other Community Partners</a:t>
            </a:r>
          </a:p>
        </p:txBody>
      </p:sp>
      <p:grpSp>
        <p:nvGrpSpPr>
          <p:cNvPr id="5" name="Group 4"/>
          <p:cNvGrpSpPr/>
          <p:nvPr/>
        </p:nvGrpSpPr>
        <p:grpSpPr>
          <a:xfrm>
            <a:off x="544287" y="1575217"/>
            <a:ext cx="4814813" cy="4706606"/>
            <a:chOff x="218618" y="894583"/>
            <a:chExt cx="4039676" cy="3957744"/>
          </a:xfrm>
        </p:grpSpPr>
        <p:pic>
          <p:nvPicPr>
            <p:cNvPr id="10" name="Picture 9"/>
            <p:cNvPicPr>
              <a:picLocks noChangeAspect="1"/>
            </p:cNvPicPr>
            <p:nvPr/>
          </p:nvPicPr>
          <p:blipFill>
            <a:blip r:embed="rId4"/>
            <a:stretch>
              <a:fillRect/>
            </a:stretch>
          </p:blipFill>
          <p:spPr>
            <a:xfrm>
              <a:off x="218618" y="2142863"/>
              <a:ext cx="4039676" cy="2709464"/>
            </a:xfrm>
            <a:prstGeom prst="rect">
              <a:avLst/>
            </a:prstGeom>
          </p:spPr>
        </p:pic>
        <p:pic>
          <p:nvPicPr>
            <p:cNvPr id="17" name="Picture 4" descr="Working with the Scottish Fire and Rescue Service | Age Scotl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445" y="894583"/>
              <a:ext cx="2543946" cy="120894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7808316" y="1694630"/>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6" name="TextBox 15"/>
          <p:cNvSpPr txBox="1"/>
          <p:nvPr/>
        </p:nvSpPr>
        <p:spPr>
          <a:xfrm>
            <a:off x="7145684" y="2968299"/>
            <a:ext cx="3572933" cy="584775"/>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Weekly</a:t>
            </a:r>
          </a:p>
        </p:txBody>
      </p:sp>
      <p:sp>
        <p:nvSpPr>
          <p:cNvPr id="18" name="Rectangle 17"/>
          <p:cNvSpPr/>
          <p:nvPr/>
        </p:nvSpPr>
        <p:spPr>
          <a:xfrm>
            <a:off x="5558166" y="3907498"/>
            <a:ext cx="65465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Promotion &amp; Support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9" name="TextBox 18"/>
          <p:cNvSpPr txBox="1"/>
          <p:nvPr/>
        </p:nvSpPr>
        <p:spPr>
          <a:xfrm>
            <a:off x="6079674" y="5060086"/>
            <a:ext cx="5810363" cy="584775"/>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Providing Home Safety Advice</a:t>
            </a:r>
          </a:p>
        </p:txBody>
      </p:sp>
    </p:spTree>
    <p:extLst>
      <p:ext uri="{BB962C8B-B14F-4D97-AF65-F5344CB8AC3E}">
        <p14:creationId xmlns:p14="http://schemas.microsoft.com/office/powerpoint/2010/main" val="3151567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48286"/>
            <a:ext cx="3237186" cy="2117514"/>
          </a:xfrm>
          <a:prstGeom prst="rect">
            <a:avLst/>
          </a:prstGeom>
        </p:spPr>
      </p:pic>
      <p:pic>
        <p:nvPicPr>
          <p:cNvPr id="11" name="Picture 2" descr="Plan For The Future Places banner in pie chart form demonstrating the concepts of anchor, communities and environment with icons representing each 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7" y="2406198"/>
            <a:ext cx="3352800" cy="19887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stretch>
            <a:fillRect/>
          </a:stretch>
        </p:blipFill>
        <p:spPr>
          <a:xfrm>
            <a:off x="0" y="4635360"/>
            <a:ext cx="3543758" cy="2159577"/>
          </a:xfrm>
          <a:prstGeom prst="rect">
            <a:avLst/>
          </a:prstGeom>
        </p:spPr>
      </p:pic>
      <p:pic>
        <p:nvPicPr>
          <p:cNvPr id="14" name="Picture 13"/>
          <p:cNvPicPr>
            <a:picLocks noChangeAspect="1"/>
          </p:cNvPicPr>
          <p:nvPr/>
        </p:nvPicPr>
        <p:blipFill>
          <a:blip r:embed="rId5"/>
          <a:stretch>
            <a:fillRect/>
          </a:stretch>
        </p:blipFill>
        <p:spPr>
          <a:xfrm>
            <a:off x="10574543" y="4587766"/>
            <a:ext cx="1637339" cy="2270234"/>
          </a:xfrm>
          <a:prstGeom prst="rect">
            <a:avLst/>
          </a:prstGeom>
        </p:spPr>
      </p:pic>
      <p:sp>
        <p:nvSpPr>
          <p:cNvPr id="4" name="Rectangle 3"/>
          <p:cNvSpPr/>
          <p:nvPr/>
        </p:nvSpPr>
        <p:spPr>
          <a:xfrm>
            <a:off x="4091708" y="3818"/>
            <a:ext cx="7411581"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Links to current priorities</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TextBox 4"/>
          <p:cNvSpPr txBox="1"/>
          <p:nvPr/>
        </p:nvSpPr>
        <p:spPr>
          <a:xfrm>
            <a:off x="10704786" y="5202621"/>
            <a:ext cx="1376855" cy="261610"/>
          </a:xfrm>
          <a:prstGeom prst="rect">
            <a:avLst/>
          </a:prstGeom>
          <a:noFill/>
        </p:spPr>
        <p:txBody>
          <a:bodyPr wrap="square" rtlCol="0">
            <a:spAutoFit/>
          </a:bodyPr>
          <a:lstStyle/>
          <a:p>
            <a:r>
              <a:rPr lang="en-GB" sz="1100" b="1" dirty="0">
                <a:solidFill>
                  <a:schemeClr val="bg1"/>
                </a:solidFill>
              </a:rPr>
              <a:t>Anchor Organisation</a:t>
            </a:r>
          </a:p>
        </p:txBody>
      </p:sp>
      <p:pic>
        <p:nvPicPr>
          <p:cNvPr id="2" name="Picture 1" descr="image">
            <a:extLst>
              <a:ext uri="{FF2B5EF4-FFF2-40B4-BE49-F238E27FC236}">
                <a16:creationId xmlns:a16="http://schemas.microsoft.com/office/drawing/2014/main" id="{DD31DAD0-5431-E77E-D68F-E6020C084848}"/>
              </a:ext>
            </a:extLst>
          </p:cNvPr>
          <p:cNvPicPr>
            <a:picLocks noChangeAspect="1"/>
          </p:cNvPicPr>
          <p:nvPr/>
        </p:nvPicPr>
        <p:blipFill>
          <a:blip r:embed="rId6"/>
          <a:stretch>
            <a:fillRect/>
          </a:stretch>
        </p:blipFill>
        <p:spPr>
          <a:xfrm>
            <a:off x="3694670" y="925470"/>
            <a:ext cx="6831227" cy="5058547"/>
          </a:xfrm>
          <a:prstGeom prst="rect">
            <a:avLst/>
          </a:prstGeom>
        </p:spPr>
      </p:pic>
    </p:spTree>
    <p:extLst>
      <p:ext uri="{BB962C8B-B14F-4D97-AF65-F5344CB8AC3E}">
        <p14:creationId xmlns:p14="http://schemas.microsoft.com/office/powerpoint/2010/main" val="2026954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91288" y="-26979"/>
            <a:ext cx="3579837" cy="3955499"/>
          </a:xfrm>
          <a:prstGeom prst="rect">
            <a:avLst/>
          </a:prstGeom>
        </p:spPr>
      </p:pic>
      <p:pic>
        <p:nvPicPr>
          <p:cNvPr id="8" name="Picture 7"/>
          <p:cNvPicPr>
            <a:picLocks noChangeAspect="1"/>
          </p:cNvPicPr>
          <p:nvPr/>
        </p:nvPicPr>
        <p:blipFill>
          <a:blip r:embed="rId3"/>
          <a:stretch>
            <a:fillRect/>
          </a:stretch>
        </p:blipFill>
        <p:spPr>
          <a:xfrm>
            <a:off x="114813" y="128573"/>
            <a:ext cx="1634763" cy="560962"/>
          </a:xfrm>
          <a:prstGeom prst="rect">
            <a:avLst/>
          </a:prstGeom>
        </p:spPr>
      </p:pic>
      <p:sp>
        <p:nvSpPr>
          <p:cNvPr id="9" name="Rectangle 8"/>
          <p:cNvSpPr/>
          <p:nvPr/>
        </p:nvSpPr>
        <p:spPr>
          <a:xfrm>
            <a:off x="2642577" y="128573"/>
            <a:ext cx="816441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Other Community Partners</a:t>
            </a:r>
          </a:p>
        </p:txBody>
      </p:sp>
      <p:grpSp>
        <p:nvGrpSpPr>
          <p:cNvPr id="4" name="Group 3"/>
          <p:cNvGrpSpPr/>
          <p:nvPr/>
        </p:nvGrpSpPr>
        <p:grpSpPr>
          <a:xfrm>
            <a:off x="171565" y="1367015"/>
            <a:ext cx="4696007" cy="4272807"/>
            <a:chOff x="8240673" y="4268751"/>
            <a:chExt cx="2674472" cy="2647700"/>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848" y="5016059"/>
              <a:ext cx="2601297" cy="1900392"/>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0673" y="4268751"/>
              <a:ext cx="1196202" cy="1196202"/>
            </a:xfrm>
            <a:prstGeom prst="rect">
              <a:avLst/>
            </a:prstGeom>
          </p:spPr>
        </p:pic>
      </p:grpSp>
      <p:sp>
        <p:nvSpPr>
          <p:cNvPr id="11" name="Rectangle 10"/>
          <p:cNvSpPr/>
          <p:nvPr/>
        </p:nvSpPr>
        <p:spPr>
          <a:xfrm>
            <a:off x="7808316" y="1694630"/>
            <a:ext cx="23530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Hub:</a:t>
            </a:r>
          </a:p>
        </p:txBody>
      </p:sp>
      <p:sp>
        <p:nvSpPr>
          <p:cNvPr id="12" name="TextBox 11"/>
          <p:cNvSpPr txBox="1"/>
          <p:nvPr/>
        </p:nvSpPr>
        <p:spPr>
          <a:xfrm>
            <a:off x="6296472" y="2968299"/>
            <a:ext cx="5222513" cy="892552"/>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Ad Hoc Bookings</a:t>
            </a:r>
          </a:p>
          <a:p>
            <a:pPr algn="ctr"/>
            <a:r>
              <a:rPr lang="en-GB" sz="2000" dirty="0">
                <a:latin typeface="Arial" panose="020B0604020202020204" pitchFamily="34" charset="0"/>
                <a:cs typeface="Arial" panose="020B0604020202020204" pitchFamily="34" charset="0"/>
              </a:rPr>
              <a:t>During Health Visitor or Pre-school Clinics</a:t>
            </a:r>
          </a:p>
        </p:txBody>
      </p:sp>
      <p:sp>
        <p:nvSpPr>
          <p:cNvPr id="13" name="Rectangle 12"/>
          <p:cNvSpPr/>
          <p:nvPr/>
        </p:nvSpPr>
        <p:spPr>
          <a:xfrm>
            <a:off x="5558166" y="3907498"/>
            <a:ext cx="65465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Promotion &amp; Support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4" name="TextBox 13"/>
          <p:cNvSpPr txBox="1"/>
          <p:nvPr/>
        </p:nvSpPr>
        <p:spPr>
          <a:xfrm>
            <a:off x="6079674" y="5060086"/>
            <a:ext cx="5810363" cy="1077218"/>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Children’s Oral Health Advice &amp; healthy eating</a:t>
            </a:r>
          </a:p>
        </p:txBody>
      </p:sp>
    </p:spTree>
    <p:extLst>
      <p:ext uri="{BB962C8B-B14F-4D97-AF65-F5344CB8AC3E}">
        <p14:creationId xmlns:p14="http://schemas.microsoft.com/office/powerpoint/2010/main" val="2390822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91288" y="-26979"/>
            <a:ext cx="3579837" cy="3955499"/>
          </a:xfrm>
          <a:prstGeom prst="rect">
            <a:avLst/>
          </a:prstGeom>
        </p:spPr>
      </p:pic>
      <p:pic>
        <p:nvPicPr>
          <p:cNvPr id="8" name="Picture 7"/>
          <p:cNvPicPr>
            <a:picLocks noChangeAspect="1"/>
          </p:cNvPicPr>
          <p:nvPr/>
        </p:nvPicPr>
        <p:blipFill>
          <a:blip r:embed="rId3"/>
          <a:stretch>
            <a:fillRect/>
          </a:stretch>
        </p:blipFill>
        <p:spPr>
          <a:xfrm>
            <a:off x="114813" y="128573"/>
            <a:ext cx="1634763" cy="560962"/>
          </a:xfrm>
          <a:prstGeom prst="rect">
            <a:avLst/>
          </a:prstGeom>
        </p:spPr>
      </p:pic>
      <p:sp>
        <p:nvSpPr>
          <p:cNvPr id="9" name="Rectangle 8"/>
          <p:cNvSpPr/>
          <p:nvPr/>
        </p:nvSpPr>
        <p:spPr>
          <a:xfrm>
            <a:off x="2629149" y="128573"/>
            <a:ext cx="819128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Consultation &amp; Engagement</a:t>
            </a:r>
          </a:p>
        </p:txBody>
      </p:sp>
      <p:grpSp>
        <p:nvGrpSpPr>
          <p:cNvPr id="3" name="Group 2"/>
          <p:cNvGrpSpPr/>
          <p:nvPr/>
        </p:nvGrpSpPr>
        <p:grpSpPr>
          <a:xfrm>
            <a:off x="579374" y="1278962"/>
            <a:ext cx="3544632" cy="3612157"/>
            <a:chOff x="8435563" y="1486931"/>
            <a:chExt cx="3039357" cy="2876617"/>
          </a:xfrm>
        </p:grpSpPr>
        <p:pic>
          <p:nvPicPr>
            <p:cNvPr id="14" name="Picture 13"/>
            <p:cNvPicPr>
              <a:picLocks noChangeAspect="1"/>
            </p:cNvPicPr>
            <p:nvPr/>
          </p:nvPicPr>
          <p:blipFill>
            <a:blip r:embed="rId4"/>
            <a:stretch>
              <a:fillRect/>
            </a:stretch>
          </p:blipFill>
          <p:spPr>
            <a:xfrm>
              <a:off x="8953145" y="2169058"/>
              <a:ext cx="2521775" cy="2194490"/>
            </a:xfrm>
            <a:prstGeom prst="rect">
              <a:avLst/>
            </a:prstGeom>
          </p:spPr>
        </p:pic>
        <p:pic>
          <p:nvPicPr>
            <p:cNvPr id="19" name="Picture 18"/>
            <p:cNvPicPr>
              <a:picLocks noChangeAspect="1"/>
            </p:cNvPicPr>
            <p:nvPr/>
          </p:nvPicPr>
          <p:blipFill>
            <a:blip r:embed="rId5"/>
            <a:stretch>
              <a:fillRect/>
            </a:stretch>
          </p:blipFill>
          <p:spPr>
            <a:xfrm>
              <a:off x="8435563" y="1486931"/>
              <a:ext cx="1937981" cy="609289"/>
            </a:xfrm>
            <a:prstGeom prst="rect">
              <a:avLst/>
            </a:prstGeom>
          </p:spPr>
        </p:pic>
      </p:grpSp>
      <p:grpSp>
        <p:nvGrpSpPr>
          <p:cNvPr id="10" name="Group 9"/>
          <p:cNvGrpSpPr/>
          <p:nvPr/>
        </p:nvGrpSpPr>
        <p:grpSpPr>
          <a:xfrm>
            <a:off x="4412211" y="1364654"/>
            <a:ext cx="4179077" cy="4855442"/>
            <a:chOff x="4605289" y="1051903"/>
            <a:chExt cx="2839009" cy="3292029"/>
          </a:xfrm>
        </p:grpSpPr>
        <p:pic>
          <p:nvPicPr>
            <p:cNvPr id="11" name="Picture 10"/>
            <p:cNvPicPr/>
            <p:nvPr/>
          </p:nvPicPr>
          <p:blipFill>
            <a:blip r:embed="rId6">
              <a:extLst>
                <a:ext uri="{28A0092B-C50C-407E-A947-70E740481C1C}">
                  <a14:useLocalDpi xmlns:a14="http://schemas.microsoft.com/office/drawing/2010/main" val="0"/>
                </a:ext>
              </a:extLst>
            </a:blip>
            <a:srcRect/>
            <a:stretch>
              <a:fillRect/>
            </a:stretch>
          </p:blipFill>
          <p:spPr bwMode="auto">
            <a:xfrm>
              <a:off x="4695370" y="1051903"/>
              <a:ext cx="2658848" cy="3292029"/>
            </a:xfrm>
            <a:prstGeom prst="rect">
              <a:avLst/>
            </a:prstGeom>
            <a:noFill/>
            <a:ln>
              <a:noFill/>
            </a:ln>
          </p:spPr>
        </p:pic>
        <p:pic>
          <p:nvPicPr>
            <p:cNvPr id="12" name="Picture 2" descr="Local Outcome Improvement Plan (LOIP) Project Surgery - 5 MAR 20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5289" y="3749826"/>
              <a:ext cx="2839009" cy="594106"/>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2094" y="2135506"/>
            <a:ext cx="2867600" cy="4291941"/>
          </a:xfrm>
          <a:prstGeom prst="rect">
            <a:avLst/>
          </a:prstGeom>
        </p:spPr>
      </p:pic>
      <p:sp>
        <p:nvSpPr>
          <p:cNvPr id="2" name="TextBox 1"/>
          <p:cNvSpPr txBox="1"/>
          <p:nvPr/>
        </p:nvSpPr>
        <p:spPr>
          <a:xfrm>
            <a:off x="9012094" y="2325890"/>
            <a:ext cx="2930338" cy="369332"/>
          </a:xfrm>
          <a:prstGeom prst="rect">
            <a:avLst/>
          </a:prstGeom>
          <a:noFill/>
        </p:spPr>
        <p:txBody>
          <a:bodyPr wrap="square" rtlCol="0">
            <a:spAutoFit/>
          </a:bodyPr>
          <a:lstStyle/>
          <a:p>
            <a:r>
              <a:rPr lang="en-GB" dirty="0"/>
              <a:t>Carers Strategy Consultation</a:t>
            </a:r>
          </a:p>
        </p:txBody>
      </p:sp>
    </p:spTree>
    <p:extLst>
      <p:ext uri="{BB962C8B-B14F-4D97-AF65-F5344CB8AC3E}">
        <p14:creationId xmlns:p14="http://schemas.microsoft.com/office/powerpoint/2010/main" val="3359211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descr="A heart shaped object with different colors&#10;&#10;Description automatically generated">
            <a:extLst>
              <a:ext uri="{FF2B5EF4-FFF2-40B4-BE49-F238E27FC236}">
                <a16:creationId xmlns:a16="http://schemas.microsoft.com/office/drawing/2014/main" id="{6738F9BC-EDA8-165D-D2B1-404C42563AF3}"/>
              </a:ext>
            </a:extLst>
          </p:cNvPr>
          <p:cNvPicPr>
            <a:picLocks noChangeAspect="1"/>
          </p:cNvPicPr>
          <p:nvPr/>
        </p:nvPicPr>
        <p:blipFill>
          <a:blip r:embed="rId2"/>
          <a:stretch>
            <a:fillRect/>
          </a:stretch>
        </p:blipFill>
        <p:spPr>
          <a:xfrm>
            <a:off x="8611883" y="-28009"/>
            <a:ext cx="3579837" cy="3955499"/>
          </a:xfrm>
          <a:prstGeom prst="rect">
            <a:avLst/>
          </a:prstGeom>
        </p:spPr>
      </p:pic>
      <p:pic>
        <p:nvPicPr>
          <p:cNvPr id="12" name="Picture 11" descr="A logo for a company&#10;&#10;Description automatically generated">
            <a:extLst>
              <a:ext uri="{FF2B5EF4-FFF2-40B4-BE49-F238E27FC236}">
                <a16:creationId xmlns:a16="http://schemas.microsoft.com/office/drawing/2014/main" id="{41CF4661-7FED-2A1A-F301-3794991399CD}"/>
              </a:ext>
            </a:extLst>
          </p:cNvPr>
          <p:cNvPicPr>
            <a:picLocks noChangeAspect="1"/>
          </p:cNvPicPr>
          <p:nvPr/>
        </p:nvPicPr>
        <p:blipFill rotWithShape="1">
          <a:blip r:embed="rId3"/>
          <a:srcRect l="-1835" t="-6207" r="-9174" b="2069"/>
          <a:stretch/>
        </p:blipFill>
        <p:spPr>
          <a:xfrm>
            <a:off x="459283" y="1339550"/>
            <a:ext cx="3215990" cy="2013804"/>
          </a:xfrm>
          <a:prstGeom prst="rect">
            <a:avLst/>
          </a:prstGeom>
        </p:spPr>
      </p:pic>
      <p:pic>
        <p:nvPicPr>
          <p:cNvPr id="16" name="Picture 15" descr="Andys Man Club Aberdeen | Aberdeen">
            <a:extLst>
              <a:ext uri="{FF2B5EF4-FFF2-40B4-BE49-F238E27FC236}">
                <a16:creationId xmlns:a16="http://schemas.microsoft.com/office/drawing/2014/main" id="{4E78F36A-7878-A194-3279-E06CE7D4AC59}"/>
              </a:ext>
            </a:extLst>
          </p:cNvPr>
          <p:cNvPicPr>
            <a:picLocks noChangeAspect="1"/>
          </p:cNvPicPr>
          <p:nvPr/>
        </p:nvPicPr>
        <p:blipFill rotWithShape="1">
          <a:blip r:embed="rId4"/>
          <a:srcRect r="1" b="1489"/>
          <a:stretch/>
        </p:blipFill>
        <p:spPr>
          <a:xfrm>
            <a:off x="4552045" y="3196091"/>
            <a:ext cx="2481613" cy="2444686"/>
          </a:xfrm>
          <a:prstGeom prst="rect">
            <a:avLst/>
          </a:prstGeom>
        </p:spPr>
      </p:pic>
      <p:pic>
        <p:nvPicPr>
          <p:cNvPr id="10" name="Picture 9" descr="Parkinson’s UK – British Healthcare Trades Association">
            <a:extLst>
              <a:ext uri="{FF2B5EF4-FFF2-40B4-BE49-F238E27FC236}">
                <a16:creationId xmlns:a16="http://schemas.microsoft.com/office/drawing/2014/main" id="{BB46E7E3-CC0C-552D-304F-F4B817B070DD}"/>
              </a:ext>
            </a:extLst>
          </p:cNvPr>
          <p:cNvPicPr>
            <a:picLocks noChangeAspect="1"/>
          </p:cNvPicPr>
          <p:nvPr/>
        </p:nvPicPr>
        <p:blipFill rotWithShape="1">
          <a:blip r:embed="rId5"/>
          <a:srcRect r="-1" b="12522"/>
          <a:stretch/>
        </p:blipFill>
        <p:spPr>
          <a:xfrm>
            <a:off x="599791" y="2724512"/>
            <a:ext cx="2737273" cy="1598321"/>
          </a:xfrm>
          <a:prstGeom prst="rect">
            <a:avLst/>
          </a:prstGeom>
        </p:spPr>
      </p:pic>
      <p:pic>
        <p:nvPicPr>
          <p:cNvPr id="15" name="Picture 23" descr="Home Instead | Better Business Bureau® Profi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6282" y="4136942"/>
            <a:ext cx="2031290" cy="92525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506154" y="69366"/>
            <a:ext cx="530946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Coming Soon……..</a:t>
            </a:r>
          </a:p>
        </p:txBody>
      </p:sp>
      <p:sp>
        <p:nvSpPr>
          <p:cNvPr id="3" name="Rectangle 2"/>
          <p:cNvSpPr/>
          <p:nvPr/>
        </p:nvSpPr>
        <p:spPr>
          <a:xfrm>
            <a:off x="7796772" y="949617"/>
            <a:ext cx="4241481" cy="54363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3218" y="1051903"/>
            <a:ext cx="2301421" cy="1294549"/>
          </a:xfrm>
          <a:prstGeom prst="rect">
            <a:avLst/>
          </a:prstGeom>
          <a:solidFill>
            <a:srgbClr val="C00000"/>
          </a:solidFill>
        </p:spPr>
      </p:pic>
      <p:pic>
        <p:nvPicPr>
          <p:cNvPr id="26" name="Picture 25" descr="Keith Davidson and Malcolm Steele at a Football Memories session at Balmoral Stadium, Aberdeen, Image: Kath Flannery/ DC Thomson">
            <a:extLst>
              <a:ext uri="{FF2B5EF4-FFF2-40B4-BE49-F238E27FC236}">
                <a16:creationId xmlns:a16="http://schemas.microsoft.com/office/drawing/2014/main" id="{46C664AC-881D-261E-B8E6-2CE8C25022FC}"/>
              </a:ext>
            </a:extLst>
          </p:cNvPr>
          <p:cNvPicPr>
            <a:picLocks noChangeAspect="1"/>
          </p:cNvPicPr>
          <p:nvPr/>
        </p:nvPicPr>
        <p:blipFill rotWithShape="1">
          <a:blip r:embed="rId8"/>
          <a:srcRect l="20890" r="21272" b="2"/>
          <a:stretch/>
        </p:blipFill>
        <p:spPr>
          <a:xfrm>
            <a:off x="7913251" y="2481352"/>
            <a:ext cx="2738378" cy="2788165"/>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76102" y="4136942"/>
            <a:ext cx="2249035" cy="2249035"/>
          </a:xfrm>
          <a:prstGeom prst="rect">
            <a:avLst/>
          </a:prstGeom>
        </p:spPr>
      </p:pic>
      <p:pic>
        <p:nvPicPr>
          <p:cNvPr id="29" name="Picture 28" descr="New Knitting Club! – Credenhill Parish Council">
            <a:extLst>
              <a:ext uri="{FF2B5EF4-FFF2-40B4-BE49-F238E27FC236}">
                <a16:creationId xmlns:a16="http://schemas.microsoft.com/office/drawing/2014/main" id="{8BBEF60B-B5B5-D97A-9118-1DE2E4AA2B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28152" y="5444332"/>
            <a:ext cx="2223478" cy="9416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33460" y="3000950"/>
            <a:ext cx="1291677" cy="923330"/>
          </a:xfrm>
          <a:prstGeom prst="rect">
            <a:avLst/>
          </a:prstGeom>
          <a:noFill/>
        </p:spPr>
        <p:txBody>
          <a:bodyPr wrap="square" rtlCol="0">
            <a:spAutoFit/>
          </a:bodyPr>
          <a:lstStyle/>
          <a:p>
            <a:pPr algn="ctr"/>
            <a:r>
              <a:rPr lang="en-GB" b="1" dirty="0">
                <a:solidFill>
                  <a:schemeClr val="bg1"/>
                </a:solidFill>
              </a:rPr>
              <a:t>Sporting</a:t>
            </a:r>
          </a:p>
          <a:p>
            <a:pPr algn="ctr"/>
            <a:r>
              <a:rPr lang="en-GB" b="1" dirty="0">
                <a:solidFill>
                  <a:schemeClr val="bg1"/>
                </a:solidFill>
              </a:rPr>
              <a:t>Memories</a:t>
            </a:r>
          </a:p>
          <a:p>
            <a:pPr algn="ctr"/>
            <a:r>
              <a:rPr lang="en-GB" b="1" dirty="0">
                <a:solidFill>
                  <a:schemeClr val="bg1"/>
                </a:solidFill>
              </a:rPr>
              <a:t>Sessions</a:t>
            </a:r>
          </a:p>
        </p:txBody>
      </p:sp>
      <p:pic>
        <p:nvPicPr>
          <p:cNvPr id="30" name="Picture 12" descr="| Aberdeen City HSC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37025" y="1430481"/>
            <a:ext cx="1758841" cy="53739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harity profile: The Stroke Association | The Tim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79968" y="992696"/>
            <a:ext cx="2597724" cy="17318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14693" y="2440545"/>
            <a:ext cx="3040163" cy="369332"/>
          </a:xfrm>
          <a:prstGeom prst="rect">
            <a:avLst/>
          </a:prstGeom>
          <a:noFill/>
        </p:spPr>
        <p:txBody>
          <a:bodyPr wrap="square" rtlCol="0">
            <a:spAutoFit/>
          </a:bodyPr>
          <a:lstStyle/>
          <a:p>
            <a:r>
              <a:rPr lang="en-GB" dirty="0">
                <a:solidFill>
                  <a:srgbClr val="7030A0"/>
                </a:solidFill>
                <a:latin typeface="Arial" panose="020B0604020202020204" pitchFamily="34" charset="0"/>
                <a:cs typeface="Arial" panose="020B0604020202020204" pitchFamily="34" charset="0"/>
              </a:rPr>
              <a:t>Grampian Stroke Club</a:t>
            </a:r>
          </a:p>
        </p:txBody>
      </p:sp>
      <p:pic>
        <p:nvPicPr>
          <p:cNvPr id="31" name="Picture 30"/>
          <p:cNvPicPr>
            <a:picLocks noChangeAspect="1"/>
          </p:cNvPicPr>
          <p:nvPr/>
        </p:nvPicPr>
        <p:blipFill>
          <a:blip r:embed="rId13"/>
          <a:stretch>
            <a:fillRect/>
          </a:stretch>
        </p:blipFill>
        <p:spPr>
          <a:xfrm>
            <a:off x="296646" y="5442189"/>
            <a:ext cx="1924239" cy="1127647"/>
          </a:xfrm>
          <a:prstGeom prst="rect">
            <a:avLst/>
          </a:prstGeom>
        </p:spPr>
      </p:pic>
      <p:pic>
        <p:nvPicPr>
          <p:cNvPr id="32" name="Picture 31"/>
          <p:cNvPicPr>
            <a:picLocks noChangeAspect="1"/>
          </p:cNvPicPr>
          <p:nvPr/>
        </p:nvPicPr>
        <p:blipFill>
          <a:blip r:embed="rId14"/>
          <a:stretch>
            <a:fillRect/>
          </a:stretch>
        </p:blipFill>
        <p:spPr>
          <a:xfrm>
            <a:off x="2502195" y="5640776"/>
            <a:ext cx="2558493" cy="929060"/>
          </a:xfrm>
          <a:prstGeom prst="rect">
            <a:avLst/>
          </a:prstGeom>
        </p:spPr>
      </p:pic>
    </p:spTree>
    <p:extLst>
      <p:ext uri="{BB962C8B-B14F-4D97-AF65-F5344CB8AC3E}">
        <p14:creationId xmlns:p14="http://schemas.microsoft.com/office/powerpoint/2010/main" val="2852014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91288" y="-26979"/>
            <a:ext cx="3579837" cy="3955499"/>
          </a:xfrm>
          <a:prstGeom prst="rect">
            <a:avLst/>
          </a:prstGeom>
        </p:spPr>
      </p:pic>
      <p:sp>
        <p:nvSpPr>
          <p:cNvPr id="9" name="Rectangle 8"/>
          <p:cNvSpPr/>
          <p:nvPr/>
        </p:nvSpPr>
        <p:spPr>
          <a:xfrm>
            <a:off x="8683465" y="-55354"/>
            <a:ext cx="339548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Impact</a:t>
            </a:r>
          </a:p>
        </p:txBody>
      </p:sp>
      <p:pic>
        <p:nvPicPr>
          <p:cNvPr id="14342" name="Picture 6" descr="Group of people icon Royalty Free Vecto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591" y="1965959"/>
            <a:ext cx="3377324" cy="337732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Callout 13"/>
          <p:cNvSpPr/>
          <p:nvPr/>
        </p:nvSpPr>
        <p:spPr>
          <a:xfrm>
            <a:off x="7686494" y="2633829"/>
            <a:ext cx="4131792" cy="2369128"/>
          </a:xfrm>
          <a:prstGeom prst="wedgeEllipseCallout">
            <a:avLst>
              <a:gd name="adj1" fmla="val -71129"/>
              <a:gd name="adj2" fmla="val 20486"/>
            </a:avLst>
          </a:prstGeom>
          <a:solidFill>
            <a:srgbClr val="C79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cs typeface="Arial" panose="020B0604020202020204" pitchFamily="34" charset="0"/>
              </a:rPr>
              <a:t>Excellent Idea with lovely friendly and informative staff.  The city needs a wee hub like this for people to pop into for advice etc. </a:t>
            </a:r>
          </a:p>
          <a:p>
            <a:pPr algn="ctr"/>
            <a:r>
              <a:rPr lang="en-GB" sz="1600" b="1" dirty="0">
                <a:solidFill>
                  <a:schemeClr val="tx1"/>
                </a:solidFill>
                <a:latin typeface="Arial" panose="020B0604020202020204" pitchFamily="34" charset="0"/>
                <a:cs typeface="Arial" panose="020B0604020202020204" pitchFamily="34" charset="0"/>
              </a:rPr>
              <a:t>Service User</a:t>
            </a:r>
          </a:p>
        </p:txBody>
      </p:sp>
      <p:sp>
        <p:nvSpPr>
          <p:cNvPr id="15" name="Oval Callout 14"/>
          <p:cNvSpPr/>
          <p:nvPr/>
        </p:nvSpPr>
        <p:spPr>
          <a:xfrm>
            <a:off x="114813" y="2136372"/>
            <a:ext cx="3576038" cy="2693324"/>
          </a:xfrm>
          <a:prstGeom prst="wedgeEllipseCallout">
            <a:avLst>
              <a:gd name="adj1" fmla="val 75349"/>
              <a:gd name="adj2" fmla="val -884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cs typeface="Arial" panose="020B0604020202020204" pitchFamily="34" charset="0"/>
              </a:rPr>
              <a:t>My appointment included incredibly valuable advice on the use of my asthma inhalers.  Focussed, conscientious care from a lovely nurse. </a:t>
            </a:r>
          </a:p>
          <a:p>
            <a:pPr algn="ctr"/>
            <a:r>
              <a:rPr lang="en-GB" sz="1600" b="1" dirty="0">
                <a:solidFill>
                  <a:schemeClr val="tx1"/>
                </a:solidFill>
                <a:latin typeface="Arial" panose="020B0604020202020204" pitchFamily="34" charset="0"/>
                <a:cs typeface="Arial" panose="020B0604020202020204" pitchFamily="34" charset="0"/>
              </a:rPr>
              <a:t>Service User</a:t>
            </a:r>
          </a:p>
        </p:txBody>
      </p:sp>
      <p:sp>
        <p:nvSpPr>
          <p:cNvPr id="16" name="Oval Callout 15"/>
          <p:cNvSpPr/>
          <p:nvPr/>
        </p:nvSpPr>
        <p:spPr>
          <a:xfrm>
            <a:off x="114814" y="4397434"/>
            <a:ext cx="4423936" cy="2300048"/>
          </a:xfrm>
          <a:prstGeom prst="wedgeEllipseCallout">
            <a:avLst>
              <a:gd name="adj1" fmla="val 49734"/>
              <a:gd name="adj2" fmla="val -5622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5">
                    <a:lumMod val="50000"/>
                  </a:schemeClr>
                </a:solidFill>
                <a:latin typeface="Arial" panose="020B0604020202020204" pitchFamily="34" charset="0"/>
                <a:cs typeface="Arial" panose="020B0604020202020204" pitchFamily="34" charset="0"/>
              </a:rPr>
              <a:t>Thank you so much.  </a:t>
            </a:r>
          </a:p>
          <a:p>
            <a:pPr algn="ctr"/>
            <a:r>
              <a:rPr lang="en-GB" sz="1600" dirty="0">
                <a:solidFill>
                  <a:schemeClr val="accent5">
                    <a:lumMod val="50000"/>
                  </a:schemeClr>
                </a:solidFill>
                <a:latin typeface="Arial" panose="020B0604020202020204" pitchFamily="34" charset="0"/>
                <a:cs typeface="Arial" panose="020B0604020202020204" pitchFamily="34" charset="0"/>
              </a:rPr>
              <a:t>I asked for extra info about anorexia for a relative and the staff were so kind and helpful.  I really appreciate their help.  Also delighted by the leaflets all the information available.  </a:t>
            </a:r>
          </a:p>
          <a:p>
            <a:pPr algn="ctr"/>
            <a:r>
              <a:rPr lang="en-GB" sz="1600" b="1" dirty="0">
                <a:solidFill>
                  <a:schemeClr val="accent5">
                    <a:lumMod val="50000"/>
                  </a:schemeClr>
                </a:solidFill>
                <a:latin typeface="Arial" panose="020B0604020202020204" pitchFamily="34" charset="0"/>
                <a:cs typeface="Arial" panose="020B0604020202020204" pitchFamily="34" charset="0"/>
              </a:rPr>
              <a:t>Service User</a:t>
            </a:r>
            <a:endParaRPr lang="en-GB" sz="1600" dirty="0">
              <a:solidFill>
                <a:schemeClr val="accent5">
                  <a:lumMod val="50000"/>
                </a:schemeClr>
              </a:solidFill>
              <a:latin typeface="Arial" panose="020B0604020202020204" pitchFamily="34" charset="0"/>
              <a:cs typeface="Arial" panose="020B0604020202020204" pitchFamily="34" charset="0"/>
            </a:endParaRPr>
          </a:p>
        </p:txBody>
      </p:sp>
      <p:sp>
        <p:nvSpPr>
          <p:cNvPr id="17" name="Oval Callout 16"/>
          <p:cNvSpPr/>
          <p:nvPr/>
        </p:nvSpPr>
        <p:spPr>
          <a:xfrm>
            <a:off x="4080430" y="4680066"/>
            <a:ext cx="7673766" cy="2177934"/>
          </a:xfrm>
          <a:prstGeom prst="wedgeEllipseCallout">
            <a:avLst>
              <a:gd name="adj1" fmla="val -27951"/>
              <a:gd name="adj2" fmla="val -68184"/>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sp>
        <p:nvSpPr>
          <p:cNvPr id="2" name="TextBox 1"/>
          <p:cNvSpPr txBox="1"/>
          <p:nvPr/>
        </p:nvSpPr>
        <p:spPr>
          <a:xfrm>
            <a:off x="4538750" y="4978143"/>
            <a:ext cx="6707251" cy="2062103"/>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It was really helpful to be able to engage in conversation </a:t>
            </a:r>
          </a:p>
          <a:p>
            <a:pPr algn="ctr"/>
            <a:r>
              <a:rPr lang="en-GB" sz="1600" dirty="0">
                <a:latin typeface="Arial" panose="020B0604020202020204" pitchFamily="34" charset="0"/>
                <a:cs typeface="Arial" panose="020B0604020202020204" pitchFamily="34" charset="0"/>
              </a:rPr>
              <a:t>with members of the public regarding safer mobility, community services and engagement in meaningful activity.  We were able to share information with people who may not otherwise access our services.  The relaxed atmosphere over a cup of tea allowed everyone to relax and engage better.  </a:t>
            </a:r>
          </a:p>
          <a:p>
            <a:pPr algn="ctr"/>
            <a:r>
              <a:rPr lang="en-GB" sz="1600" b="1" dirty="0">
                <a:latin typeface="Arial" panose="020B0604020202020204" pitchFamily="34" charset="0"/>
                <a:cs typeface="Arial" panose="020B0604020202020204" pitchFamily="34" charset="0"/>
              </a:rPr>
              <a:t>Visiting Service</a:t>
            </a:r>
            <a:endParaRPr lang="en-GB" sz="1600" dirty="0">
              <a:latin typeface="Arial" panose="020B0604020202020204" pitchFamily="34" charset="0"/>
              <a:cs typeface="Arial" panose="020B0604020202020204" pitchFamily="34" charset="0"/>
            </a:endParaRPr>
          </a:p>
          <a:p>
            <a:endParaRPr lang="en-GB" sz="1600" dirty="0"/>
          </a:p>
        </p:txBody>
      </p:sp>
      <p:sp>
        <p:nvSpPr>
          <p:cNvPr id="18" name="Oval Callout 17"/>
          <p:cNvSpPr/>
          <p:nvPr/>
        </p:nvSpPr>
        <p:spPr>
          <a:xfrm>
            <a:off x="932194" y="0"/>
            <a:ext cx="4279886" cy="2629398"/>
          </a:xfrm>
          <a:prstGeom prst="wedgeEllipseCallout">
            <a:avLst>
              <a:gd name="adj1" fmla="val 52071"/>
              <a:gd name="adj2" fmla="val 48642"/>
            </a:avLst>
          </a:prstGeom>
          <a:solidFill>
            <a:srgbClr val="C79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cs typeface="Arial" panose="020B0604020202020204" pitchFamily="34" charset="0"/>
              </a:rPr>
              <a:t>People have reported that </a:t>
            </a:r>
          </a:p>
          <a:p>
            <a:pPr algn="ctr"/>
            <a:r>
              <a:rPr lang="en-GB" sz="1600" dirty="0">
                <a:solidFill>
                  <a:schemeClr val="tx1"/>
                </a:solidFill>
                <a:latin typeface="Arial" panose="020B0604020202020204" pitchFamily="34" charset="0"/>
                <a:cs typeface="Arial" panose="020B0604020202020204" pitchFamily="34" charset="0"/>
              </a:rPr>
              <a:t>they find the Hub a great venue to meet, as it is easy to find and also the anonymity of going  into the Centre provides them as they could be attending for a number of reasons.</a:t>
            </a:r>
          </a:p>
          <a:p>
            <a:pPr algn="ctr"/>
            <a:r>
              <a:rPr lang="en-GB" sz="1600" b="1" dirty="0">
                <a:solidFill>
                  <a:schemeClr val="tx1"/>
                </a:solidFill>
                <a:latin typeface="Arial" panose="020B0604020202020204" pitchFamily="34" charset="0"/>
                <a:cs typeface="Arial" panose="020B0604020202020204" pitchFamily="34" charset="0"/>
              </a:rPr>
              <a:t>Visiting Service</a:t>
            </a:r>
          </a:p>
          <a:p>
            <a:pPr algn="ctr"/>
            <a:endParaRPr lang="en-GB" sz="1200" b="1" dirty="0">
              <a:solidFill>
                <a:srgbClr val="7030A0"/>
              </a:solidFill>
              <a:latin typeface="Arial" panose="020B0604020202020204" pitchFamily="34" charset="0"/>
              <a:cs typeface="Arial" panose="020B0604020202020204" pitchFamily="34" charset="0"/>
            </a:endParaRPr>
          </a:p>
        </p:txBody>
      </p:sp>
      <p:sp>
        <p:nvSpPr>
          <p:cNvPr id="19" name="Oval Callout 18"/>
          <p:cNvSpPr/>
          <p:nvPr/>
        </p:nvSpPr>
        <p:spPr>
          <a:xfrm>
            <a:off x="5214336" y="-26979"/>
            <a:ext cx="3376950" cy="2720303"/>
          </a:xfrm>
          <a:prstGeom prst="wedgeEllipseCallout">
            <a:avLst>
              <a:gd name="adj1" fmla="val -23604"/>
              <a:gd name="adj2" fmla="val 59475"/>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6">
                    <a:lumMod val="50000"/>
                  </a:schemeClr>
                </a:solidFill>
                <a:latin typeface="Arial" panose="020B0604020202020204" pitchFamily="34" charset="0"/>
                <a:cs typeface="Arial" panose="020B0604020202020204" pitchFamily="34" charset="0"/>
              </a:rPr>
              <a:t>It is great to hear that I can now book my bloods and Vitamin B12 in the hub when I am attending for other appointments.  The centre is easy to get to by bus. </a:t>
            </a:r>
          </a:p>
          <a:p>
            <a:pPr algn="ctr"/>
            <a:r>
              <a:rPr lang="en-GB" sz="1600" b="1" dirty="0">
                <a:solidFill>
                  <a:schemeClr val="accent6">
                    <a:lumMod val="50000"/>
                  </a:schemeClr>
                </a:solidFill>
                <a:latin typeface="Arial" panose="020B0604020202020204" pitchFamily="34" charset="0"/>
                <a:cs typeface="Arial" panose="020B0604020202020204" pitchFamily="34" charset="0"/>
              </a:rPr>
              <a:t>Service User</a:t>
            </a:r>
          </a:p>
        </p:txBody>
      </p:sp>
    </p:spTree>
    <p:extLst>
      <p:ext uri="{BB962C8B-B14F-4D97-AF65-F5344CB8AC3E}">
        <p14:creationId xmlns:p14="http://schemas.microsoft.com/office/powerpoint/2010/main" val="1573732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12163" y="0"/>
            <a:ext cx="3579837" cy="3955499"/>
          </a:xfrm>
          <a:prstGeom prst="rect">
            <a:avLst/>
          </a:prstGeom>
        </p:spPr>
      </p:pic>
      <p:pic>
        <p:nvPicPr>
          <p:cNvPr id="7" name="Picture 6">
            <a:extLst>
              <a:ext uri="{FF2B5EF4-FFF2-40B4-BE49-F238E27FC236}">
                <a16:creationId xmlns:a16="http://schemas.microsoft.com/office/drawing/2014/main" id="{0079FC2B-5CC3-4650-8477-E9B48533163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057224" y="6077394"/>
            <a:ext cx="1891665" cy="552450"/>
          </a:xfrm>
          <a:prstGeom prst="rect">
            <a:avLst/>
          </a:prstGeom>
        </p:spPr>
      </p:pic>
      <p:pic>
        <p:nvPicPr>
          <p:cNvPr id="8" name="Picture 7"/>
          <p:cNvPicPr>
            <a:picLocks noChangeAspect="1"/>
          </p:cNvPicPr>
          <p:nvPr/>
        </p:nvPicPr>
        <p:blipFill>
          <a:blip r:embed="rId4"/>
          <a:stretch>
            <a:fillRect/>
          </a:stretch>
        </p:blipFill>
        <p:spPr>
          <a:xfrm>
            <a:off x="251710" y="374650"/>
            <a:ext cx="2969711" cy="1019045"/>
          </a:xfrm>
          <a:prstGeom prst="rect">
            <a:avLst/>
          </a:prstGeom>
        </p:spPr>
      </p:pic>
      <p:sp>
        <p:nvSpPr>
          <p:cNvPr id="11" name="TextBox 10"/>
          <p:cNvSpPr txBox="1"/>
          <p:nvPr/>
        </p:nvSpPr>
        <p:spPr>
          <a:xfrm>
            <a:off x="5323490" y="1119352"/>
            <a:ext cx="6752896" cy="369332"/>
          </a:xfrm>
          <a:prstGeom prst="rect">
            <a:avLst/>
          </a:prstGeom>
          <a:noFill/>
        </p:spPr>
        <p:txBody>
          <a:bodyPr wrap="square" rtlCol="0">
            <a:spAutoFit/>
          </a:bodyPr>
          <a:lstStyle/>
          <a:p>
            <a:endParaRPr lang="en-GB" b="1" dirty="0"/>
          </a:p>
        </p:txBody>
      </p:sp>
      <p:sp>
        <p:nvSpPr>
          <p:cNvPr id="4" name="Rectangle 3"/>
          <p:cNvSpPr/>
          <p:nvPr/>
        </p:nvSpPr>
        <p:spPr>
          <a:xfrm>
            <a:off x="3759744" y="459475"/>
            <a:ext cx="754187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What can you do to help?</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4976" y="1454361"/>
            <a:ext cx="7492441" cy="5403639"/>
          </a:xfrm>
          <a:prstGeom prst="rect">
            <a:avLst/>
          </a:prstGeom>
        </p:spPr>
      </p:pic>
      <p:sp>
        <p:nvSpPr>
          <p:cNvPr id="3" name="TextBox 2"/>
          <p:cNvSpPr txBox="1"/>
          <p:nvPr/>
        </p:nvSpPr>
        <p:spPr>
          <a:xfrm>
            <a:off x="3806925" y="2074989"/>
            <a:ext cx="1352934" cy="1477328"/>
          </a:xfrm>
          <a:prstGeom prst="rect">
            <a:avLst/>
          </a:prstGeom>
          <a:noFill/>
        </p:spPr>
        <p:txBody>
          <a:bodyPr wrap="none" rtlCol="0">
            <a:spAutoFit/>
          </a:bodyPr>
          <a:lstStyle/>
          <a:p>
            <a:pPr algn="ctr"/>
            <a:r>
              <a:rPr lang="en-GB" b="1" dirty="0">
                <a:solidFill>
                  <a:schemeClr val="bg1"/>
                </a:solidFill>
              </a:rPr>
              <a:t>Would your </a:t>
            </a:r>
          </a:p>
          <a:p>
            <a:pPr algn="ctr"/>
            <a:r>
              <a:rPr lang="en-GB" b="1" dirty="0">
                <a:solidFill>
                  <a:schemeClr val="bg1"/>
                </a:solidFill>
              </a:rPr>
              <a:t>Service be </a:t>
            </a:r>
          </a:p>
          <a:p>
            <a:pPr algn="ctr"/>
            <a:r>
              <a:rPr lang="en-GB" b="1" dirty="0">
                <a:solidFill>
                  <a:schemeClr val="bg1"/>
                </a:solidFill>
              </a:rPr>
              <a:t>interested</a:t>
            </a:r>
          </a:p>
          <a:p>
            <a:pPr algn="ctr"/>
            <a:r>
              <a:rPr lang="en-GB" b="1" dirty="0">
                <a:solidFill>
                  <a:schemeClr val="bg1"/>
                </a:solidFill>
              </a:rPr>
              <a:t>In using the </a:t>
            </a:r>
          </a:p>
          <a:p>
            <a:pPr algn="ctr"/>
            <a:r>
              <a:rPr lang="en-GB" b="1" dirty="0">
                <a:solidFill>
                  <a:schemeClr val="bg1"/>
                </a:solidFill>
              </a:rPr>
              <a:t>space?</a:t>
            </a:r>
          </a:p>
        </p:txBody>
      </p:sp>
      <p:sp>
        <p:nvSpPr>
          <p:cNvPr id="5" name="TextBox 4"/>
          <p:cNvSpPr txBox="1"/>
          <p:nvPr/>
        </p:nvSpPr>
        <p:spPr>
          <a:xfrm rot="762269">
            <a:off x="5406368" y="2692856"/>
            <a:ext cx="1528477" cy="1200329"/>
          </a:xfrm>
          <a:prstGeom prst="rect">
            <a:avLst/>
          </a:prstGeom>
          <a:noFill/>
        </p:spPr>
        <p:txBody>
          <a:bodyPr wrap="square" rtlCol="0">
            <a:spAutoFit/>
          </a:bodyPr>
          <a:lstStyle/>
          <a:p>
            <a:pPr algn="ctr"/>
            <a:r>
              <a:rPr lang="en-GB" b="1" dirty="0">
                <a:solidFill>
                  <a:schemeClr val="bg1"/>
                </a:solidFill>
              </a:rPr>
              <a:t>Do you have promotion materials to display?</a:t>
            </a:r>
          </a:p>
        </p:txBody>
      </p:sp>
      <p:sp>
        <p:nvSpPr>
          <p:cNvPr id="9" name="TextBox 8"/>
          <p:cNvSpPr txBox="1"/>
          <p:nvPr/>
        </p:nvSpPr>
        <p:spPr>
          <a:xfrm>
            <a:off x="8934279" y="3619853"/>
            <a:ext cx="2996333" cy="1477328"/>
          </a:xfrm>
          <a:prstGeom prst="rect">
            <a:avLst/>
          </a:prstGeom>
          <a:noFill/>
        </p:spPr>
        <p:txBody>
          <a:bodyPr wrap="none" rtlCol="0">
            <a:spAutoFit/>
          </a:bodyPr>
          <a:lstStyle/>
          <a:p>
            <a:r>
              <a:rPr lang="en-GB" dirty="0"/>
              <a:t>Contact:</a:t>
            </a:r>
          </a:p>
          <a:p>
            <a:r>
              <a:rPr lang="en-GB" b="1" dirty="0"/>
              <a:t>Caroline Anderson</a:t>
            </a:r>
          </a:p>
          <a:p>
            <a:r>
              <a:rPr lang="en-GB" dirty="0"/>
              <a:t>Programme Manager</a:t>
            </a:r>
          </a:p>
          <a:p>
            <a:r>
              <a:rPr lang="en-GB" dirty="0">
                <a:hlinkClick r:id="rId6"/>
              </a:rPr>
              <a:t>Caroline.anderson2@nhs.scot</a:t>
            </a:r>
            <a:endParaRPr lang="en-GB" dirty="0"/>
          </a:p>
          <a:p>
            <a:endParaRPr lang="en-GB" dirty="0"/>
          </a:p>
        </p:txBody>
      </p:sp>
      <p:sp>
        <p:nvSpPr>
          <p:cNvPr id="10" name="TextBox 9"/>
          <p:cNvSpPr txBox="1"/>
          <p:nvPr/>
        </p:nvSpPr>
        <p:spPr>
          <a:xfrm rot="1341791">
            <a:off x="7062886" y="2532377"/>
            <a:ext cx="1684115" cy="646331"/>
          </a:xfrm>
          <a:prstGeom prst="rect">
            <a:avLst/>
          </a:prstGeom>
          <a:noFill/>
        </p:spPr>
        <p:txBody>
          <a:bodyPr wrap="none" rtlCol="0">
            <a:spAutoFit/>
          </a:bodyPr>
          <a:lstStyle/>
          <a:p>
            <a:pPr algn="ctr"/>
            <a:r>
              <a:rPr lang="en-GB" b="1" dirty="0">
                <a:solidFill>
                  <a:schemeClr val="bg1"/>
                </a:solidFill>
              </a:rPr>
              <a:t>How can we </a:t>
            </a:r>
          </a:p>
          <a:p>
            <a:pPr algn="ctr"/>
            <a:r>
              <a:rPr lang="en-GB" b="1" dirty="0">
                <a:solidFill>
                  <a:schemeClr val="bg1"/>
                </a:solidFill>
              </a:rPr>
              <a:t>Work together?</a:t>
            </a:r>
          </a:p>
        </p:txBody>
      </p:sp>
      <p:sp>
        <p:nvSpPr>
          <p:cNvPr id="12" name="TextBox 11"/>
          <p:cNvSpPr txBox="1"/>
          <p:nvPr/>
        </p:nvSpPr>
        <p:spPr>
          <a:xfrm rot="1142310">
            <a:off x="5988077" y="1682217"/>
            <a:ext cx="1248868" cy="923330"/>
          </a:xfrm>
          <a:prstGeom prst="rect">
            <a:avLst/>
          </a:prstGeom>
          <a:noFill/>
        </p:spPr>
        <p:txBody>
          <a:bodyPr wrap="none" rtlCol="0">
            <a:spAutoFit/>
          </a:bodyPr>
          <a:lstStyle/>
          <a:p>
            <a:pPr algn="ctr"/>
            <a:r>
              <a:rPr lang="en-GB" b="1" dirty="0">
                <a:solidFill>
                  <a:schemeClr val="bg1"/>
                </a:solidFill>
              </a:rPr>
              <a:t>Arrange to </a:t>
            </a:r>
          </a:p>
          <a:p>
            <a:pPr algn="ctr"/>
            <a:r>
              <a:rPr lang="en-GB" b="1" dirty="0">
                <a:solidFill>
                  <a:schemeClr val="bg1"/>
                </a:solidFill>
              </a:rPr>
              <a:t>Visit the </a:t>
            </a:r>
          </a:p>
          <a:p>
            <a:pPr algn="ctr"/>
            <a:r>
              <a:rPr lang="en-GB" b="1" dirty="0">
                <a:solidFill>
                  <a:schemeClr val="bg1"/>
                </a:solidFill>
              </a:rPr>
              <a:t>Centre</a:t>
            </a:r>
          </a:p>
        </p:txBody>
      </p:sp>
      <p:sp>
        <p:nvSpPr>
          <p:cNvPr id="13" name="TextBox 12"/>
          <p:cNvSpPr txBox="1"/>
          <p:nvPr/>
        </p:nvSpPr>
        <p:spPr>
          <a:xfrm rot="20929503">
            <a:off x="2012726" y="2313722"/>
            <a:ext cx="1870115" cy="1200329"/>
          </a:xfrm>
          <a:prstGeom prst="rect">
            <a:avLst/>
          </a:prstGeom>
          <a:noFill/>
        </p:spPr>
        <p:txBody>
          <a:bodyPr wrap="square" rtlCol="0">
            <a:spAutoFit/>
          </a:bodyPr>
          <a:lstStyle/>
          <a:p>
            <a:pPr algn="ctr"/>
            <a:r>
              <a:rPr lang="en-GB" b="1" dirty="0">
                <a:solidFill>
                  <a:schemeClr val="accent1">
                    <a:lumMod val="75000"/>
                  </a:schemeClr>
                </a:solidFill>
              </a:rPr>
              <a:t>Spread the </a:t>
            </a:r>
          </a:p>
          <a:p>
            <a:pPr algn="ctr"/>
            <a:r>
              <a:rPr lang="en-GB" b="1" dirty="0">
                <a:solidFill>
                  <a:schemeClr val="accent1">
                    <a:lumMod val="75000"/>
                  </a:schemeClr>
                </a:solidFill>
              </a:rPr>
              <a:t>Word?</a:t>
            </a:r>
          </a:p>
          <a:p>
            <a:pPr algn="ctr"/>
            <a:r>
              <a:rPr lang="en-GB" b="1" dirty="0">
                <a:solidFill>
                  <a:schemeClr val="accent1">
                    <a:lumMod val="75000"/>
                  </a:schemeClr>
                </a:solidFill>
              </a:rPr>
              <a:t>Signpost to </a:t>
            </a:r>
          </a:p>
          <a:p>
            <a:pPr algn="ctr"/>
            <a:r>
              <a:rPr lang="en-GB" b="1" dirty="0">
                <a:solidFill>
                  <a:schemeClr val="accent1">
                    <a:lumMod val="75000"/>
                  </a:schemeClr>
                </a:solidFill>
              </a:rPr>
              <a:t>To the Hub</a:t>
            </a:r>
          </a:p>
        </p:txBody>
      </p:sp>
    </p:spTree>
    <p:extLst>
      <p:ext uri="{BB962C8B-B14F-4D97-AF65-F5344CB8AC3E}">
        <p14:creationId xmlns:p14="http://schemas.microsoft.com/office/powerpoint/2010/main" val="671570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60470" y="963475"/>
            <a:ext cx="6698586" cy="5341910"/>
          </a:xfrm>
          <a:prstGeom prst="rect">
            <a:avLst/>
          </a:prstGeom>
        </p:spPr>
      </p:pic>
      <p:sp>
        <p:nvSpPr>
          <p:cNvPr id="13" name="Rectangle 12"/>
          <p:cNvSpPr/>
          <p:nvPr/>
        </p:nvSpPr>
        <p:spPr>
          <a:xfrm>
            <a:off x="4320034" y="161896"/>
            <a:ext cx="5230919"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Priority Intervention Hubs</a:t>
            </a:r>
          </a:p>
        </p:txBody>
      </p:sp>
      <p:grpSp>
        <p:nvGrpSpPr>
          <p:cNvPr id="6" name="Group 5">
            <a:extLst>
              <a:ext uri="{FF2B5EF4-FFF2-40B4-BE49-F238E27FC236}">
                <a16:creationId xmlns:a16="http://schemas.microsoft.com/office/drawing/2014/main" id="{7F244AE1-27E5-72C5-D6C9-CEF95920EB87}"/>
              </a:ext>
            </a:extLst>
          </p:cNvPr>
          <p:cNvGrpSpPr/>
          <p:nvPr/>
        </p:nvGrpSpPr>
        <p:grpSpPr>
          <a:xfrm>
            <a:off x="104458" y="1643537"/>
            <a:ext cx="6638248" cy="2226367"/>
            <a:chOff x="104458" y="1643537"/>
            <a:chExt cx="6638248" cy="2226367"/>
          </a:xfrm>
        </p:grpSpPr>
        <p:sp>
          <p:nvSpPr>
            <p:cNvPr id="5" name="Oval 4"/>
            <p:cNvSpPr/>
            <p:nvPr/>
          </p:nvSpPr>
          <p:spPr>
            <a:xfrm>
              <a:off x="6493219" y="2931422"/>
              <a:ext cx="249487" cy="1656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104458" y="1643537"/>
              <a:ext cx="2612280" cy="222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Arial" panose="020B0604020202020204" pitchFamily="34" charset="0"/>
                  <a:cs typeface="Arial" panose="020B0604020202020204" pitchFamily="34" charset="0"/>
                </a:rPr>
                <a:t>Get Active Northfield</a:t>
              </a:r>
            </a:p>
            <a:p>
              <a:r>
                <a:rPr lang="en-GB" sz="1600" dirty="0">
                  <a:latin typeface="Arial" panose="020B0604020202020204" pitchFamily="34" charset="0"/>
                  <a:cs typeface="Arial" panose="020B0604020202020204" pitchFamily="34" charset="0"/>
                </a:rPr>
                <a:t>Working Jointly with Sport Aberdeen focussing on: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Prevention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Rehabilitation</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Stay Well/Stay Connected</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Addressing inequality</a:t>
              </a:r>
            </a:p>
          </p:txBody>
        </p:sp>
        <p:cxnSp>
          <p:nvCxnSpPr>
            <p:cNvPr id="16" name="Straight Arrow Connector 15"/>
            <p:cNvCxnSpPr/>
            <p:nvPr/>
          </p:nvCxnSpPr>
          <p:spPr>
            <a:xfrm flipH="1" flipV="1">
              <a:off x="2811830" y="2824536"/>
              <a:ext cx="3806134" cy="189692"/>
            </a:xfrm>
            <a:prstGeom prst="straightConnector1">
              <a:avLst/>
            </a:prstGeom>
            <a:ln w="57150">
              <a:solidFill>
                <a:srgbClr val="5B9BD5"/>
              </a:solidFill>
              <a:tailEnd type="triangle"/>
            </a:ln>
          </p:spPr>
          <p:style>
            <a:lnRef idx="3">
              <a:schemeClr val="dk1"/>
            </a:lnRef>
            <a:fillRef idx="0">
              <a:schemeClr val="dk1"/>
            </a:fillRef>
            <a:effectRef idx="2">
              <a:schemeClr val="dk1"/>
            </a:effectRef>
            <a:fontRef idx="minor">
              <a:schemeClr val="tx1"/>
            </a:fontRef>
          </p:style>
        </p:cxnSp>
      </p:grpSp>
      <p:grpSp>
        <p:nvGrpSpPr>
          <p:cNvPr id="3" name="Group 2">
            <a:extLst>
              <a:ext uri="{FF2B5EF4-FFF2-40B4-BE49-F238E27FC236}">
                <a16:creationId xmlns:a16="http://schemas.microsoft.com/office/drawing/2014/main" id="{DDC03105-C7D0-2740-52A5-A4D0815F7FEC}"/>
              </a:ext>
            </a:extLst>
          </p:cNvPr>
          <p:cNvGrpSpPr/>
          <p:nvPr/>
        </p:nvGrpSpPr>
        <p:grpSpPr>
          <a:xfrm>
            <a:off x="7119352" y="166977"/>
            <a:ext cx="4982532" cy="2901326"/>
            <a:chOff x="7119352" y="166977"/>
            <a:chExt cx="4982532" cy="2901326"/>
          </a:xfrm>
        </p:grpSpPr>
        <p:sp>
          <p:nvSpPr>
            <p:cNvPr id="17" name="Rectangle 16"/>
            <p:cNvSpPr/>
            <p:nvPr/>
          </p:nvSpPr>
          <p:spPr>
            <a:xfrm>
              <a:off x="9561775" y="166977"/>
              <a:ext cx="2540109" cy="222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Arial" panose="020B0604020202020204" pitchFamily="34" charset="0"/>
                  <a:cs typeface="Arial" panose="020B0604020202020204" pitchFamily="34" charset="0"/>
                </a:rPr>
                <a:t>Tillydrone Community Campus</a:t>
              </a:r>
            </a:p>
            <a:p>
              <a:r>
                <a:rPr lang="en-GB" sz="1600" dirty="0">
                  <a:latin typeface="Arial" panose="020B0604020202020204" pitchFamily="34" charset="0"/>
                  <a:cs typeface="Arial" panose="020B0604020202020204" pitchFamily="34" charset="0"/>
                </a:rPr>
                <a:t>Working Jointly with ACC focussing on: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Prevention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Stay Well/Stay Connected</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Addressing inequality</a:t>
              </a:r>
            </a:p>
          </p:txBody>
        </p:sp>
        <p:sp>
          <p:nvSpPr>
            <p:cNvPr id="18" name="Oval 17"/>
            <p:cNvSpPr/>
            <p:nvPr/>
          </p:nvSpPr>
          <p:spPr>
            <a:xfrm>
              <a:off x="7119352" y="2894058"/>
              <a:ext cx="238539" cy="174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0" name="Straight Arrow Connector 19"/>
            <p:cNvCxnSpPr>
              <a:stCxn id="18" idx="7"/>
            </p:cNvCxnSpPr>
            <p:nvPr/>
          </p:nvCxnSpPr>
          <p:spPr>
            <a:xfrm flipV="1">
              <a:off x="7322958" y="1812175"/>
              <a:ext cx="2136098" cy="1107401"/>
            </a:xfrm>
            <a:prstGeom prst="straightConnector1">
              <a:avLst/>
            </a:prstGeom>
            <a:ln w="57150">
              <a:solidFill>
                <a:srgbClr val="5B9BD5"/>
              </a:solidFill>
              <a:tailEnd type="triangle"/>
            </a:ln>
          </p:spPr>
          <p:style>
            <a:lnRef idx="3">
              <a:schemeClr val="dk1"/>
            </a:lnRef>
            <a:fillRef idx="0">
              <a:schemeClr val="dk1"/>
            </a:fillRef>
            <a:effectRef idx="2">
              <a:schemeClr val="dk1"/>
            </a:effectRef>
            <a:fontRef idx="minor">
              <a:schemeClr val="tx1"/>
            </a:fontRef>
          </p:style>
        </p:cxnSp>
      </p:grpSp>
      <p:grpSp>
        <p:nvGrpSpPr>
          <p:cNvPr id="7" name="Group 6">
            <a:extLst>
              <a:ext uri="{FF2B5EF4-FFF2-40B4-BE49-F238E27FC236}">
                <a16:creationId xmlns:a16="http://schemas.microsoft.com/office/drawing/2014/main" id="{14E5528A-87B5-A18F-DF9B-0F3A96187D46}"/>
              </a:ext>
            </a:extLst>
          </p:cNvPr>
          <p:cNvGrpSpPr/>
          <p:nvPr/>
        </p:nvGrpSpPr>
        <p:grpSpPr>
          <a:xfrm>
            <a:off x="7354632" y="2521247"/>
            <a:ext cx="4747252" cy="2098462"/>
            <a:chOff x="7354632" y="2521247"/>
            <a:chExt cx="4747252" cy="2098462"/>
          </a:xfrm>
        </p:grpSpPr>
        <p:sp>
          <p:nvSpPr>
            <p:cNvPr id="21" name="Oval 20"/>
            <p:cNvSpPr/>
            <p:nvPr/>
          </p:nvSpPr>
          <p:spPr>
            <a:xfrm>
              <a:off x="7354632" y="3097034"/>
              <a:ext cx="373158" cy="5080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p:cNvSpPr/>
            <p:nvPr/>
          </p:nvSpPr>
          <p:spPr>
            <a:xfrm>
              <a:off x="9561775" y="2521247"/>
              <a:ext cx="2540109" cy="2098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Arial" panose="020B0604020202020204" pitchFamily="34" charset="0"/>
                  <a:cs typeface="Arial" panose="020B0604020202020204" pitchFamily="34" charset="0"/>
                </a:rPr>
                <a:t>Aberdeen City Vaccination Centre</a:t>
              </a:r>
            </a:p>
            <a:p>
              <a:r>
                <a:rPr lang="en-GB" sz="1600" dirty="0">
                  <a:latin typeface="Arial" panose="020B0604020202020204" pitchFamily="34" charset="0"/>
                  <a:cs typeface="Arial" panose="020B0604020202020204" pitchFamily="34" charset="0"/>
                </a:rPr>
                <a:t>Focussing on:</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Prevention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Stay Well/Stay Connected</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Addressing inequality</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Health Promotion</a:t>
              </a:r>
            </a:p>
          </p:txBody>
        </p:sp>
        <p:cxnSp>
          <p:nvCxnSpPr>
            <p:cNvPr id="24" name="Straight Arrow Connector 23"/>
            <p:cNvCxnSpPr>
              <a:stCxn id="21" idx="6"/>
            </p:cNvCxnSpPr>
            <p:nvPr/>
          </p:nvCxnSpPr>
          <p:spPr>
            <a:xfrm flipV="1">
              <a:off x="7594440" y="3256729"/>
              <a:ext cx="1835080" cy="113387"/>
            </a:xfrm>
            <a:prstGeom prst="straightConnector1">
              <a:avLst/>
            </a:prstGeom>
            <a:ln w="57150">
              <a:solidFill>
                <a:srgbClr val="5B9BD5"/>
              </a:solidFill>
              <a:tailEnd type="triangle"/>
            </a:ln>
          </p:spPr>
          <p:style>
            <a:lnRef idx="3">
              <a:schemeClr val="dk1"/>
            </a:lnRef>
            <a:fillRef idx="0">
              <a:schemeClr val="dk1"/>
            </a:fillRef>
            <a:effectRef idx="2">
              <a:schemeClr val="dk1"/>
            </a:effectRef>
            <a:fontRef idx="minor">
              <a:schemeClr val="tx1"/>
            </a:fontRef>
          </p:style>
        </p:cxnSp>
      </p:grpSp>
      <p:grpSp>
        <p:nvGrpSpPr>
          <p:cNvPr id="2" name="Group 1">
            <a:extLst>
              <a:ext uri="{FF2B5EF4-FFF2-40B4-BE49-F238E27FC236}">
                <a16:creationId xmlns:a16="http://schemas.microsoft.com/office/drawing/2014/main" id="{8618A26E-BDB3-4D9C-C1E1-0BAF84D36E88}"/>
              </a:ext>
            </a:extLst>
          </p:cNvPr>
          <p:cNvGrpSpPr/>
          <p:nvPr/>
        </p:nvGrpSpPr>
        <p:grpSpPr>
          <a:xfrm>
            <a:off x="96831" y="91892"/>
            <a:ext cx="6608595" cy="2732644"/>
            <a:chOff x="96831" y="91892"/>
            <a:chExt cx="6608595" cy="2732644"/>
          </a:xfrm>
        </p:grpSpPr>
        <p:sp>
          <p:nvSpPr>
            <p:cNvPr id="25" name="Rectangle 24"/>
            <p:cNvSpPr/>
            <p:nvPr/>
          </p:nvSpPr>
          <p:spPr>
            <a:xfrm>
              <a:off x="96831" y="91892"/>
              <a:ext cx="2612280" cy="1442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Arial" panose="020B0604020202020204" pitchFamily="34" charset="0"/>
                  <a:cs typeface="Arial" panose="020B0604020202020204" pitchFamily="34" charset="0"/>
                </a:rPr>
                <a:t>Healthy Hoose</a:t>
              </a: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Prevention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Stay Well/Stay Connected</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Addressing inequality</a:t>
              </a:r>
            </a:p>
          </p:txBody>
        </p:sp>
        <p:sp>
          <p:nvSpPr>
            <p:cNvPr id="26" name="Oval 25"/>
            <p:cNvSpPr/>
            <p:nvPr/>
          </p:nvSpPr>
          <p:spPr>
            <a:xfrm>
              <a:off x="6530497" y="2669487"/>
              <a:ext cx="174929" cy="1550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8" name="Straight Arrow Connector 27"/>
            <p:cNvCxnSpPr>
              <a:stCxn id="26" idx="5"/>
            </p:cNvCxnSpPr>
            <p:nvPr/>
          </p:nvCxnSpPr>
          <p:spPr>
            <a:xfrm flipH="1" flipV="1">
              <a:off x="2854037" y="1330037"/>
              <a:ext cx="3825771" cy="1471793"/>
            </a:xfrm>
            <a:prstGeom prst="straightConnector1">
              <a:avLst/>
            </a:prstGeom>
            <a:ln w="57150">
              <a:solidFill>
                <a:srgbClr val="5B9BD5"/>
              </a:solidFill>
              <a:tailEnd type="triangle"/>
            </a:ln>
          </p:spPr>
          <p:style>
            <a:lnRef idx="3">
              <a:schemeClr val="dk1"/>
            </a:lnRef>
            <a:fillRef idx="0">
              <a:schemeClr val="dk1"/>
            </a:fillRef>
            <a:effectRef idx="2">
              <a:schemeClr val="dk1"/>
            </a:effectRef>
            <a:fontRef idx="minor">
              <a:schemeClr val="tx1"/>
            </a:fontRef>
          </p:style>
        </p:cxnSp>
      </p:grpSp>
      <p:grpSp>
        <p:nvGrpSpPr>
          <p:cNvPr id="8" name="Group 7">
            <a:extLst>
              <a:ext uri="{FF2B5EF4-FFF2-40B4-BE49-F238E27FC236}">
                <a16:creationId xmlns:a16="http://schemas.microsoft.com/office/drawing/2014/main" id="{71946080-7671-FDD5-6F48-FAECC8324AB7}"/>
              </a:ext>
            </a:extLst>
          </p:cNvPr>
          <p:cNvGrpSpPr/>
          <p:nvPr/>
        </p:nvGrpSpPr>
        <p:grpSpPr>
          <a:xfrm>
            <a:off x="8214025" y="3713942"/>
            <a:ext cx="3923944" cy="2996960"/>
            <a:chOff x="8214025" y="3713942"/>
            <a:chExt cx="3923944" cy="2996960"/>
          </a:xfrm>
        </p:grpSpPr>
        <p:sp>
          <p:nvSpPr>
            <p:cNvPr id="29" name="Rectangle 28"/>
            <p:cNvSpPr/>
            <p:nvPr/>
          </p:nvSpPr>
          <p:spPr>
            <a:xfrm>
              <a:off x="9561775" y="4731710"/>
              <a:ext cx="2576194" cy="1979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Arial" panose="020B0604020202020204" pitchFamily="34" charset="0"/>
                  <a:cs typeface="Arial" panose="020B0604020202020204" pitchFamily="34" charset="0"/>
                </a:rPr>
                <a:t>Greyhope Centre, Torry</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Prevention</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Stay Well/Stay Connected</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Addressing Inequality</a:t>
              </a:r>
            </a:p>
            <a:p>
              <a:endParaRPr lang="en-GB" sz="1600" dirty="0">
                <a:latin typeface="Arial" panose="020B0604020202020204" pitchFamily="34" charset="0"/>
                <a:cs typeface="Arial" panose="020B0604020202020204" pitchFamily="34" charset="0"/>
              </a:endParaRPr>
            </a:p>
          </p:txBody>
        </p:sp>
        <p:sp>
          <p:nvSpPr>
            <p:cNvPr id="30" name="Oval 29"/>
            <p:cNvSpPr/>
            <p:nvPr/>
          </p:nvSpPr>
          <p:spPr>
            <a:xfrm>
              <a:off x="8214025" y="3713942"/>
              <a:ext cx="174929" cy="2146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2" name="Straight Arrow Connector 31"/>
            <p:cNvCxnSpPr/>
            <p:nvPr/>
          </p:nvCxnSpPr>
          <p:spPr>
            <a:xfrm>
              <a:off x="8301489" y="3881285"/>
              <a:ext cx="1108518" cy="978890"/>
            </a:xfrm>
            <a:prstGeom prst="straightConnector1">
              <a:avLst/>
            </a:prstGeom>
            <a:ln w="57150">
              <a:solidFill>
                <a:srgbClr val="5B9BD5"/>
              </a:solidFill>
              <a:tailEnd type="triangle"/>
            </a:ln>
          </p:spPr>
          <p:style>
            <a:lnRef idx="3">
              <a:schemeClr val="dk1"/>
            </a:lnRef>
            <a:fillRef idx="0">
              <a:schemeClr val="dk1"/>
            </a:fillRef>
            <a:effectRef idx="2">
              <a:schemeClr val="dk1"/>
            </a:effectRef>
            <a:fontRef idx="minor">
              <a:schemeClr val="tx1"/>
            </a:fontRef>
          </p:style>
        </p:cxnSp>
      </p:grpSp>
      <p:grpSp>
        <p:nvGrpSpPr>
          <p:cNvPr id="9" name="Group 8">
            <a:extLst>
              <a:ext uri="{FF2B5EF4-FFF2-40B4-BE49-F238E27FC236}">
                <a16:creationId xmlns:a16="http://schemas.microsoft.com/office/drawing/2014/main" id="{7E905797-AA51-376B-AC7E-C5066E8D3C8A}"/>
              </a:ext>
            </a:extLst>
          </p:cNvPr>
          <p:cNvGrpSpPr/>
          <p:nvPr/>
        </p:nvGrpSpPr>
        <p:grpSpPr>
          <a:xfrm>
            <a:off x="96831" y="3961144"/>
            <a:ext cx="6122985" cy="1491982"/>
            <a:chOff x="96831" y="3961144"/>
            <a:chExt cx="6122985" cy="1491982"/>
          </a:xfrm>
        </p:grpSpPr>
        <p:sp>
          <p:nvSpPr>
            <p:cNvPr id="36" name="Oval 35"/>
            <p:cNvSpPr/>
            <p:nvPr/>
          </p:nvSpPr>
          <p:spPr>
            <a:xfrm>
              <a:off x="6050264" y="3961144"/>
              <a:ext cx="169552" cy="2348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p:cNvSpPr/>
            <p:nvPr/>
          </p:nvSpPr>
          <p:spPr>
            <a:xfrm>
              <a:off x="96831" y="4010294"/>
              <a:ext cx="2612280" cy="1442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Arial" panose="020B0604020202020204" pitchFamily="34" charset="0"/>
                  <a:cs typeface="Arial" panose="020B0604020202020204" pitchFamily="34" charset="0"/>
                </a:rPr>
                <a:t>Countesswells</a:t>
              </a:r>
            </a:p>
            <a:p>
              <a:r>
                <a:rPr lang="en-GB" sz="1600" dirty="0">
                  <a:latin typeface="Arial" panose="020B0604020202020204" pitchFamily="34" charset="0"/>
                  <a:cs typeface="Arial" panose="020B0604020202020204" pitchFamily="34" charset="0"/>
                </a:rPr>
                <a:t>Future project</a:t>
              </a:r>
            </a:p>
          </p:txBody>
        </p:sp>
        <p:cxnSp>
          <p:nvCxnSpPr>
            <p:cNvPr id="39" name="Straight Arrow Connector 38"/>
            <p:cNvCxnSpPr/>
            <p:nvPr/>
          </p:nvCxnSpPr>
          <p:spPr>
            <a:xfrm flipH="1">
              <a:off x="2903913" y="4078590"/>
              <a:ext cx="3179768" cy="388115"/>
            </a:xfrm>
            <a:prstGeom prst="straightConnector1">
              <a:avLst/>
            </a:prstGeom>
            <a:ln w="57150">
              <a:solidFill>
                <a:srgbClr val="5B9BD5"/>
              </a:solidFill>
              <a:tailEnd type="triangle"/>
            </a:ln>
          </p:spPr>
          <p:style>
            <a:lnRef idx="3">
              <a:schemeClr val="dk1"/>
            </a:lnRef>
            <a:fillRef idx="0">
              <a:schemeClr val="dk1"/>
            </a:fillRef>
            <a:effectRef idx="2">
              <a:schemeClr val="dk1"/>
            </a:effectRef>
            <a:fontRef idx="minor">
              <a:schemeClr val="tx1"/>
            </a:fontRef>
          </p:style>
        </p:cxnSp>
      </p:grpSp>
      <p:pic>
        <p:nvPicPr>
          <p:cNvPr id="44" name="Picture 43"/>
          <p:cNvPicPr>
            <a:picLocks noChangeAspect="1"/>
          </p:cNvPicPr>
          <p:nvPr/>
        </p:nvPicPr>
        <p:blipFill>
          <a:blip r:embed="rId3"/>
          <a:stretch>
            <a:fillRect/>
          </a:stretch>
        </p:blipFill>
        <p:spPr>
          <a:xfrm>
            <a:off x="2811830" y="250780"/>
            <a:ext cx="1554335" cy="533364"/>
          </a:xfrm>
          <a:prstGeom prst="rect">
            <a:avLst/>
          </a:prstGeom>
        </p:spPr>
      </p:pic>
    </p:spTree>
    <p:extLst>
      <p:ext uri="{BB962C8B-B14F-4D97-AF65-F5344CB8AC3E}">
        <p14:creationId xmlns:p14="http://schemas.microsoft.com/office/powerpoint/2010/main" val="107239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12163" y="-82678"/>
            <a:ext cx="3579837" cy="3955499"/>
          </a:xfrm>
          <a:prstGeom prst="rect">
            <a:avLst/>
          </a:prstGeom>
        </p:spPr>
      </p:pic>
      <p:pic>
        <p:nvPicPr>
          <p:cNvPr id="7" name="Picture 6">
            <a:extLst>
              <a:ext uri="{FF2B5EF4-FFF2-40B4-BE49-F238E27FC236}">
                <a16:creationId xmlns:a16="http://schemas.microsoft.com/office/drawing/2014/main" id="{0079FC2B-5CC3-4650-8477-E9B48533163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22882" y="6047116"/>
            <a:ext cx="1891665" cy="552450"/>
          </a:xfrm>
          <a:prstGeom prst="rect">
            <a:avLst/>
          </a:prstGeom>
        </p:spPr>
      </p:pic>
      <p:pic>
        <p:nvPicPr>
          <p:cNvPr id="8" name="Picture 7"/>
          <p:cNvPicPr>
            <a:picLocks noChangeAspect="1"/>
          </p:cNvPicPr>
          <p:nvPr/>
        </p:nvPicPr>
        <p:blipFill>
          <a:blip r:embed="rId4"/>
          <a:stretch>
            <a:fillRect/>
          </a:stretch>
        </p:blipFill>
        <p:spPr>
          <a:xfrm>
            <a:off x="393734" y="323049"/>
            <a:ext cx="1913461" cy="656597"/>
          </a:xfrm>
          <a:prstGeom prst="rect">
            <a:avLst/>
          </a:prstGeom>
        </p:spPr>
      </p:pic>
      <p:sp>
        <p:nvSpPr>
          <p:cNvPr id="9" name="Rectangle 8"/>
          <p:cNvSpPr/>
          <p:nvPr/>
        </p:nvSpPr>
        <p:spPr>
          <a:xfrm>
            <a:off x="4252463" y="-51059"/>
            <a:ext cx="609378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Welcome to the Hub</a:t>
            </a:r>
          </a:p>
        </p:txBody>
      </p:sp>
      <p:sp>
        <p:nvSpPr>
          <p:cNvPr id="2" name="TextBox 1"/>
          <p:cNvSpPr txBox="1"/>
          <p:nvPr/>
        </p:nvSpPr>
        <p:spPr>
          <a:xfrm>
            <a:off x="6560265" y="1344265"/>
            <a:ext cx="5631735" cy="1323439"/>
          </a:xfrm>
          <a:prstGeom prst="rect">
            <a:avLst/>
          </a:prstGeom>
          <a:noFill/>
        </p:spPr>
        <p:txBody>
          <a:bodyPr wrap="square" rtlCol="0">
            <a:spAutoFit/>
          </a:bodyPr>
          <a:lstStyle/>
          <a:p>
            <a:pPr algn="just"/>
            <a:r>
              <a:rPr lang="en-GB" sz="2000" dirty="0"/>
              <a:t>The Aberdeen City Vaccination &amp; Wellbeing Hub is based right in the middle of the City Centre in a busy shopping centre – very accessible with one bus from every part of the city.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0664" y="3125585"/>
            <a:ext cx="4941336" cy="329422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482912"/>
            <a:ext cx="6483927" cy="432261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5214" y="4608334"/>
            <a:ext cx="3374499" cy="2249666"/>
          </a:xfrm>
          <a:prstGeom prst="rect">
            <a:avLst/>
          </a:prstGeom>
        </p:spPr>
      </p:pic>
      <p:sp>
        <p:nvSpPr>
          <p:cNvPr id="14" name="TextBox 13"/>
          <p:cNvSpPr txBox="1"/>
          <p:nvPr/>
        </p:nvSpPr>
        <p:spPr>
          <a:xfrm>
            <a:off x="3241963" y="3228723"/>
            <a:ext cx="2653862" cy="415498"/>
          </a:xfrm>
          <a:prstGeom prst="rect">
            <a:avLst/>
          </a:prstGeom>
          <a:noFill/>
        </p:spPr>
        <p:txBody>
          <a:bodyPr wrap="square" rtlCol="0">
            <a:spAutoFit/>
          </a:bodyPr>
          <a:lstStyle/>
          <a:p>
            <a:pPr algn="ctr"/>
            <a:r>
              <a:rPr lang="en-GB" sz="1050" b="1" dirty="0">
                <a:solidFill>
                  <a:schemeClr val="accent5">
                    <a:lumMod val="50000"/>
                  </a:schemeClr>
                </a:solidFill>
              </a:rPr>
              <a:t>Aberdeen City Vaccination</a:t>
            </a:r>
          </a:p>
          <a:p>
            <a:pPr algn="ctr"/>
            <a:r>
              <a:rPr lang="en-GB" sz="1050" b="1" dirty="0">
                <a:solidFill>
                  <a:schemeClr val="accent5">
                    <a:lumMod val="50000"/>
                  </a:schemeClr>
                </a:solidFill>
              </a:rPr>
              <a:t>&amp; Wellbeing Hub</a:t>
            </a:r>
          </a:p>
        </p:txBody>
      </p:sp>
    </p:spTree>
    <p:extLst>
      <p:ext uri="{BB962C8B-B14F-4D97-AF65-F5344CB8AC3E}">
        <p14:creationId xmlns:p14="http://schemas.microsoft.com/office/powerpoint/2010/main" val="1948617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612163" y="-64827"/>
            <a:ext cx="3579837" cy="3955499"/>
          </a:xfrm>
          <a:prstGeom prst="rect">
            <a:avLst/>
          </a:prstGeom>
        </p:spPr>
      </p:pic>
      <p:pic>
        <p:nvPicPr>
          <p:cNvPr id="7" name="Picture 6">
            <a:extLst>
              <a:ext uri="{FF2B5EF4-FFF2-40B4-BE49-F238E27FC236}">
                <a16:creationId xmlns:a16="http://schemas.microsoft.com/office/drawing/2014/main" id="{0079FC2B-5CC3-4650-8477-E9B48533163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057224" y="6077394"/>
            <a:ext cx="1891665" cy="552450"/>
          </a:xfrm>
          <a:prstGeom prst="rect">
            <a:avLst/>
          </a:prstGeom>
        </p:spPr>
      </p:pic>
      <p:pic>
        <p:nvPicPr>
          <p:cNvPr id="8" name="Picture 7"/>
          <p:cNvPicPr>
            <a:picLocks noChangeAspect="1"/>
          </p:cNvPicPr>
          <p:nvPr/>
        </p:nvPicPr>
        <p:blipFill>
          <a:blip r:embed="rId5"/>
          <a:stretch>
            <a:fillRect/>
          </a:stretch>
        </p:blipFill>
        <p:spPr>
          <a:xfrm>
            <a:off x="114813" y="128573"/>
            <a:ext cx="1634763" cy="560962"/>
          </a:xfrm>
          <a:prstGeom prst="rect">
            <a:avLst/>
          </a:prstGeom>
        </p:spPr>
      </p:pic>
      <p:sp>
        <p:nvSpPr>
          <p:cNvPr id="9" name="Rectangle 8"/>
          <p:cNvSpPr/>
          <p:nvPr/>
        </p:nvSpPr>
        <p:spPr>
          <a:xfrm>
            <a:off x="6335775" y="905293"/>
            <a:ext cx="406630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Clinical Space</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45" y="784394"/>
            <a:ext cx="4741557" cy="316103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1667" y="4040291"/>
            <a:ext cx="4075134" cy="271675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2783" y="2798743"/>
            <a:ext cx="6089752" cy="4059834"/>
          </a:xfrm>
          <a:prstGeom prst="rect">
            <a:avLst/>
          </a:prstGeom>
        </p:spPr>
      </p:pic>
    </p:spTree>
    <p:extLst>
      <p:ext uri="{BB962C8B-B14F-4D97-AF65-F5344CB8AC3E}">
        <p14:creationId xmlns:p14="http://schemas.microsoft.com/office/powerpoint/2010/main" val="2784348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12163" y="-64827"/>
            <a:ext cx="3579837" cy="3955499"/>
          </a:xfrm>
          <a:prstGeom prst="rect">
            <a:avLst/>
          </a:prstGeom>
        </p:spPr>
      </p:pic>
      <p:pic>
        <p:nvPicPr>
          <p:cNvPr id="7" name="Picture 6">
            <a:extLst>
              <a:ext uri="{FF2B5EF4-FFF2-40B4-BE49-F238E27FC236}">
                <a16:creationId xmlns:a16="http://schemas.microsoft.com/office/drawing/2014/main" id="{0079FC2B-5CC3-4650-8477-E9B48533163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057224" y="6077394"/>
            <a:ext cx="1891665" cy="552450"/>
          </a:xfrm>
          <a:prstGeom prst="rect">
            <a:avLst/>
          </a:prstGeom>
        </p:spPr>
      </p:pic>
      <p:pic>
        <p:nvPicPr>
          <p:cNvPr id="8" name="Picture 7"/>
          <p:cNvPicPr>
            <a:picLocks noChangeAspect="1"/>
          </p:cNvPicPr>
          <p:nvPr/>
        </p:nvPicPr>
        <p:blipFill>
          <a:blip r:embed="rId4"/>
          <a:stretch>
            <a:fillRect/>
          </a:stretch>
        </p:blipFill>
        <p:spPr>
          <a:xfrm>
            <a:off x="254455" y="128573"/>
            <a:ext cx="1822626" cy="625427"/>
          </a:xfrm>
          <a:prstGeom prst="rect">
            <a:avLst/>
          </a:prstGeom>
        </p:spPr>
      </p:pic>
      <p:sp>
        <p:nvSpPr>
          <p:cNvPr id="9" name="Rectangle 8"/>
          <p:cNvSpPr/>
          <p:nvPr/>
        </p:nvSpPr>
        <p:spPr>
          <a:xfrm>
            <a:off x="2446447" y="-82468"/>
            <a:ext cx="974555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Post Vaccine &amp; Community Space</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5581" y="3670721"/>
            <a:ext cx="4726419" cy="315094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820231"/>
            <a:ext cx="5365288" cy="402396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5025" y="3670721"/>
            <a:ext cx="4780919" cy="3187279"/>
          </a:xfrm>
          <a:prstGeom prst="rect">
            <a:avLst/>
          </a:prstGeom>
        </p:spPr>
      </p:pic>
      <p:pic>
        <p:nvPicPr>
          <p:cNvPr id="14" name="Picture 12" descr="| Aberdeen City HSC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46647" y="875333"/>
            <a:ext cx="2364848" cy="7225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5883408" y="1670870"/>
            <a:ext cx="1987479" cy="2485659"/>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80480" y="975525"/>
            <a:ext cx="3583142" cy="2388761"/>
          </a:xfrm>
          <a:prstGeom prst="rect">
            <a:avLst/>
          </a:prstGeom>
        </p:spPr>
      </p:pic>
    </p:spTree>
    <p:extLst>
      <p:ext uri="{BB962C8B-B14F-4D97-AF65-F5344CB8AC3E}">
        <p14:creationId xmlns:p14="http://schemas.microsoft.com/office/powerpoint/2010/main" val="2160107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12163" y="-64827"/>
            <a:ext cx="3579837" cy="3955499"/>
          </a:xfrm>
          <a:prstGeom prst="rect">
            <a:avLst/>
          </a:prstGeom>
        </p:spPr>
      </p:pic>
      <p:pic>
        <p:nvPicPr>
          <p:cNvPr id="7" name="Picture 6">
            <a:extLst>
              <a:ext uri="{FF2B5EF4-FFF2-40B4-BE49-F238E27FC236}">
                <a16:creationId xmlns:a16="http://schemas.microsoft.com/office/drawing/2014/main" id="{0079FC2B-5CC3-4650-8477-E9B48533163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057224" y="6077394"/>
            <a:ext cx="1891665" cy="552450"/>
          </a:xfrm>
          <a:prstGeom prst="rect">
            <a:avLst/>
          </a:prstGeom>
        </p:spPr>
      </p:pic>
      <p:pic>
        <p:nvPicPr>
          <p:cNvPr id="8" name="Picture 7"/>
          <p:cNvPicPr>
            <a:picLocks noChangeAspect="1"/>
          </p:cNvPicPr>
          <p:nvPr/>
        </p:nvPicPr>
        <p:blipFill>
          <a:blip r:embed="rId4"/>
          <a:stretch>
            <a:fillRect/>
          </a:stretch>
        </p:blipFill>
        <p:spPr>
          <a:xfrm>
            <a:off x="393734" y="323049"/>
            <a:ext cx="2852083" cy="978681"/>
          </a:xfrm>
          <a:prstGeom prst="rect">
            <a:avLst/>
          </a:prstGeom>
        </p:spPr>
      </p:pic>
      <p:sp>
        <p:nvSpPr>
          <p:cNvPr id="9" name="Rectangle 8"/>
          <p:cNvSpPr/>
          <p:nvPr/>
        </p:nvSpPr>
        <p:spPr>
          <a:xfrm>
            <a:off x="5071276" y="128573"/>
            <a:ext cx="511473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Workshop Space</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6055" y="3192754"/>
            <a:ext cx="5343729" cy="356248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8623" y="1108620"/>
            <a:ext cx="2772921" cy="392209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3493" y="4180504"/>
            <a:ext cx="2449340" cy="244934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7673" y="1036704"/>
            <a:ext cx="3045981" cy="2030654"/>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4516" y="1382979"/>
            <a:ext cx="3697496" cy="261906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203428"/>
            <a:ext cx="2583783" cy="3654572"/>
          </a:xfrm>
          <a:prstGeom prst="rect">
            <a:avLst/>
          </a:prstGeom>
        </p:spPr>
      </p:pic>
    </p:spTree>
    <p:extLst>
      <p:ext uri="{BB962C8B-B14F-4D97-AF65-F5344CB8AC3E}">
        <p14:creationId xmlns:p14="http://schemas.microsoft.com/office/powerpoint/2010/main" val="1675684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12163" y="-64827"/>
            <a:ext cx="3579837" cy="3955499"/>
          </a:xfrm>
          <a:prstGeom prst="rect">
            <a:avLst/>
          </a:prstGeom>
        </p:spPr>
      </p:pic>
      <p:pic>
        <p:nvPicPr>
          <p:cNvPr id="8" name="Picture 7"/>
          <p:cNvPicPr>
            <a:picLocks noChangeAspect="1"/>
          </p:cNvPicPr>
          <p:nvPr/>
        </p:nvPicPr>
        <p:blipFill>
          <a:blip r:embed="rId3"/>
          <a:stretch>
            <a:fillRect/>
          </a:stretch>
        </p:blipFill>
        <p:spPr>
          <a:xfrm>
            <a:off x="393734" y="323049"/>
            <a:ext cx="4034142" cy="1384300"/>
          </a:xfrm>
          <a:prstGeom prst="rect">
            <a:avLst/>
          </a:prstGeom>
        </p:spPr>
      </p:pic>
      <p:sp>
        <p:nvSpPr>
          <p:cNvPr id="9" name="Rectangle 8"/>
          <p:cNvSpPr/>
          <p:nvPr/>
        </p:nvSpPr>
        <p:spPr>
          <a:xfrm>
            <a:off x="4956028" y="89182"/>
            <a:ext cx="6480365" cy="830997"/>
          </a:xfrm>
          <a:prstGeom prst="rect">
            <a:avLst/>
          </a:prstGeom>
          <a:noFill/>
        </p:spPr>
        <p:txBody>
          <a:bodyPr wrap="none" lIns="91440" tIns="45720" rIns="91440" bIns="45720">
            <a:spAutoFit/>
          </a:bodyPr>
          <a:lstStyle/>
          <a:p>
            <a:pPr algn="ctr"/>
            <a:r>
              <a:rPr lang="en-US"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Community  Healthpoint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073" y="1912922"/>
            <a:ext cx="4753670" cy="316911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0684" y="3300318"/>
            <a:ext cx="2371788" cy="3557682"/>
          </a:xfrm>
          <a:prstGeom prst="rect">
            <a:avLst/>
          </a:prstGeom>
        </p:spPr>
      </p:pic>
      <p:sp>
        <p:nvSpPr>
          <p:cNvPr id="5" name="TextBox 4"/>
          <p:cNvSpPr txBox="1"/>
          <p:nvPr/>
        </p:nvSpPr>
        <p:spPr>
          <a:xfrm>
            <a:off x="5990342" y="4437184"/>
            <a:ext cx="3326146" cy="369332"/>
          </a:xfrm>
          <a:prstGeom prst="rect">
            <a:avLst/>
          </a:prstGeom>
          <a:noFill/>
        </p:spPr>
        <p:txBody>
          <a:bodyPr wrap="square" rtlCol="0">
            <a:spAutoFit/>
          </a:bodyPr>
          <a:lstStyle/>
          <a:p>
            <a:pPr algn="ctr"/>
            <a:endParaRPr lang="en-GB" dirty="0"/>
          </a:p>
        </p:txBody>
      </p:sp>
      <p:pic>
        <p:nvPicPr>
          <p:cNvPr id="12" name="Picture 14" descr="My Healthy Workplace - Health Poi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396" y="5439236"/>
            <a:ext cx="3002521" cy="10331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3374" y="1200469"/>
            <a:ext cx="3674226" cy="244948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1051" y="3872719"/>
            <a:ext cx="4252941" cy="2835293"/>
          </a:xfrm>
          <a:prstGeom prst="rect">
            <a:avLst/>
          </a:prstGeom>
        </p:spPr>
      </p:pic>
    </p:spTree>
    <p:extLst>
      <p:ext uri="{BB962C8B-B14F-4D97-AF65-F5344CB8AC3E}">
        <p14:creationId xmlns:p14="http://schemas.microsoft.com/office/powerpoint/2010/main" val="3332529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2AE415F4447F49B607D9919708FB0F" ma:contentTypeVersion="11" ma:contentTypeDescription="Create a new document." ma:contentTypeScope="" ma:versionID="4838c2cd889562879cd43730a92e32f8">
  <xsd:schema xmlns:xsd="http://www.w3.org/2001/XMLSchema" xmlns:xs="http://www.w3.org/2001/XMLSchema" xmlns:p="http://schemas.microsoft.com/office/2006/metadata/properties" xmlns:ns2="84a23ca3-1684-430a-b1f1-4c8948f3620e" xmlns:ns3="bb1a5f02-1d91-4af7-b1b8-c89874cc3b9b" targetNamespace="http://schemas.microsoft.com/office/2006/metadata/properties" ma:root="true" ma:fieldsID="e9c6bf4076add7518113e3e400892e0d" ns2:_="" ns3:_="">
    <xsd:import namespace="84a23ca3-1684-430a-b1f1-4c8948f3620e"/>
    <xsd:import namespace="bb1a5f02-1d91-4af7-b1b8-c89874cc3b9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a23ca3-1684-430a-b1f1-4c8948f362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05b2e48-97ae-4553-b8ed-1f344090c5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1a5f02-1d91-4af7-b1b8-c89874cc3b9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4a23ca3-1684-430a-b1f1-4c8948f3620e">
      <Terms xmlns="http://schemas.microsoft.com/office/infopath/2007/PartnerControls"/>
    </lcf76f155ced4ddcb4097134ff3c332f>
    <SharedWithUsers xmlns="bb1a5f02-1d91-4af7-b1b8-c89874cc3b9b">
      <UserInfo>
        <DisplayName>Caroline Anderson (NHS Grampian)</DisplayName>
        <AccountId>141</AccountId>
        <AccountType/>
      </UserInfo>
    </SharedWithUsers>
  </documentManagement>
</p:properties>
</file>

<file path=customXml/itemProps1.xml><?xml version="1.0" encoding="utf-8"?>
<ds:datastoreItem xmlns:ds="http://schemas.openxmlformats.org/officeDocument/2006/customXml" ds:itemID="{83AC4FF8-CFB1-4189-8F64-36BF2D07D32C}">
  <ds:schemaRefs>
    <ds:schemaRef ds:uri="http://schemas.microsoft.com/sharepoint/v3/contenttype/forms"/>
  </ds:schemaRefs>
</ds:datastoreItem>
</file>

<file path=customXml/itemProps2.xml><?xml version="1.0" encoding="utf-8"?>
<ds:datastoreItem xmlns:ds="http://schemas.openxmlformats.org/officeDocument/2006/customXml" ds:itemID="{21D06F0B-EAFB-4ADB-B68E-C7CDE71616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a23ca3-1684-430a-b1f1-4c8948f3620e"/>
    <ds:schemaRef ds:uri="bb1a5f02-1d91-4af7-b1b8-c89874cc3b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C16CB6-1055-477D-A283-AA73FD43B049}">
  <ds:schemaRefs>
    <ds:schemaRef ds:uri="db5c68bb-c646-4209-931f-5f7e14f3a43a"/>
    <ds:schemaRef ds:uri="http://purl.org/dc/terms/"/>
    <ds:schemaRef ds:uri="http://schemas.openxmlformats.org/package/2006/metadata/core-properties"/>
    <ds:schemaRef ds:uri="b2f0be2d-20df-4b9a-bfa5-49cdd6f8ecaa"/>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www.w3.org/XML/1998/namespace"/>
    <ds:schemaRef ds:uri="http://purl.org/dc/dcmitype/"/>
    <ds:schemaRef ds:uri="84a23ca3-1684-430a-b1f1-4c8948f3620e"/>
    <ds:schemaRef ds:uri="bb1a5f02-1d91-4af7-b1b8-c89874cc3b9b"/>
  </ds:schemaRefs>
</ds:datastoreItem>
</file>

<file path=docProps/app.xml><?xml version="1.0" encoding="utf-8"?>
<Properties xmlns="http://schemas.openxmlformats.org/officeDocument/2006/extended-properties" xmlns:vt="http://schemas.openxmlformats.org/officeDocument/2006/docPropsVTypes">
  <TotalTime>98</TotalTime>
  <Words>1185</Words>
  <Application>Microsoft Office PowerPoint</Application>
  <PresentationFormat>Widescreen</PresentationFormat>
  <Paragraphs>250</Paragraphs>
  <Slides>34</Slides>
  <Notes>14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NHS Grampian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Anderson (NHS Grampian)</dc:creator>
  <cp:lastModifiedBy>Caroline Anderson (NHS Grampian)</cp:lastModifiedBy>
  <cp:revision>39</cp:revision>
  <cp:lastPrinted>2024-02-22T15:29:47Z</cp:lastPrinted>
  <dcterms:created xsi:type="dcterms:W3CDTF">2023-07-11T10:56:24Z</dcterms:created>
  <dcterms:modified xsi:type="dcterms:W3CDTF">2024-03-27T09:32:55Z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0x0101001A2AE415F4447F49B607D9919708FB0F</vt:lpwstr>
  </property>
  <property fmtid="{D5CDD505-2E9C-101B-9397-08002B2CF9AE}" pid="3" name="MediaServiceImageTags">
    <vt:lpwstr/>
  </property>
</Properties>
</file>