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0" r:id="rId6"/>
    <p:sldId id="259" r:id="rId7"/>
    <p:sldId id="263" r:id="rId8"/>
    <p:sldId id="277" r:id="rId9"/>
    <p:sldId id="261" r:id="rId10"/>
    <p:sldId id="276"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5ACD1B-44CD-7136-50E1-855883953D88}" name="Michelle Shek" initials="MS" userId="S::mishek@aberdeencity.gov.uk::8bd12677-9a0e-423a-8f4f-12aa9b5ba53b" providerId="AD"/>
  <p188:author id="{C75320E9-D5B5-4185-AE22-6FA1F339A508}" name="Grace Milne" initials="GM" userId="S::GraceMilne@aberdeencity.gov.uk::750823e5-8e85-41f3-b06a-b888b144b76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2EBF8"/>
    <a:srgbClr val="FCEDF3"/>
    <a:srgbClr val="DB56A5"/>
    <a:srgbClr val="ED6EA6"/>
    <a:srgbClr val="9966FF"/>
    <a:srgbClr val="80B00F"/>
    <a:srgbClr val="36A8DC"/>
    <a:srgbClr val="80BA26"/>
    <a:srgbClr val="36BDE8"/>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B63414-3859-4957-B288-D149E12BAC3A}" v="3" dt="2024-02-23T11:41:44.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aberdeencitycouncilo365.sharepoint.com/sites/ACHSCP-ACHSCPWorkforcePlan-WorkforcePlan-ProjectManagement/Shared%20Documents/Workforce%20Plan%20-%20Project%20Management/Workforce%20Data/Grace%20-%20Data%20workings%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GB"/>
              <a:t>ACHSCP Staff Absence Rate </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Sheet1!$A$32</c:f>
              <c:strCache>
                <c:ptCount val="1"/>
                <c:pt idx="0">
                  <c:v>NHSG Staff ACHSCP </c:v>
                </c:pt>
              </c:strCache>
            </c:strRef>
          </c:tx>
          <c:spPr>
            <a:ln w="22225" cap="rnd">
              <a:solidFill>
                <a:schemeClr val="accent2"/>
              </a:solidFill>
              <a:round/>
            </a:ln>
            <a:effectLst/>
          </c:spPr>
          <c:marker>
            <c:symbol val="diamond"/>
            <c:size val="6"/>
            <c:spPr>
              <a:solidFill>
                <a:schemeClr val="accent2"/>
              </a:solidFill>
              <a:ln w="9525">
                <a:solidFill>
                  <a:schemeClr val="accent2"/>
                </a:solidFill>
                <a:round/>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83-42C3-B04F-D980251186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Sheet1!$B$31:$M$31</c:f>
              <c:numCache>
                <c:formatCode>mmm\-yy</c:formatCode>
                <c:ptCount val="12"/>
                <c:pt idx="0">
                  <c:v>44652</c:v>
                </c:pt>
                <c:pt idx="1">
                  <c:v>44682</c:v>
                </c:pt>
                <c:pt idx="2">
                  <c:v>44713</c:v>
                </c:pt>
                <c:pt idx="3">
                  <c:v>44743</c:v>
                </c:pt>
                <c:pt idx="4">
                  <c:v>44774</c:v>
                </c:pt>
                <c:pt idx="5">
                  <c:v>44805</c:v>
                </c:pt>
                <c:pt idx="6">
                  <c:v>44835</c:v>
                </c:pt>
                <c:pt idx="7">
                  <c:v>44866</c:v>
                </c:pt>
                <c:pt idx="8">
                  <c:v>44896</c:v>
                </c:pt>
                <c:pt idx="9">
                  <c:v>44927</c:v>
                </c:pt>
                <c:pt idx="10">
                  <c:v>44958</c:v>
                </c:pt>
                <c:pt idx="11">
                  <c:v>44986</c:v>
                </c:pt>
              </c:numCache>
            </c:numRef>
          </c:cat>
          <c:val>
            <c:numRef>
              <c:f>Sheet1!$B$32:$M$32</c:f>
              <c:numCache>
                <c:formatCode>General</c:formatCode>
                <c:ptCount val="12"/>
                <c:pt idx="0">
                  <c:v>7.94</c:v>
                </c:pt>
                <c:pt idx="1">
                  <c:v>6.65</c:v>
                </c:pt>
                <c:pt idx="2">
                  <c:v>5.73</c:v>
                </c:pt>
                <c:pt idx="3">
                  <c:v>5.56</c:v>
                </c:pt>
                <c:pt idx="4">
                  <c:v>5.68</c:v>
                </c:pt>
                <c:pt idx="5">
                  <c:v>11</c:v>
                </c:pt>
                <c:pt idx="6">
                  <c:v>5.68</c:v>
                </c:pt>
                <c:pt idx="7">
                  <c:v>6.95</c:v>
                </c:pt>
                <c:pt idx="8">
                  <c:v>7.21</c:v>
                </c:pt>
                <c:pt idx="9">
                  <c:v>7.22</c:v>
                </c:pt>
                <c:pt idx="10">
                  <c:v>11.92</c:v>
                </c:pt>
                <c:pt idx="11">
                  <c:v>9.64</c:v>
                </c:pt>
              </c:numCache>
            </c:numRef>
          </c:val>
          <c:smooth val="0"/>
          <c:extLst>
            <c:ext xmlns:c16="http://schemas.microsoft.com/office/drawing/2014/chart" uri="{C3380CC4-5D6E-409C-BE32-E72D297353CC}">
              <c16:uniqueId val="{00000001-5683-42C3-B04F-D980251186E4}"/>
            </c:ext>
          </c:extLst>
        </c:ser>
        <c:ser>
          <c:idx val="1"/>
          <c:order val="1"/>
          <c:tx>
            <c:strRef>
              <c:f>Sheet1!$A$33</c:f>
              <c:strCache>
                <c:ptCount val="1"/>
                <c:pt idx="0">
                  <c:v>ACC Staff ACHSCP </c:v>
                </c:pt>
              </c:strCache>
            </c:strRef>
          </c:tx>
          <c:spPr>
            <a:ln w="22225" cap="rnd">
              <a:solidFill>
                <a:schemeClr val="accent4"/>
              </a:solidFill>
              <a:round/>
            </a:ln>
            <a:effectLst/>
          </c:spPr>
          <c:marker>
            <c:symbol val="square"/>
            <c:size val="6"/>
            <c:spPr>
              <a:solidFill>
                <a:schemeClr val="accent4"/>
              </a:solidFill>
              <a:ln w="9525">
                <a:solidFill>
                  <a:schemeClr val="accent4"/>
                </a:solidFill>
                <a:round/>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683-42C3-B04F-D980251186E4}"/>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83-42C3-B04F-D980251186E4}"/>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83-42C3-B04F-D980251186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Sheet1!$B$31:$M$31</c:f>
              <c:numCache>
                <c:formatCode>mmm\-yy</c:formatCode>
                <c:ptCount val="12"/>
                <c:pt idx="0">
                  <c:v>44652</c:v>
                </c:pt>
                <c:pt idx="1">
                  <c:v>44682</c:v>
                </c:pt>
                <c:pt idx="2">
                  <c:v>44713</c:v>
                </c:pt>
                <c:pt idx="3">
                  <c:v>44743</c:v>
                </c:pt>
                <c:pt idx="4">
                  <c:v>44774</c:v>
                </c:pt>
                <c:pt idx="5">
                  <c:v>44805</c:v>
                </c:pt>
                <c:pt idx="6">
                  <c:v>44835</c:v>
                </c:pt>
                <c:pt idx="7">
                  <c:v>44866</c:v>
                </c:pt>
                <c:pt idx="8">
                  <c:v>44896</c:v>
                </c:pt>
                <c:pt idx="9">
                  <c:v>44927</c:v>
                </c:pt>
                <c:pt idx="10">
                  <c:v>44958</c:v>
                </c:pt>
                <c:pt idx="11">
                  <c:v>44986</c:v>
                </c:pt>
              </c:numCache>
            </c:numRef>
          </c:cat>
          <c:val>
            <c:numRef>
              <c:f>Sheet1!$B$33:$M$33</c:f>
              <c:numCache>
                <c:formatCode>General</c:formatCode>
                <c:ptCount val="12"/>
                <c:pt idx="0">
                  <c:v>13.16</c:v>
                </c:pt>
                <c:pt idx="1">
                  <c:v>13.3</c:v>
                </c:pt>
                <c:pt idx="2">
                  <c:v>13</c:v>
                </c:pt>
                <c:pt idx="3">
                  <c:v>12.62</c:v>
                </c:pt>
                <c:pt idx="4">
                  <c:v>11.71</c:v>
                </c:pt>
                <c:pt idx="5">
                  <c:v>10.79</c:v>
                </c:pt>
                <c:pt idx="6">
                  <c:v>10.43</c:v>
                </c:pt>
                <c:pt idx="7">
                  <c:v>10.050000000000001</c:v>
                </c:pt>
                <c:pt idx="8">
                  <c:v>9.73</c:v>
                </c:pt>
                <c:pt idx="9">
                  <c:v>9.73</c:v>
                </c:pt>
                <c:pt idx="10">
                  <c:v>9.43</c:v>
                </c:pt>
                <c:pt idx="11">
                  <c:v>9.41</c:v>
                </c:pt>
              </c:numCache>
            </c:numRef>
          </c:val>
          <c:smooth val="0"/>
          <c:extLst>
            <c:ext xmlns:c16="http://schemas.microsoft.com/office/drawing/2014/chart" uri="{C3380CC4-5D6E-409C-BE32-E72D297353CC}">
              <c16:uniqueId val="{00000005-5683-42C3-B04F-D980251186E4}"/>
            </c:ext>
          </c:extLst>
        </c:ser>
        <c:dLbls>
          <c:showLegendKey val="0"/>
          <c:showVal val="0"/>
          <c:showCatName val="0"/>
          <c:showSerName val="0"/>
          <c:showPercent val="0"/>
          <c:showBubbleSize val="0"/>
        </c:dLbls>
        <c:marker val="1"/>
        <c:smooth val="0"/>
        <c:axId val="1251973247"/>
        <c:axId val="1251986143"/>
      </c:lineChart>
      <c:dateAx>
        <c:axId val="1251973247"/>
        <c:scaling>
          <c:orientation val="minMax"/>
        </c:scaling>
        <c:delete val="0"/>
        <c:axPos val="b"/>
        <c:title>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251986143"/>
        <c:crosses val="autoZero"/>
        <c:auto val="1"/>
        <c:lblOffset val="100"/>
        <c:baseTimeUnit val="months"/>
      </c:dateAx>
      <c:valAx>
        <c:axId val="1251986143"/>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GB"/>
                  <a:t>Percentage </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197324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B10105-D6B1-4E5F-B2DB-EA0ABC5FA3A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057D5B7C-5807-436D-AB3E-05830117CA42}">
      <dgm:prSet phldrT="[Text]" phldr="0" custT="1"/>
      <dgm:spPr>
        <a:solidFill>
          <a:schemeClr val="accent5">
            <a:lumMod val="40000"/>
            <a:lumOff val="60000"/>
          </a:schemeClr>
        </a:solidFill>
      </dgm:spPr>
      <dgm:t>
        <a:bodyPr/>
        <a:lstStyle/>
        <a:p>
          <a:r>
            <a:rPr lang="en-GB" sz="1400" b="1">
              <a:solidFill>
                <a:schemeClr val="tx1"/>
              </a:solidFill>
              <a:latin typeface="+mn-lt"/>
            </a:rPr>
            <a:t>ACHSCP Workforce Oversight Group </a:t>
          </a:r>
        </a:p>
      </dgm:t>
    </dgm:pt>
    <dgm:pt modelId="{096F09FC-574D-4089-8A7F-3F322A240C3D}" type="parTrans" cxnId="{76CECE50-2777-41CB-9ADB-A78AE568E0E1}">
      <dgm:prSet/>
      <dgm:spPr/>
      <dgm:t>
        <a:bodyPr/>
        <a:lstStyle/>
        <a:p>
          <a:endParaRPr lang="en-GB" sz="1400">
            <a:solidFill>
              <a:schemeClr val="tx1"/>
            </a:solidFill>
            <a:latin typeface="+mn-lt"/>
          </a:endParaRPr>
        </a:p>
      </dgm:t>
    </dgm:pt>
    <dgm:pt modelId="{E7E42134-E36A-473A-AA4A-7B75108B23D3}" type="sibTrans" cxnId="{76CECE50-2777-41CB-9ADB-A78AE568E0E1}">
      <dgm:prSet/>
      <dgm:spPr/>
      <dgm:t>
        <a:bodyPr/>
        <a:lstStyle/>
        <a:p>
          <a:endParaRPr lang="en-GB" sz="1400">
            <a:solidFill>
              <a:schemeClr val="tx1"/>
            </a:solidFill>
            <a:latin typeface="+mn-lt"/>
          </a:endParaRPr>
        </a:p>
      </dgm:t>
    </dgm:pt>
    <dgm:pt modelId="{D11E8B90-5D08-421B-9B97-E9303C2B6459}">
      <dgm:prSet phldrT="[Text]" phldr="0" custT="1"/>
      <dgm:spPr>
        <a:solidFill>
          <a:srgbClr val="DB56A5"/>
        </a:solidFill>
      </dgm:spPr>
      <dgm:t>
        <a:bodyPr/>
        <a:lstStyle/>
        <a:p>
          <a:pPr rtl="0"/>
          <a:r>
            <a:rPr lang="en-GB" sz="1400" b="1">
              <a:solidFill>
                <a:schemeClr val="tx1"/>
              </a:solidFill>
              <a:latin typeface="+mn-lt"/>
            </a:rPr>
            <a:t>Staff Mental Health and Wellbeing </a:t>
          </a:r>
        </a:p>
      </dgm:t>
    </dgm:pt>
    <dgm:pt modelId="{A148F497-E6B0-4931-86EF-004619063F22}" type="parTrans" cxnId="{45752A7B-2EB6-4DEE-BB3F-6406EE966D51}">
      <dgm:prSet/>
      <dgm:spPr/>
      <dgm:t>
        <a:bodyPr/>
        <a:lstStyle/>
        <a:p>
          <a:endParaRPr lang="en-GB" sz="1400">
            <a:solidFill>
              <a:schemeClr val="tx1"/>
            </a:solidFill>
            <a:latin typeface="+mn-lt"/>
          </a:endParaRPr>
        </a:p>
      </dgm:t>
    </dgm:pt>
    <dgm:pt modelId="{72E1DF08-E830-4963-AC9C-85B1FB75168E}" type="sibTrans" cxnId="{45752A7B-2EB6-4DEE-BB3F-6406EE966D51}">
      <dgm:prSet/>
      <dgm:spPr/>
      <dgm:t>
        <a:bodyPr/>
        <a:lstStyle/>
        <a:p>
          <a:endParaRPr lang="en-GB" sz="1400">
            <a:solidFill>
              <a:schemeClr val="tx1"/>
            </a:solidFill>
            <a:latin typeface="+mn-lt"/>
          </a:endParaRPr>
        </a:p>
      </dgm:t>
    </dgm:pt>
    <dgm:pt modelId="{E9C1C0B8-89B3-4E16-8FB5-0D26E2212477}">
      <dgm:prSet phldrT="[Text]" phldr="0" custT="1"/>
      <dgm:spPr>
        <a:solidFill>
          <a:srgbClr val="36A8DC"/>
        </a:solidFill>
      </dgm:spPr>
      <dgm:t>
        <a:bodyPr/>
        <a:lstStyle/>
        <a:p>
          <a:pPr rtl="0"/>
          <a:r>
            <a:rPr lang="en-GB" sz="1400" b="1">
              <a:solidFill>
                <a:schemeClr val="tx1"/>
              </a:solidFill>
              <a:latin typeface="+mn-lt"/>
            </a:rPr>
            <a:t>Recruitment and Retention </a:t>
          </a:r>
        </a:p>
      </dgm:t>
    </dgm:pt>
    <dgm:pt modelId="{C625C236-3C21-4231-95B9-F98AF08F5897}" type="parTrans" cxnId="{C690E210-CF83-4F83-BC2D-F12B2CF88CCD}">
      <dgm:prSet/>
      <dgm:spPr/>
      <dgm:t>
        <a:bodyPr/>
        <a:lstStyle/>
        <a:p>
          <a:endParaRPr lang="en-GB" sz="1400">
            <a:solidFill>
              <a:schemeClr val="tx1"/>
            </a:solidFill>
            <a:latin typeface="+mn-lt"/>
          </a:endParaRPr>
        </a:p>
      </dgm:t>
    </dgm:pt>
    <dgm:pt modelId="{AE4DFE19-2311-48B5-A0E9-94890D688EDB}" type="sibTrans" cxnId="{C690E210-CF83-4F83-BC2D-F12B2CF88CCD}">
      <dgm:prSet/>
      <dgm:spPr/>
      <dgm:t>
        <a:bodyPr/>
        <a:lstStyle/>
        <a:p>
          <a:endParaRPr lang="en-GB" sz="1400">
            <a:solidFill>
              <a:schemeClr val="tx1"/>
            </a:solidFill>
            <a:latin typeface="+mn-lt"/>
          </a:endParaRPr>
        </a:p>
      </dgm:t>
    </dgm:pt>
    <dgm:pt modelId="{97B93D58-DF85-4E40-B6E8-AAE94DBDD6D3}">
      <dgm:prSet phldrT="[Text]" phldr="0" custT="1"/>
      <dgm:spPr>
        <a:solidFill>
          <a:srgbClr val="80BA26"/>
        </a:solidFill>
      </dgm:spPr>
      <dgm:t>
        <a:bodyPr/>
        <a:lstStyle/>
        <a:p>
          <a:pPr rtl="0"/>
          <a:r>
            <a:rPr lang="en-GB" sz="1400" b="1">
              <a:solidFill>
                <a:schemeClr val="tx1"/>
              </a:solidFill>
              <a:latin typeface="+mn-lt"/>
            </a:rPr>
            <a:t>Growth and Development Opportunities</a:t>
          </a:r>
        </a:p>
      </dgm:t>
    </dgm:pt>
    <dgm:pt modelId="{D5C0DEB0-C0B6-4A84-9D51-A8E992723EBC}" type="parTrans" cxnId="{C3D6F6ED-2B8B-4D92-A04F-71BDD3BFB82B}">
      <dgm:prSet/>
      <dgm:spPr/>
      <dgm:t>
        <a:bodyPr/>
        <a:lstStyle/>
        <a:p>
          <a:endParaRPr lang="en-GB" sz="1400">
            <a:solidFill>
              <a:schemeClr val="tx1"/>
            </a:solidFill>
            <a:latin typeface="+mn-lt"/>
          </a:endParaRPr>
        </a:p>
      </dgm:t>
    </dgm:pt>
    <dgm:pt modelId="{C71C6FC8-46D5-457E-BDEC-629D784ECC67}" type="sibTrans" cxnId="{C3D6F6ED-2B8B-4D92-A04F-71BDD3BFB82B}">
      <dgm:prSet/>
      <dgm:spPr/>
      <dgm:t>
        <a:bodyPr/>
        <a:lstStyle/>
        <a:p>
          <a:endParaRPr lang="en-GB" sz="1400">
            <a:solidFill>
              <a:schemeClr val="tx1"/>
            </a:solidFill>
            <a:latin typeface="+mn-lt"/>
          </a:endParaRPr>
        </a:p>
      </dgm:t>
    </dgm:pt>
    <dgm:pt modelId="{7AA234B9-A935-47AA-AE0E-13DB41238753}" type="asst">
      <dgm:prSet custT="1"/>
      <dgm:spPr>
        <a:solidFill>
          <a:schemeClr val="accent5">
            <a:lumMod val="40000"/>
            <a:lumOff val="60000"/>
          </a:schemeClr>
        </a:solidFill>
      </dgm:spPr>
      <dgm:t>
        <a:bodyPr/>
        <a:lstStyle/>
        <a:p>
          <a:r>
            <a:rPr lang="en-GB" sz="1400">
              <a:solidFill>
                <a:schemeClr val="tx1"/>
              </a:solidFill>
              <a:latin typeface="+mn-lt"/>
            </a:rPr>
            <a:t>ACHSCP Joint Staff Forum </a:t>
          </a:r>
        </a:p>
      </dgm:t>
    </dgm:pt>
    <dgm:pt modelId="{18156F36-1679-499C-A60D-EE8ED9DAE0FB}" type="parTrans" cxnId="{1F9308C7-CD7B-455E-8F82-04AEBC362903}">
      <dgm:prSet/>
      <dgm:spPr/>
      <dgm:t>
        <a:bodyPr/>
        <a:lstStyle/>
        <a:p>
          <a:endParaRPr lang="en-GB" sz="1400">
            <a:solidFill>
              <a:schemeClr val="tx1"/>
            </a:solidFill>
            <a:latin typeface="+mn-lt"/>
          </a:endParaRPr>
        </a:p>
      </dgm:t>
    </dgm:pt>
    <dgm:pt modelId="{4BAAF4CE-6599-4A19-A08B-F4DD72D940CE}" type="sibTrans" cxnId="{1F9308C7-CD7B-455E-8F82-04AEBC362903}">
      <dgm:prSet/>
      <dgm:spPr/>
      <dgm:t>
        <a:bodyPr/>
        <a:lstStyle/>
        <a:p>
          <a:endParaRPr lang="en-GB" sz="1400">
            <a:solidFill>
              <a:schemeClr val="tx1"/>
            </a:solidFill>
            <a:latin typeface="+mn-lt"/>
          </a:endParaRPr>
        </a:p>
      </dgm:t>
    </dgm:pt>
    <dgm:pt modelId="{EFFF60A0-57AC-4DB1-83A9-706B7B0B6615}" type="pres">
      <dgm:prSet presAssocID="{30B10105-D6B1-4E5F-B2DB-EA0ABC5FA3A4}" presName="hierChild1" presStyleCnt="0">
        <dgm:presLayoutVars>
          <dgm:orgChart val="1"/>
          <dgm:chPref val="1"/>
          <dgm:dir/>
          <dgm:animOne val="branch"/>
          <dgm:animLvl val="lvl"/>
          <dgm:resizeHandles/>
        </dgm:presLayoutVars>
      </dgm:prSet>
      <dgm:spPr/>
    </dgm:pt>
    <dgm:pt modelId="{BCA6D219-4D72-4E27-90AF-3492210DC8A5}" type="pres">
      <dgm:prSet presAssocID="{057D5B7C-5807-436D-AB3E-05830117CA42}" presName="hierRoot1" presStyleCnt="0">
        <dgm:presLayoutVars>
          <dgm:hierBranch val="init"/>
        </dgm:presLayoutVars>
      </dgm:prSet>
      <dgm:spPr/>
    </dgm:pt>
    <dgm:pt modelId="{DBCBCA8A-4D84-4088-9690-6BFED452A98B}" type="pres">
      <dgm:prSet presAssocID="{057D5B7C-5807-436D-AB3E-05830117CA42}" presName="rootComposite1" presStyleCnt="0"/>
      <dgm:spPr/>
    </dgm:pt>
    <dgm:pt modelId="{48F2B440-9280-46C2-B1F3-E8C5C75D51D5}" type="pres">
      <dgm:prSet presAssocID="{057D5B7C-5807-436D-AB3E-05830117CA42}" presName="rootText1" presStyleLbl="node0" presStyleIdx="0" presStyleCnt="1">
        <dgm:presLayoutVars>
          <dgm:chPref val="3"/>
        </dgm:presLayoutVars>
      </dgm:prSet>
      <dgm:spPr/>
    </dgm:pt>
    <dgm:pt modelId="{A1A888E9-B76E-47F6-B2FD-6812575EC30C}" type="pres">
      <dgm:prSet presAssocID="{057D5B7C-5807-436D-AB3E-05830117CA42}" presName="rootConnector1" presStyleLbl="node1" presStyleIdx="0" presStyleCnt="0"/>
      <dgm:spPr/>
    </dgm:pt>
    <dgm:pt modelId="{36166EF0-AD55-41BE-BAFB-D00FD9DCDA43}" type="pres">
      <dgm:prSet presAssocID="{057D5B7C-5807-436D-AB3E-05830117CA42}" presName="hierChild2" presStyleCnt="0"/>
      <dgm:spPr/>
    </dgm:pt>
    <dgm:pt modelId="{E4FA3EC7-A5CA-465D-95A6-7084A048A9FB}" type="pres">
      <dgm:prSet presAssocID="{A148F497-E6B0-4931-86EF-004619063F22}" presName="Name37" presStyleLbl="parChTrans1D2" presStyleIdx="0" presStyleCnt="4"/>
      <dgm:spPr/>
    </dgm:pt>
    <dgm:pt modelId="{C9AA6103-FA69-4AED-BE4E-82BE3BD8F8B2}" type="pres">
      <dgm:prSet presAssocID="{D11E8B90-5D08-421B-9B97-E9303C2B6459}" presName="hierRoot2" presStyleCnt="0">
        <dgm:presLayoutVars>
          <dgm:hierBranch val="init"/>
        </dgm:presLayoutVars>
      </dgm:prSet>
      <dgm:spPr/>
    </dgm:pt>
    <dgm:pt modelId="{0A870E67-5E9B-4B0A-B9A5-F74D00A3D010}" type="pres">
      <dgm:prSet presAssocID="{D11E8B90-5D08-421B-9B97-E9303C2B6459}" presName="rootComposite" presStyleCnt="0"/>
      <dgm:spPr/>
    </dgm:pt>
    <dgm:pt modelId="{515733C0-C62C-48FD-ABC7-5CE8DA3BD5EA}" type="pres">
      <dgm:prSet presAssocID="{D11E8B90-5D08-421B-9B97-E9303C2B6459}" presName="rootText" presStyleLbl="node2" presStyleIdx="0" presStyleCnt="3">
        <dgm:presLayoutVars>
          <dgm:chPref val="3"/>
        </dgm:presLayoutVars>
      </dgm:prSet>
      <dgm:spPr/>
    </dgm:pt>
    <dgm:pt modelId="{6840217C-F097-4606-AB5F-483DB3D29464}" type="pres">
      <dgm:prSet presAssocID="{D11E8B90-5D08-421B-9B97-E9303C2B6459}" presName="rootConnector" presStyleLbl="node2" presStyleIdx="0" presStyleCnt="3"/>
      <dgm:spPr/>
    </dgm:pt>
    <dgm:pt modelId="{517BCEB6-1C4F-430B-AEE3-1245E63330E4}" type="pres">
      <dgm:prSet presAssocID="{D11E8B90-5D08-421B-9B97-E9303C2B6459}" presName="hierChild4" presStyleCnt="0"/>
      <dgm:spPr/>
    </dgm:pt>
    <dgm:pt modelId="{3461D966-629E-4D27-A762-AB4F247755C7}" type="pres">
      <dgm:prSet presAssocID="{D11E8B90-5D08-421B-9B97-E9303C2B6459}" presName="hierChild5" presStyleCnt="0"/>
      <dgm:spPr/>
    </dgm:pt>
    <dgm:pt modelId="{420C0D01-3040-4A25-B5E3-C27D861016FE}" type="pres">
      <dgm:prSet presAssocID="{C625C236-3C21-4231-95B9-F98AF08F5897}" presName="Name37" presStyleLbl="parChTrans1D2" presStyleIdx="1" presStyleCnt="4"/>
      <dgm:spPr/>
    </dgm:pt>
    <dgm:pt modelId="{60F29AED-5BBB-4B9F-92A8-8626F225F187}" type="pres">
      <dgm:prSet presAssocID="{E9C1C0B8-89B3-4E16-8FB5-0D26E2212477}" presName="hierRoot2" presStyleCnt="0">
        <dgm:presLayoutVars>
          <dgm:hierBranch val="init"/>
        </dgm:presLayoutVars>
      </dgm:prSet>
      <dgm:spPr/>
    </dgm:pt>
    <dgm:pt modelId="{9CFDB6BE-F9A7-4864-99B7-8214A61F9742}" type="pres">
      <dgm:prSet presAssocID="{E9C1C0B8-89B3-4E16-8FB5-0D26E2212477}" presName="rootComposite" presStyleCnt="0"/>
      <dgm:spPr/>
    </dgm:pt>
    <dgm:pt modelId="{91E89C84-1406-4D48-8A40-51D76DAB596A}" type="pres">
      <dgm:prSet presAssocID="{E9C1C0B8-89B3-4E16-8FB5-0D26E2212477}" presName="rootText" presStyleLbl="node2" presStyleIdx="1" presStyleCnt="3">
        <dgm:presLayoutVars>
          <dgm:chPref val="3"/>
        </dgm:presLayoutVars>
      </dgm:prSet>
      <dgm:spPr/>
    </dgm:pt>
    <dgm:pt modelId="{8F6EFBDB-9A73-4254-B4C6-82A8959F436E}" type="pres">
      <dgm:prSet presAssocID="{E9C1C0B8-89B3-4E16-8FB5-0D26E2212477}" presName="rootConnector" presStyleLbl="node2" presStyleIdx="1" presStyleCnt="3"/>
      <dgm:spPr/>
    </dgm:pt>
    <dgm:pt modelId="{9F678E29-FB8F-4B32-90C4-59602AF274E2}" type="pres">
      <dgm:prSet presAssocID="{E9C1C0B8-89B3-4E16-8FB5-0D26E2212477}" presName="hierChild4" presStyleCnt="0"/>
      <dgm:spPr/>
    </dgm:pt>
    <dgm:pt modelId="{38CB2419-96E0-4433-843B-75F6834182BB}" type="pres">
      <dgm:prSet presAssocID="{E9C1C0B8-89B3-4E16-8FB5-0D26E2212477}" presName="hierChild5" presStyleCnt="0"/>
      <dgm:spPr/>
    </dgm:pt>
    <dgm:pt modelId="{525B2FCA-31B5-4B86-AF6E-E014FE79D0A0}" type="pres">
      <dgm:prSet presAssocID="{D5C0DEB0-C0B6-4A84-9D51-A8E992723EBC}" presName="Name37" presStyleLbl="parChTrans1D2" presStyleIdx="2" presStyleCnt="4"/>
      <dgm:spPr/>
    </dgm:pt>
    <dgm:pt modelId="{B543E6AE-0221-4B69-A60E-A613AA22F2BC}" type="pres">
      <dgm:prSet presAssocID="{97B93D58-DF85-4E40-B6E8-AAE94DBDD6D3}" presName="hierRoot2" presStyleCnt="0">
        <dgm:presLayoutVars>
          <dgm:hierBranch val="init"/>
        </dgm:presLayoutVars>
      </dgm:prSet>
      <dgm:spPr/>
    </dgm:pt>
    <dgm:pt modelId="{1E0E10F2-C1F7-4409-AAF4-D861CA45941B}" type="pres">
      <dgm:prSet presAssocID="{97B93D58-DF85-4E40-B6E8-AAE94DBDD6D3}" presName="rootComposite" presStyleCnt="0"/>
      <dgm:spPr/>
    </dgm:pt>
    <dgm:pt modelId="{B15B0BA7-1481-4F56-AA97-1BEDD7A201CE}" type="pres">
      <dgm:prSet presAssocID="{97B93D58-DF85-4E40-B6E8-AAE94DBDD6D3}" presName="rootText" presStyleLbl="node2" presStyleIdx="2" presStyleCnt="3">
        <dgm:presLayoutVars>
          <dgm:chPref val="3"/>
        </dgm:presLayoutVars>
      </dgm:prSet>
      <dgm:spPr/>
    </dgm:pt>
    <dgm:pt modelId="{2E2B6D0E-5698-40D2-9AE7-785EB7D31F01}" type="pres">
      <dgm:prSet presAssocID="{97B93D58-DF85-4E40-B6E8-AAE94DBDD6D3}" presName="rootConnector" presStyleLbl="node2" presStyleIdx="2" presStyleCnt="3"/>
      <dgm:spPr/>
    </dgm:pt>
    <dgm:pt modelId="{2DA9472B-C011-4111-8335-1EA14297B5C5}" type="pres">
      <dgm:prSet presAssocID="{97B93D58-DF85-4E40-B6E8-AAE94DBDD6D3}" presName="hierChild4" presStyleCnt="0"/>
      <dgm:spPr/>
    </dgm:pt>
    <dgm:pt modelId="{B7F55894-8737-433D-BFED-67441BD6CBA0}" type="pres">
      <dgm:prSet presAssocID="{97B93D58-DF85-4E40-B6E8-AAE94DBDD6D3}" presName="hierChild5" presStyleCnt="0"/>
      <dgm:spPr/>
    </dgm:pt>
    <dgm:pt modelId="{706460BD-37FF-4F7E-AEBD-D85D4E67F13E}" type="pres">
      <dgm:prSet presAssocID="{057D5B7C-5807-436D-AB3E-05830117CA42}" presName="hierChild3" presStyleCnt="0"/>
      <dgm:spPr/>
    </dgm:pt>
    <dgm:pt modelId="{685FED36-59BA-487E-8E10-E742D2B3122F}" type="pres">
      <dgm:prSet presAssocID="{18156F36-1679-499C-A60D-EE8ED9DAE0FB}" presName="Name111" presStyleLbl="parChTrans1D2" presStyleIdx="3" presStyleCnt="4"/>
      <dgm:spPr/>
    </dgm:pt>
    <dgm:pt modelId="{E042D8B4-2D48-49BD-83D1-9CEE98B19E44}" type="pres">
      <dgm:prSet presAssocID="{7AA234B9-A935-47AA-AE0E-13DB41238753}" presName="hierRoot3" presStyleCnt="0">
        <dgm:presLayoutVars>
          <dgm:hierBranch val="init"/>
        </dgm:presLayoutVars>
      </dgm:prSet>
      <dgm:spPr/>
    </dgm:pt>
    <dgm:pt modelId="{BC9B7DB1-8771-45B2-9A52-B28974E1A5F1}" type="pres">
      <dgm:prSet presAssocID="{7AA234B9-A935-47AA-AE0E-13DB41238753}" presName="rootComposite3" presStyleCnt="0"/>
      <dgm:spPr/>
    </dgm:pt>
    <dgm:pt modelId="{1BDA1032-C53A-45F5-A926-CA6F4352C970}" type="pres">
      <dgm:prSet presAssocID="{7AA234B9-A935-47AA-AE0E-13DB41238753}" presName="rootText3" presStyleLbl="asst1" presStyleIdx="0" presStyleCnt="1">
        <dgm:presLayoutVars>
          <dgm:chPref val="3"/>
        </dgm:presLayoutVars>
      </dgm:prSet>
      <dgm:spPr/>
    </dgm:pt>
    <dgm:pt modelId="{67AEC5E4-8702-4F89-84A5-14DD2EEC22FF}" type="pres">
      <dgm:prSet presAssocID="{7AA234B9-A935-47AA-AE0E-13DB41238753}" presName="rootConnector3" presStyleLbl="asst1" presStyleIdx="0" presStyleCnt="1"/>
      <dgm:spPr/>
    </dgm:pt>
    <dgm:pt modelId="{89A13CFC-5526-467E-B259-5AA42B48EDD9}" type="pres">
      <dgm:prSet presAssocID="{7AA234B9-A935-47AA-AE0E-13DB41238753}" presName="hierChild6" presStyleCnt="0"/>
      <dgm:spPr/>
    </dgm:pt>
    <dgm:pt modelId="{D7C06131-5F76-41C8-8138-1E4B1C8F6BC3}" type="pres">
      <dgm:prSet presAssocID="{7AA234B9-A935-47AA-AE0E-13DB41238753}" presName="hierChild7" presStyleCnt="0"/>
      <dgm:spPr/>
    </dgm:pt>
  </dgm:ptLst>
  <dgm:cxnLst>
    <dgm:cxn modelId="{C690E210-CF83-4F83-BC2D-F12B2CF88CCD}" srcId="{057D5B7C-5807-436D-AB3E-05830117CA42}" destId="{E9C1C0B8-89B3-4E16-8FB5-0D26E2212477}" srcOrd="1" destOrd="0" parTransId="{C625C236-3C21-4231-95B9-F98AF08F5897}" sibTransId="{AE4DFE19-2311-48B5-A0E9-94890D688EDB}"/>
    <dgm:cxn modelId="{7D015623-3424-4572-B323-D9EC0DD76B55}" type="presOf" srcId="{057D5B7C-5807-436D-AB3E-05830117CA42}" destId="{48F2B440-9280-46C2-B1F3-E8C5C75D51D5}" srcOrd="0" destOrd="0" presId="urn:microsoft.com/office/officeart/2005/8/layout/orgChart1"/>
    <dgm:cxn modelId="{9416D329-C21D-47FC-B1E9-22537C49C90D}" type="presOf" srcId="{A148F497-E6B0-4931-86EF-004619063F22}" destId="{E4FA3EC7-A5CA-465D-95A6-7084A048A9FB}" srcOrd="0" destOrd="0" presId="urn:microsoft.com/office/officeart/2005/8/layout/orgChart1"/>
    <dgm:cxn modelId="{6704DA44-3811-4867-9451-C121751F9F59}" type="presOf" srcId="{057D5B7C-5807-436D-AB3E-05830117CA42}" destId="{A1A888E9-B76E-47F6-B2FD-6812575EC30C}" srcOrd="1" destOrd="0" presId="urn:microsoft.com/office/officeart/2005/8/layout/orgChart1"/>
    <dgm:cxn modelId="{A1039F48-3B99-4F27-B5FC-2ECD18FB48A5}" type="presOf" srcId="{7AA234B9-A935-47AA-AE0E-13DB41238753}" destId="{67AEC5E4-8702-4F89-84A5-14DD2EEC22FF}" srcOrd="1" destOrd="0" presId="urn:microsoft.com/office/officeart/2005/8/layout/orgChart1"/>
    <dgm:cxn modelId="{76CECE50-2777-41CB-9ADB-A78AE568E0E1}" srcId="{30B10105-D6B1-4E5F-B2DB-EA0ABC5FA3A4}" destId="{057D5B7C-5807-436D-AB3E-05830117CA42}" srcOrd="0" destOrd="0" parTransId="{096F09FC-574D-4089-8A7F-3F322A240C3D}" sibTransId="{E7E42134-E36A-473A-AA4A-7B75108B23D3}"/>
    <dgm:cxn modelId="{E87E137B-FAAC-4455-B775-41E8E358869A}" type="presOf" srcId="{E9C1C0B8-89B3-4E16-8FB5-0D26E2212477}" destId="{91E89C84-1406-4D48-8A40-51D76DAB596A}" srcOrd="0" destOrd="0" presId="urn:microsoft.com/office/officeart/2005/8/layout/orgChart1"/>
    <dgm:cxn modelId="{45752A7B-2EB6-4DEE-BB3F-6406EE966D51}" srcId="{057D5B7C-5807-436D-AB3E-05830117CA42}" destId="{D11E8B90-5D08-421B-9B97-E9303C2B6459}" srcOrd="0" destOrd="0" parTransId="{A148F497-E6B0-4931-86EF-004619063F22}" sibTransId="{72E1DF08-E830-4963-AC9C-85B1FB75168E}"/>
    <dgm:cxn modelId="{8B485E7B-ADEE-4D69-AEAC-73369EAEB879}" type="presOf" srcId="{D5C0DEB0-C0B6-4A84-9D51-A8E992723EBC}" destId="{525B2FCA-31B5-4B86-AF6E-E014FE79D0A0}" srcOrd="0" destOrd="0" presId="urn:microsoft.com/office/officeart/2005/8/layout/orgChart1"/>
    <dgm:cxn modelId="{83246C84-385A-481B-87A5-F86540ACE8EE}" type="presOf" srcId="{D11E8B90-5D08-421B-9B97-E9303C2B6459}" destId="{6840217C-F097-4606-AB5F-483DB3D29464}" srcOrd="1" destOrd="0" presId="urn:microsoft.com/office/officeart/2005/8/layout/orgChart1"/>
    <dgm:cxn modelId="{47003493-B055-4EED-87C4-81451B7015A2}" type="presOf" srcId="{C625C236-3C21-4231-95B9-F98AF08F5897}" destId="{420C0D01-3040-4A25-B5E3-C27D861016FE}" srcOrd="0" destOrd="0" presId="urn:microsoft.com/office/officeart/2005/8/layout/orgChart1"/>
    <dgm:cxn modelId="{5227DB9D-AA0F-44DE-9800-345673A914DC}" type="presOf" srcId="{18156F36-1679-499C-A60D-EE8ED9DAE0FB}" destId="{685FED36-59BA-487E-8E10-E742D2B3122F}" srcOrd="0" destOrd="0" presId="urn:microsoft.com/office/officeart/2005/8/layout/orgChart1"/>
    <dgm:cxn modelId="{1F9308C7-CD7B-455E-8F82-04AEBC362903}" srcId="{057D5B7C-5807-436D-AB3E-05830117CA42}" destId="{7AA234B9-A935-47AA-AE0E-13DB41238753}" srcOrd="3" destOrd="0" parTransId="{18156F36-1679-499C-A60D-EE8ED9DAE0FB}" sibTransId="{4BAAF4CE-6599-4A19-A08B-F4DD72D940CE}"/>
    <dgm:cxn modelId="{067550CD-C9D1-4ADE-AD62-D8B69FB3A742}" type="presOf" srcId="{7AA234B9-A935-47AA-AE0E-13DB41238753}" destId="{1BDA1032-C53A-45F5-A926-CA6F4352C970}" srcOrd="0" destOrd="0" presId="urn:microsoft.com/office/officeart/2005/8/layout/orgChart1"/>
    <dgm:cxn modelId="{F39E76DA-AC79-4280-938A-B868BC08913B}" type="presOf" srcId="{97B93D58-DF85-4E40-B6E8-AAE94DBDD6D3}" destId="{B15B0BA7-1481-4F56-AA97-1BEDD7A201CE}" srcOrd="0" destOrd="0" presId="urn:microsoft.com/office/officeart/2005/8/layout/orgChart1"/>
    <dgm:cxn modelId="{F45FD5E9-DADF-46FC-8BE3-BDCDD1B3ADE1}" type="presOf" srcId="{E9C1C0B8-89B3-4E16-8FB5-0D26E2212477}" destId="{8F6EFBDB-9A73-4254-B4C6-82A8959F436E}" srcOrd="1" destOrd="0" presId="urn:microsoft.com/office/officeart/2005/8/layout/orgChart1"/>
    <dgm:cxn modelId="{C3D6F6ED-2B8B-4D92-A04F-71BDD3BFB82B}" srcId="{057D5B7C-5807-436D-AB3E-05830117CA42}" destId="{97B93D58-DF85-4E40-B6E8-AAE94DBDD6D3}" srcOrd="2" destOrd="0" parTransId="{D5C0DEB0-C0B6-4A84-9D51-A8E992723EBC}" sibTransId="{C71C6FC8-46D5-457E-BDEC-629D784ECC67}"/>
    <dgm:cxn modelId="{37F982F2-C40E-4649-8999-8CBD611B5676}" type="presOf" srcId="{D11E8B90-5D08-421B-9B97-E9303C2B6459}" destId="{515733C0-C62C-48FD-ABC7-5CE8DA3BD5EA}" srcOrd="0" destOrd="0" presId="urn:microsoft.com/office/officeart/2005/8/layout/orgChart1"/>
    <dgm:cxn modelId="{688402F4-0C7B-412B-9836-7749689FB4AC}" type="presOf" srcId="{30B10105-D6B1-4E5F-B2DB-EA0ABC5FA3A4}" destId="{EFFF60A0-57AC-4DB1-83A9-706B7B0B6615}" srcOrd="0" destOrd="0" presId="urn:microsoft.com/office/officeart/2005/8/layout/orgChart1"/>
    <dgm:cxn modelId="{33A623F7-EB13-479C-858F-12EEDAAF0E1E}" type="presOf" srcId="{97B93D58-DF85-4E40-B6E8-AAE94DBDD6D3}" destId="{2E2B6D0E-5698-40D2-9AE7-785EB7D31F01}" srcOrd="1" destOrd="0" presId="urn:microsoft.com/office/officeart/2005/8/layout/orgChart1"/>
    <dgm:cxn modelId="{0E1864E2-C13B-4487-9D1E-7E2674292DF2}" type="presParOf" srcId="{EFFF60A0-57AC-4DB1-83A9-706B7B0B6615}" destId="{BCA6D219-4D72-4E27-90AF-3492210DC8A5}" srcOrd="0" destOrd="0" presId="urn:microsoft.com/office/officeart/2005/8/layout/orgChart1"/>
    <dgm:cxn modelId="{DB66A96D-EEC8-475E-A1C2-B7C7539AC4BD}" type="presParOf" srcId="{BCA6D219-4D72-4E27-90AF-3492210DC8A5}" destId="{DBCBCA8A-4D84-4088-9690-6BFED452A98B}" srcOrd="0" destOrd="0" presId="urn:microsoft.com/office/officeart/2005/8/layout/orgChart1"/>
    <dgm:cxn modelId="{32D8070C-0775-444F-B581-A60F3228EF71}" type="presParOf" srcId="{DBCBCA8A-4D84-4088-9690-6BFED452A98B}" destId="{48F2B440-9280-46C2-B1F3-E8C5C75D51D5}" srcOrd="0" destOrd="0" presId="urn:microsoft.com/office/officeart/2005/8/layout/orgChart1"/>
    <dgm:cxn modelId="{FD285ABA-54F9-4F4E-A55C-1716C9A47809}" type="presParOf" srcId="{DBCBCA8A-4D84-4088-9690-6BFED452A98B}" destId="{A1A888E9-B76E-47F6-B2FD-6812575EC30C}" srcOrd="1" destOrd="0" presId="urn:microsoft.com/office/officeart/2005/8/layout/orgChart1"/>
    <dgm:cxn modelId="{566B3ADA-E540-4115-9248-5B2C9D1CBC95}" type="presParOf" srcId="{BCA6D219-4D72-4E27-90AF-3492210DC8A5}" destId="{36166EF0-AD55-41BE-BAFB-D00FD9DCDA43}" srcOrd="1" destOrd="0" presId="urn:microsoft.com/office/officeart/2005/8/layout/orgChart1"/>
    <dgm:cxn modelId="{82B941CC-83DB-48C6-ABC6-34EF30234E5F}" type="presParOf" srcId="{36166EF0-AD55-41BE-BAFB-D00FD9DCDA43}" destId="{E4FA3EC7-A5CA-465D-95A6-7084A048A9FB}" srcOrd="0" destOrd="0" presId="urn:microsoft.com/office/officeart/2005/8/layout/orgChart1"/>
    <dgm:cxn modelId="{6C93241E-DC68-4BFD-8DF3-A87B3BBA1AAE}" type="presParOf" srcId="{36166EF0-AD55-41BE-BAFB-D00FD9DCDA43}" destId="{C9AA6103-FA69-4AED-BE4E-82BE3BD8F8B2}" srcOrd="1" destOrd="0" presId="urn:microsoft.com/office/officeart/2005/8/layout/orgChart1"/>
    <dgm:cxn modelId="{AF9810C5-DAB8-4135-B4DB-517DFADE0D0B}" type="presParOf" srcId="{C9AA6103-FA69-4AED-BE4E-82BE3BD8F8B2}" destId="{0A870E67-5E9B-4B0A-B9A5-F74D00A3D010}" srcOrd="0" destOrd="0" presId="urn:microsoft.com/office/officeart/2005/8/layout/orgChart1"/>
    <dgm:cxn modelId="{DA460F30-F0F7-43A9-9A74-7C480D966A12}" type="presParOf" srcId="{0A870E67-5E9B-4B0A-B9A5-F74D00A3D010}" destId="{515733C0-C62C-48FD-ABC7-5CE8DA3BD5EA}" srcOrd="0" destOrd="0" presId="urn:microsoft.com/office/officeart/2005/8/layout/orgChart1"/>
    <dgm:cxn modelId="{E399AB13-6E3E-4420-BF01-BB016449FA61}" type="presParOf" srcId="{0A870E67-5E9B-4B0A-B9A5-F74D00A3D010}" destId="{6840217C-F097-4606-AB5F-483DB3D29464}" srcOrd="1" destOrd="0" presId="urn:microsoft.com/office/officeart/2005/8/layout/orgChart1"/>
    <dgm:cxn modelId="{C0427A64-3C67-4EA3-AC1F-2E22A703A183}" type="presParOf" srcId="{C9AA6103-FA69-4AED-BE4E-82BE3BD8F8B2}" destId="{517BCEB6-1C4F-430B-AEE3-1245E63330E4}" srcOrd="1" destOrd="0" presId="urn:microsoft.com/office/officeart/2005/8/layout/orgChart1"/>
    <dgm:cxn modelId="{E11F12A1-B2DF-47F3-A728-F91DD186A381}" type="presParOf" srcId="{C9AA6103-FA69-4AED-BE4E-82BE3BD8F8B2}" destId="{3461D966-629E-4D27-A762-AB4F247755C7}" srcOrd="2" destOrd="0" presId="urn:microsoft.com/office/officeart/2005/8/layout/orgChart1"/>
    <dgm:cxn modelId="{C45013F5-D091-421F-BDF2-3D034190660F}" type="presParOf" srcId="{36166EF0-AD55-41BE-BAFB-D00FD9DCDA43}" destId="{420C0D01-3040-4A25-B5E3-C27D861016FE}" srcOrd="2" destOrd="0" presId="urn:microsoft.com/office/officeart/2005/8/layout/orgChart1"/>
    <dgm:cxn modelId="{A26CFED7-B52C-4A1B-B386-E5567DF53D26}" type="presParOf" srcId="{36166EF0-AD55-41BE-BAFB-D00FD9DCDA43}" destId="{60F29AED-5BBB-4B9F-92A8-8626F225F187}" srcOrd="3" destOrd="0" presId="urn:microsoft.com/office/officeart/2005/8/layout/orgChart1"/>
    <dgm:cxn modelId="{D9C5F921-92C2-4AE6-8E12-157558A86818}" type="presParOf" srcId="{60F29AED-5BBB-4B9F-92A8-8626F225F187}" destId="{9CFDB6BE-F9A7-4864-99B7-8214A61F9742}" srcOrd="0" destOrd="0" presId="urn:microsoft.com/office/officeart/2005/8/layout/orgChart1"/>
    <dgm:cxn modelId="{32FB4047-B14C-4D35-92E9-4B009E6FA8CD}" type="presParOf" srcId="{9CFDB6BE-F9A7-4864-99B7-8214A61F9742}" destId="{91E89C84-1406-4D48-8A40-51D76DAB596A}" srcOrd="0" destOrd="0" presId="urn:microsoft.com/office/officeart/2005/8/layout/orgChart1"/>
    <dgm:cxn modelId="{D2EF3CCB-C2D2-48BE-AC70-449610AD1779}" type="presParOf" srcId="{9CFDB6BE-F9A7-4864-99B7-8214A61F9742}" destId="{8F6EFBDB-9A73-4254-B4C6-82A8959F436E}" srcOrd="1" destOrd="0" presId="urn:microsoft.com/office/officeart/2005/8/layout/orgChart1"/>
    <dgm:cxn modelId="{E7CAA7AB-B732-44D0-B917-4DBC26EFB5B2}" type="presParOf" srcId="{60F29AED-5BBB-4B9F-92A8-8626F225F187}" destId="{9F678E29-FB8F-4B32-90C4-59602AF274E2}" srcOrd="1" destOrd="0" presId="urn:microsoft.com/office/officeart/2005/8/layout/orgChart1"/>
    <dgm:cxn modelId="{BC642356-D57D-4BE8-A513-AE8F49FDF436}" type="presParOf" srcId="{60F29AED-5BBB-4B9F-92A8-8626F225F187}" destId="{38CB2419-96E0-4433-843B-75F6834182BB}" srcOrd="2" destOrd="0" presId="urn:microsoft.com/office/officeart/2005/8/layout/orgChart1"/>
    <dgm:cxn modelId="{AB0147C0-9580-4E68-94E2-81D3A48CB3E1}" type="presParOf" srcId="{36166EF0-AD55-41BE-BAFB-D00FD9DCDA43}" destId="{525B2FCA-31B5-4B86-AF6E-E014FE79D0A0}" srcOrd="4" destOrd="0" presId="urn:microsoft.com/office/officeart/2005/8/layout/orgChart1"/>
    <dgm:cxn modelId="{60C27646-9C57-44B3-B2F2-1EBE5F756174}" type="presParOf" srcId="{36166EF0-AD55-41BE-BAFB-D00FD9DCDA43}" destId="{B543E6AE-0221-4B69-A60E-A613AA22F2BC}" srcOrd="5" destOrd="0" presId="urn:microsoft.com/office/officeart/2005/8/layout/orgChart1"/>
    <dgm:cxn modelId="{FA6B162E-FB73-410E-AA66-2F9A95372F1F}" type="presParOf" srcId="{B543E6AE-0221-4B69-A60E-A613AA22F2BC}" destId="{1E0E10F2-C1F7-4409-AAF4-D861CA45941B}" srcOrd="0" destOrd="0" presId="urn:microsoft.com/office/officeart/2005/8/layout/orgChart1"/>
    <dgm:cxn modelId="{C8C87E68-90B3-4ED2-82EC-1E9D09917CD6}" type="presParOf" srcId="{1E0E10F2-C1F7-4409-AAF4-D861CA45941B}" destId="{B15B0BA7-1481-4F56-AA97-1BEDD7A201CE}" srcOrd="0" destOrd="0" presId="urn:microsoft.com/office/officeart/2005/8/layout/orgChart1"/>
    <dgm:cxn modelId="{AB678FC4-DB60-4DDF-A784-6A55DDF28E86}" type="presParOf" srcId="{1E0E10F2-C1F7-4409-AAF4-D861CA45941B}" destId="{2E2B6D0E-5698-40D2-9AE7-785EB7D31F01}" srcOrd="1" destOrd="0" presId="urn:microsoft.com/office/officeart/2005/8/layout/orgChart1"/>
    <dgm:cxn modelId="{B61B57D0-42CC-4C79-A0A9-3E29E9806EC4}" type="presParOf" srcId="{B543E6AE-0221-4B69-A60E-A613AA22F2BC}" destId="{2DA9472B-C011-4111-8335-1EA14297B5C5}" srcOrd="1" destOrd="0" presId="urn:microsoft.com/office/officeart/2005/8/layout/orgChart1"/>
    <dgm:cxn modelId="{1DE9D4C4-9BD0-44EE-B184-EE4136A26AEF}" type="presParOf" srcId="{B543E6AE-0221-4B69-A60E-A613AA22F2BC}" destId="{B7F55894-8737-433D-BFED-67441BD6CBA0}" srcOrd="2" destOrd="0" presId="urn:microsoft.com/office/officeart/2005/8/layout/orgChart1"/>
    <dgm:cxn modelId="{87A6AD93-7DF6-4161-922D-AEB9B101E9CE}" type="presParOf" srcId="{BCA6D219-4D72-4E27-90AF-3492210DC8A5}" destId="{706460BD-37FF-4F7E-AEBD-D85D4E67F13E}" srcOrd="2" destOrd="0" presId="urn:microsoft.com/office/officeart/2005/8/layout/orgChart1"/>
    <dgm:cxn modelId="{0D90085F-7A4F-49BF-8F6C-8310997A972C}" type="presParOf" srcId="{706460BD-37FF-4F7E-AEBD-D85D4E67F13E}" destId="{685FED36-59BA-487E-8E10-E742D2B3122F}" srcOrd="0" destOrd="0" presId="urn:microsoft.com/office/officeart/2005/8/layout/orgChart1"/>
    <dgm:cxn modelId="{7B9B34D8-EF64-4C14-96FB-C886C0DA2A49}" type="presParOf" srcId="{706460BD-37FF-4F7E-AEBD-D85D4E67F13E}" destId="{E042D8B4-2D48-49BD-83D1-9CEE98B19E44}" srcOrd="1" destOrd="0" presId="urn:microsoft.com/office/officeart/2005/8/layout/orgChart1"/>
    <dgm:cxn modelId="{AD1C4D2A-38FA-4664-A18A-DBA348422DA0}" type="presParOf" srcId="{E042D8B4-2D48-49BD-83D1-9CEE98B19E44}" destId="{BC9B7DB1-8771-45B2-9A52-B28974E1A5F1}" srcOrd="0" destOrd="0" presId="urn:microsoft.com/office/officeart/2005/8/layout/orgChart1"/>
    <dgm:cxn modelId="{524730D4-3821-423C-82B0-330AE2E71EF3}" type="presParOf" srcId="{BC9B7DB1-8771-45B2-9A52-B28974E1A5F1}" destId="{1BDA1032-C53A-45F5-A926-CA6F4352C970}" srcOrd="0" destOrd="0" presId="urn:microsoft.com/office/officeart/2005/8/layout/orgChart1"/>
    <dgm:cxn modelId="{BA74FDF2-44EB-4622-B727-E0E7BDC58A3B}" type="presParOf" srcId="{BC9B7DB1-8771-45B2-9A52-B28974E1A5F1}" destId="{67AEC5E4-8702-4F89-84A5-14DD2EEC22FF}" srcOrd="1" destOrd="0" presId="urn:microsoft.com/office/officeart/2005/8/layout/orgChart1"/>
    <dgm:cxn modelId="{6B5419A6-FD3C-4101-AABE-946F5B6B25A6}" type="presParOf" srcId="{E042D8B4-2D48-49BD-83D1-9CEE98B19E44}" destId="{89A13CFC-5526-467E-B259-5AA42B48EDD9}" srcOrd="1" destOrd="0" presId="urn:microsoft.com/office/officeart/2005/8/layout/orgChart1"/>
    <dgm:cxn modelId="{9654E12B-5C69-4142-B6AC-FCEDDD72BFF6}" type="presParOf" srcId="{E042D8B4-2D48-49BD-83D1-9CEE98B19E44}" destId="{D7C06131-5F76-41C8-8138-1E4B1C8F6BC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FED36-59BA-487E-8E10-E742D2B3122F}">
      <dsp:nvSpPr>
        <dsp:cNvPr id="0" name=""/>
        <dsp:cNvSpPr/>
      </dsp:nvSpPr>
      <dsp:spPr>
        <a:xfrm>
          <a:off x="2407714" y="1864565"/>
          <a:ext cx="157491" cy="689962"/>
        </a:xfrm>
        <a:custGeom>
          <a:avLst/>
          <a:gdLst/>
          <a:ahLst/>
          <a:cxnLst/>
          <a:rect l="0" t="0" r="0" b="0"/>
          <a:pathLst>
            <a:path>
              <a:moveTo>
                <a:pt x="157491" y="0"/>
              </a:moveTo>
              <a:lnTo>
                <a:pt x="157491" y="689962"/>
              </a:lnTo>
              <a:lnTo>
                <a:pt x="0" y="6899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5B2FCA-31B5-4B86-AF6E-E014FE79D0A0}">
      <dsp:nvSpPr>
        <dsp:cNvPr id="0" name=""/>
        <dsp:cNvSpPr/>
      </dsp:nvSpPr>
      <dsp:spPr>
        <a:xfrm>
          <a:off x="2565206" y="1864565"/>
          <a:ext cx="1814902" cy="1379925"/>
        </a:xfrm>
        <a:custGeom>
          <a:avLst/>
          <a:gdLst/>
          <a:ahLst/>
          <a:cxnLst/>
          <a:rect l="0" t="0" r="0" b="0"/>
          <a:pathLst>
            <a:path>
              <a:moveTo>
                <a:pt x="0" y="0"/>
              </a:moveTo>
              <a:lnTo>
                <a:pt x="0" y="1222434"/>
              </a:lnTo>
              <a:lnTo>
                <a:pt x="1814902" y="1222434"/>
              </a:lnTo>
              <a:lnTo>
                <a:pt x="1814902" y="13799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0C0D01-3040-4A25-B5E3-C27D861016FE}">
      <dsp:nvSpPr>
        <dsp:cNvPr id="0" name=""/>
        <dsp:cNvSpPr/>
      </dsp:nvSpPr>
      <dsp:spPr>
        <a:xfrm>
          <a:off x="2519486" y="1864565"/>
          <a:ext cx="91440" cy="1379925"/>
        </a:xfrm>
        <a:custGeom>
          <a:avLst/>
          <a:gdLst/>
          <a:ahLst/>
          <a:cxnLst/>
          <a:rect l="0" t="0" r="0" b="0"/>
          <a:pathLst>
            <a:path>
              <a:moveTo>
                <a:pt x="45720" y="0"/>
              </a:moveTo>
              <a:lnTo>
                <a:pt x="45720" y="13799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FA3EC7-A5CA-465D-95A6-7084A048A9FB}">
      <dsp:nvSpPr>
        <dsp:cNvPr id="0" name=""/>
        <dsp:cNvSpPr/>
      </dsp:nvSpPr>
      <dsp:spPr>
        <a:xfrm>
          <a:off x="750304" y="1864565"/>
          <a:ext cx="1814902" cy="1379925"/>
        </a:xfrm>
        <a:custGeom>
          <a:avLst/>
          <a:gdLst/>
          <a:ahLst/>
          <a:cxnLst/>
          <a:rect l="0" t="0" r="0" b="0"/>
          <a:pathLst>
            <a:path>
              <a:moveTo>
                <a:pt x="1814902" y="0"/>
              </a:moveTo>
              <a:lnTo>
                <a:pt x="1814902" y="1222434"/>
              </a:lnTo>
              <a:lnTo>
                <a:pt x="0" y="1222434"/>
              </a:lnTo>
              <a:lnTo>
                <a:pt x="0" y="13799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F2B440-9280-46C2-B1F3-E8C5C75D51D5}">
      <dsp:nvSpPr>
        <dsp:cNvPr id="0" name=""/>
        <dsp:cNvSpPr/>
      </dsp:nvSpPr>
      <dsp:spPr>
        <a:xfrm>
          <a:off x="1815246" y="1114605"/>
          <a:ext cx="1499919" cy="749959"/>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tx1"/>
              </a:solidFill>
              <a:latin typeface="+mn-lt"/>
            </a:rPr>
            <a:t>ACHSCP Workforce Oversight Group </a:t>
          </a:r>
        </a:p>
      </dsp:txBody>
      <dsp:txXfrm>
        <a:off x="1815246" y="1114605"/>
        <a:ext cx="1499919" cy="749959"/>
      </dsp:txXfrm>
    </dsp:sp>
    <dsp:sp modelId="{515733C0-C62C-48FD-ABC7-5CE8DA3BD5EA}">
      <dsp:nvSpPr>
        <dsp:cNvPr id="0" name=""/>
        <dsp:cNvSpPr/>
      </dsp:nvSpPr>
      <dsp:spPr>
        <a:xfrm>
          <a:off x="344" y="3244490"/>
          <a:ext cx="1499919" cy="749959"/>
        </a:xfrm>
        <a:prstGeom prst="rect">
          <a:avLst/>
        </a:prstGeom>
        <a:solidFill>
          <a:srgbClr val="DB56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GB" sz="1400" b="1" kern="1200">
              <a:solidFill>
                <a:schemeClr val="tx1"/>
              </a:solidFill>
              <a:latin typeface="+mn-lt"/>
            </a:rPr>
            <a:t>Staff Mental Health and Wellbeing </a:t>
          </a:r>
        </a:p>
      </dsp:txBody>
      <dsp:txXfrm>
        <a:off x="344" y="3244490"/>
        <a:ext cx="1499919" cy="749959"/>
      </dsp:txXfrm>
    </dsp:sp>
    <dsp:sp modelId="{91E89C84-1406-4D48-8A40-51D76DAB596A}">
      <dsp:nvSpPr>
        <dsp:cNvPr id="0" name=""/>
        <dsp:cNvSpPr/>
      </dsp:nvSpPr>
      <dsp:spPr>
        <a:xfrm>
          <a:off x="1815246" y="3244490"/>
          <a:ext cx="1499919" cy="749959"/>
        </a:xfrm>
        <a:prstGeom prst="rect">
          <a:avLst/>
        </a:prstGeom>
        <a:solidFill>
          <a:srgbClr val="36A8D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GB" sz="1400" b="1" kern="1200">
              <a:solidFill>
                <a:schemeClr val="tx1"/>
              </a:solidFill>
              <a:latin typeface="+mn-lt"/>
            </a:rPr>
            <a:t>Recruitment and Retention </a:t>
          </a:r>
        </a:p>
      </dsp:txBody>
      <dsp:txXfrm>
        <a:off x="1815246" y="3244490"/>
        <a:ext cx="1499919" cy="749959"/>
      </dsp:txXfrm>
    </dsp:sp>
    <dsp:sp modelId="{B15B0BA7-1481-4F56-AA97-1BEDD7A201CE}">
      <dsp:nvSpPr>
        <dsp:cNvPr id="0" name=""/>
        <dsp:cNvSpPr/>
      </dsp:nvSpPr>
      <dsp:spPr>
        <a:xfrm>
          <a:off x="3630149" y="3244490"/>
          <a:ext cx="1499919" cy="749959"/>
        </a:xfrm>
        <a:prstGeom prst="rect">
          <a:avLst/>
        </a:prstGeom>
        <a:solidFill>
          <a:srgbClr val="80BA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GB" sz="1400" b="1" kern="1200">
              <a:solidFill>
                <a:schemeClr val="tx1"/>
              </a:solidFill>
              <a:latin typeface="+mn-lt"/>
            </a:rPr>
            <a:t>Growth and Development Opportunities</a:t>
          </a:r>
        </a:p>
      </dsp:txBody>
      <dsp:txXfrm>
        <a:off x="3630149" y="3244490"/>
        <a:ext cx="1499919" cy="749959"/>
      </dsp:txXfrm>
    </dsp:sp>
    <dsp:sp modelId="{1BDA1032-C53A-45F5-A926-CA6F4352C970}">
      <dsp:nvSpPr>
        <dsp:cNvPr id="0" name=""/>
        <dsp:cNvSpPr/>
      </dsp:nvSpPr>
      <dsp:spPr>
        <a:xfrm>
          <a:off x="907795" y="2179548"/>
          <a:ext cx="1499919" cy="749959"/>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latin typeface="+mn-lt"/>
            </a:rPr>
            <a:t>ACHSCP Joint Staff Forum </a:t>
          </a:r>
        </a:p>
      </dsp:txBody>
      <dsp:txXfrm>
        <a:off x="907795" y="2179548"/>
        <a:ext cx="1499919" cy="74995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65B5-2BF4-E63F-6CE7-40E6D3AA803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AA8DEA0-E063-D59C-184D-9605EED3AF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DF68A35-F833-BD5F-4213-32D4CDC367BA}"/>
              </a:ext>
            </a:extLst>
          </p:cNvPr>
          <p:cNvSpPr>
            <a:spLocks noGrp="1"/>
          </p:cNvSpPr>
          <p:nvPr>
            <p:ph type="dt" sz="half" idx="10"/>
          </p:nvPr>
        </p:nvSpPr>
        <p:spPr/>
        <p:txBody>
          <a:bodyPr/>
          <a:lstStyle/>
          <a:p>
            <a:fld id="{FB732F03-24A2-49D4-87B7-215F9CFF5CCA}" type="datetimeFigureOut">
              <a:rPr lang="en-GB" smtClean="0"/>
              <a:t>28/02/2024</a:t>
            </a:fld>
            <a:endParaRPr lang="en-GB"/>
          </a:p>
        </p:txBody>
      </p:sp>
      <p:sp>
        <p:nvSpPr>
          <p:cNvPr id="5" name="Footer Placeholder 4">
            <a:extLst>
              <a:ext uri="{FF2B5EF4-FFF2-40B4-BE49-F238E27FC236}">
                <a16:creationId xmlns:a16="http://schemas.microsoft.com/office/drawing/2014/main" id="{92A0B122-34A0-449D-9FEF-17C53228B6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CC6957-BCD9-9EB6-5232-0034FA194852}"/>
              </a:ext>
            </a:extLst>
          </p:cNvPr>
          <p:cNvSpPr>
            <a:spLocks noGrp="1"/>
          </p:cNvSpPr>
          <p:nvPr>
            <p:ph type="sldNum" sz="quarter" idx="12"/>
          </p:nvPr>
        </p:nvSpPr>
        <p:spPr/>
        <p:txBody>
          <a:bodyPr/>
          <a:lstStyle/>
          <a:p>
            <a:fld id="{25390591-3013-4E30-A433-9C7EC485D27C}" type="slidenum">
              <a:rPr lang="en-GB" smtClean="0"/>
              <a:t>‹#›</a:t>
            </a:fld>
            <a:endParaRPr lang="en-GB"/>
          </a:p>
        </p:txBody>
      </p:sp>
    </p:spTree>
    <p:extLst>
      <p:ext uri="{BB962C8B-B14F-4D97-AF65-F5344CB8AC3E}">
        <p14:creationId xmlns:p14="http://schemas.microsoft.com/office/powerpoint/2010/main" val="2166465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FD81-2852-28F7-7708-D3CBC392B62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B54122D-B78C-02DA-2311-888EB65A5F7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A8E1C95-6FA8-D806-FA22-52771035D7A3}"/>
              </a:ext>
            </a:extLst>
          </p:cNvPr>
          <p:cNvSpPr>
            <a:spLocks noGrp="1"/>
          </p:cNvSpPr>
          <p:nvPr>
            <p:ph type="dt" sz="half" idx="10"/>
          </p:nvPr>
        </p:nvSpPr>
        <p:spPr/>
        <p:txBody>
          <a:bodyPr/>
          <a:lstStyle/>
          <a:p>
            <a:fld id="{FB732F03-24A2-49D4-87B7-215F9CFF5CCA}" type="datetimeFigureOut">
              <a:rPr lang="en-GB" smtClean="0"/>
              <a:t>28/02/2024</a:t>
            </a:fld>
            <a:endParaRPr lang="en-GB"/>
          </a:p>
        </p:txBody>
      </p:sp>
      <p:sp>
        <p:nvSpPr>
          <p:cNvPr id="5" name="Footer Placeholder 4">
            <a:extLst>
              <a:ext uri="{FF2B5EF4-FFF2-40B4-BE49-F238E27FC236}">
                <a16:creationId xmlns:a16="http://schemas.microsoft.com/office/drawing/2014/main" id="{69CC4BC0-7A76-674F-63B6-3CD5F08BE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9A493E-2968-F9F2-10A1-9F6CDAB4010C}"/>
              </a:ext>
            </a:extLst>
          </p:cNvPr>
          <p:cNvSpPr>
            <a:spLocks noGrp="1"/>
          </p:cNvSpPr>
          <p:nvPr>
            <p:ph type="sldNum" sz="quarter" idx="12"/>
          </p:nvPr>
        </p:nvSpPr>
        <p:spPr/>
        <p:txBody>
          <a:bodyPr/>
          <a:lstStyle/>
          <a:p>
            <a:fld id="{25390591-3013-4E30-A433-9C7EC485D27C}" type="slidenum">
              <a:rPr lang="en-GB" smtClean="0"/>
              <a:t>‹#›</a:t>
            </a:fld>
            <a:endParaRPr lang="en-GB"/>
          </a:p>
        </p:txBody>
      </p:sp>
    </p:spTree>
    <p:extLst>
      <p:ext uri="{BB962C8B-B14F-4D97-AF65-F5344CB8AC3E}">
        <p14:creationId xmlns:p14="http://schemas.microsoft.com/office/powerpoint/2010/main" val="14302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C151F1-A34F-AA53-773C-7FE9AE5EA4F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F29D1E6-44C6-6D6F-BDD1-770AE731F86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A59FC43-8955-F51A-FD08-9DA53A06075C}"/>
              </a:ext>
            </a:extLst>
          </p:cNvPr>
          <p:cNvSpPr>
            <a:spLocks noGrp="1"/>
          </p:cNvSpPr>
          <p:nvPr>
            <p:ph type="dt" sz="half" idx="10"/>
          </p:nvPr>
        </p:nvSpPr>
        <p:spPr/>
        <p:txBody>
          <a:bodyPr/>
          <a:lstStyle/>
          <a:p>
            <a:fld id="{FB732F03-24A2-49D4-87B7-215F9CFF5CCA}" type="datetimeFigureOut">
              <a:rPr lang="en-GB" smtClean="0"/>
              <a:t>28/02/2024</a:t>
            </a:fld>
            <a:endParaRPr lang="en-GB"/>
          </a:p>
        </p:txBody>
      </p:sp>
      <p:sp>
        <p:nvSpPr>
          <p:cNvPr id="5" name="Footer Placeholder 4">
            <a:extLst>
              <a:ext uri="{FF2B5EF4-FFF2-40B4-BE49-F238E27FC236}">
                <a16:creationId xmlns:a16="http://schemas.microsoft.com/office/drawing/2014/main" id="{23862183-E2A2-FA0B-9D9E-DE40BB80D9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F0EBC4-80E4-9153-B9C7-58FC1C80D1A7}"/>
              </a:ext>
            </a:extLst>
          </p:cNvPr>
          <p:cNvSpPr>
            <a:spLocks noGrp="1"/>
          </p:cNvSpPr>
          <p:nvPr>
            <p:ph type="sldNum" sz="quarter" idx="12"/>
          </p:nvPr>
        </p:nvSpPr>
        <p:spPr/>
        <p:txBody>
          <a:bodyPr/>
          <a:lstStyle/>
          <a:p>
            <a:fld id="{25390591-3013-4E30-A433-9C7EC485D27C}" type="slidenum">
              <a:rPr lang="en-GB" smtClean="0"/>
              <a:t>‹#›</a:t>
            </a:fld>
            <a:endParaRPr lang="en-GB"/>
          </a:p>
        </p:txBody>
      </p:sp>
    </p:spTree>
    <p:extLst>
      <p:ext uri="{BB962C8B-B14F-4D97-AF65-F5344CB8AC3E}">
        <p14:creationId xmlns:p14="http://schemas.microsoft.com/office/powerpoint/2010/main" val="1214387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EBC4-2C46-3D97-C3DE-9227E962C0D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F090846-8E11-030B-3630-22B82C3FB9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63A5101-96DC-6A23-0490-130E4D7E64E5}"/>
              </a:ext>
            </a:extLst>
          </p:cNvPr>
          <p:cNvSpPr>
            <a:spLocks noGrp="1"/>
          </p:cNvSpPr>
          <p:nvPr>
            <p:ph type="dt" sz="half" idx="10"/>
          </p:nvPr>
        </p:nvSpPr>
        <p:spPr/>
        <p:txBody>
          <a:bodyPr/>
          <a:lstStyle/>
          <a:p>
            <a:fld id="{FB732F03-24A2-49D4-87B7-215F9CFF5CCA}" type="datetimeFigureOut">
              <a:rPr lang="en-GB" smtClean="0"/>
              <a:t>28/02/2024</a:t>
            </a:fld>
            <a:endParaRPr lang="en-GB"/>
          </a:p>
        </p:txBody>
      </p:sp>
      <p:sp>
        <p:nvSpPr>
          <p:cNvPr id="5" name="Footer Placeholder 4">
            <a:extLst>
              <a:ext uri="{FF2B5EF4-FFF2-40B4-BE49-F238E27FC236}">
                <a16:creationId xmlns:a16="http://schemas.microsoft.com/office/drawing/2014/main" id="{AFCB6DB5-AB08-5E5A-7425-A1625A6277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42DD61-40FF-3488-399B-E3DB4378C385}"/>
              </a:ext>
            </a:extLst>
          </p:cNvPr>
          <p:cNvSpPr>
            <a:spLocks noGrp="1"/>
          </p:cNvSpPr>
          <p:nvPr>
            <p:ph type="sldNum" sz="quarter" idx="12"/>
          </p:nvPr>
        </p:nvSpPr>
        <p:spPr/>
        <p:txBody>
          <a:bodyPr/>
          <a:lstStyle/>
          <a:p>
            <a:fld id="{25390591-3013-4E30-A433-9C7EC485D27C}" type="slidenum">
              <a:rPr lang="en-GB" smtClean="0"/>
              <a:t>‹#›</a:t>
            </a:fld>
            <a:endParaRPr lang="en-GB"/>
          </a:p>
        </p:txBody>
      </p:sp>
    </p:spTree>
    <p:extLst>
      <p:ext uri="{BB962C8B-B14F-4D97-AF65-F5344CB8AC3E}">
        <p14:creationId xmlns:p14="http://schemas.microsoft.com/office/powerpoint/2010/main" val="4048599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7935B-461D-BB91-69C2-C997F779A44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204676C-5224-6804-9B2B-5C1564E0C3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B993165-7F80-232F-424C-4F6C6142A5AB}"/>
              </a:ext>
            </a:extLst>
          </p:cNvPr>
          <p:cNvSpPr>
            <a:spLocks noGrp="1"/>
          </p:cNvSpPr>
          <p:nvPr>
            <p:ph type="dt" sz="half" idx="10"/>
          </p:nvPr>
        </p:nvSpPr>
        <p:spPr/>
        <p:txBody>
          <a:bodyPr/>
          <a:lstStyle/>
          <a:p>
            <a:fld id="{FB732F03-24A2-49D4-87B7-215F9CFF5CCA}" type="datetimeFigureOut">
              <a:rPr lang="en-GB" smtClean="0"/>
              <a:t>28/02/2024</a:t>
            </a:fld>
            <a:endParaRPr lang="en-GB"/>
          </a:p>
        </p:txBody>
      </p:sp>
      <p:sp>
        <p:nvSpPr>
          <p:cNvPr id="5" name="Footer Placeholder 4">
            <a:extLst>
              <a:ext uri="{FF2B5EF4-FFF2-40B4-BE49-F238E27FC236}">
                <a16:creationId xmlns:a16="http://schemas.microsoft.com/office/drawing/2014/main" id="{130EAE54-2B3B-5A1B-82F9-D874F51743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D6E56A-8DED-31CD-725F-49DC3571D383}"/>
              </a:ext>
            </a:extLst>
          </p:cNvPr>
          <p:cNvSpPr>
            <a:spLocks noGrp="1"/>
          </p:cNvSpPr>
          <p:nvPr>
            <p:ph type="sldNum" sz="quarter" idx="12"/>
          </p:nvPr>
        </p:nvSpPr>
        <p:spPr/>
        <p:txBody>
          <a:bodyPr/>
          <a:lstStyle/>
          <a:p>
            <a:fld id="{25390591-3013-4E30-A433-9C7EC485D27C}" type="slidenum">
              <a:rPr lang="en-GB" smtClean="0"/>
              <a:t>‹#›</a:t>
            </a:fld>
            <a:endParaRPr lang="en-GB"/>
          </a:p>
        </p:txBody>
      </p:sp>
    </p:spTree>
    <p:extLst>
      <p:ext uri="{BB962C8B-B14F-4D97-AF65-F5344CB8AC3E}">
        <p14:creationId xmlns:p14="http://schemas.microsoft.com/office/powerpoint/2010/main" val="60250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05A3F-73F6-BDC3-BB45-E6FBF5AA2F4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0149096-BE20-9323-2E91-EF3D2E7F39C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C52C363-0D64-1C9A-1A38-485FC8B569E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32E6453-0E40-7CB3-88EE-04CA8B2B8C8B}"/>
              </a:ext>
            </a:extLst>
          </p:cNvPr>
          <p:cNvSpPr>
            <a:spLocks noGrp="1"/>
          </p:cNvSpPr>
          <p:nvPr>
            <p:ph type="dt" sz="half" idx="10"/>
          </p:nvPr>
        </p:nvSpPr>
        <p:spPr/>
        <p:txBody>
          <a:bodyPr/>
          <a:lstStyle/>
          <a:p>
            <a:fld id="{FB732F03-24A2-49D4-87B7-215F9CFF5CCA}" type="datetimeFigureOut">
              <a:rPr lang="en-GB" smtClean="0"/>
              <a:t>28/02/2024</a:t>
            </a:fld>
            <a:endParaRPr lang="en-GB"/>
          </a:p>
        </p:txBody>
      </p:sp>
      <p:sp>
        <p:nvSpPr>
          <p:cNvPr id="6" name="Footer Placeholder 5">
            <a:extLst>
              <a:ext uri="{FF2B5EF4-FFF2-40B4-BE49-F238E27FC236}">
                <a16:creationId xmlns:a16="http://schemas.microsoft.com/office/drawing/2014/main" id="{CA937692-D33F-6CF0-1ED6-6599EB16D1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47D9E6-3276-827B-CD90-56649D505C6C}"/>
              </a:ext>
            </a:extLst>
          </p:cNvPr>
          <p:cNvSpPr>
            <a:spLocks noGrp="1"/>
          </p:cNvSpPr>
          <p:nvPr>
            <p:ph type="sldNum" sz="quarter" idx="12"/>
          </p:nvPr>
        </p:nvSpPr>
        <p:spPr/>
        <p:txBody>
          <a:bodyPr/>
          <a:lstStyle/>
          <a:p>
            <a:fld id="{25390591-3013-4E30-A433-9C7EC485D27C}" type="slidenum">
              <a:rPr lang="en-GB" smtClean="0"/>
              <a:t>‹#›</a:t>
            </a:fld>
            <a:endParaRPr lang="en-GB"/>
          </a:p>
        </p:txBody>
      </p:sp>
    </p:spTree>
    <p:extLst>
      <p:ext uri="{BB962C8B-B14F-4D97-AF65-F5344CB8AC3E}">
        <p14:creationId xmlns:p14="http://schemas.microsoft.com/office/powerpoint/2010/main" val="913939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B490-87AC-C6C8-51D1-0EDDC19639C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8D85599-6DBC-72D7-D73A-4F81816ACC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44DB32C-7D1F-931A-CC8C-979E8DAD193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4516B77-5D7F-CBA6-CFE5-E1602CD076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86269F8-0827-8D11-1B35-A0981990553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27B73D9-9548-E289-4B6D-63AFDFF6090E}"/>
              </a:ext>
            </a:extLst>
          </p:cNvPr>
          <p:cNvSpPr>
            <a:spLocks noGrp="1"/>
          </p:cNvSpPr>
          <p:nvPr>
            <p:ph type="dt" sz="half" idx="10"/>
          </p:nvPr>
        </p:nvSpPr>
        <p:spPr/>
        <p:txBody>
          <a:bodyPr/>
          <a:lstStyle/>
          <a:p>
            <a:fld id="{FB732F03-24A2-49D4-87B7-215F9CFF5CCA}" type="datetimeFigureOut">
              <a:rPr lang="en-GB" smtClean="0"/>
              <a:t>28/02/2024</a:t>
            </a:fld>
            <a:endParaRPr lang="en-GB"/>
          </a:p>
        </p:txBody>
      </p:sp>
      <p:sp>
        <p:nvSpPr>
          <p:cNvPr id="8" name="Footer Placeholder 7">
            <a:extLst>
              <a:ext uri="{FF2B5EF4-FFF2-40B4-BE49-F238E27FC236}">
                <a16:creationId xmlns:a16="http://schemas.microsoft.com/office/drawing/2014/main" id="{E1E30533-8BD1-23FF-306B-D3ADD85FD74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086A881-5614-6B7E-9189-82C6483BB727}"/>
              </a:ext>
            </a:extLst>
          </p:cNvPr>
          <p:cNvSpPr>
            <a:spLocks noGrp="1"/>
          </p:cNvSpPr>
          <p:nvPr>
            <p:ph type="sldNum" sz="quarter" idx="12"/>
          </p:nvPr>
        </p:nvSpPr>
        <p:spPr/>
        <p:txBody>
          <a:bodyPr/>
          <a:lstStyle/>
          <a:p>
            <a:fld id="{25390591-3013-4E30-A433-9C7EC485D27C}" type="slidenum">
              <a:rPr lang="en-GB" smtClean="0"/>
              <a:t>‹#›</a:t>
            </a:fld>
            <a:endParaRPr lang="en-GB"/>
          </a:p>
        </p:txBody>
      </p:sp>
    </p:spTree>
    <p:extLst>
      <p:ext uri="{BB962C8B-B14F-4D97-AF65-F5344CB8AC3E}">
        <p14:creationId xmlns:p14="http://schemas.microsoft.com/office/powerpoint/2010/main" val="758816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92E1-9993-E703-4DE1-14692DF7090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060DFFB-05A3-E33A-55A6-50FA14B8B92C}"/>
              </a:ext>
            </a:extLst>
          </p:cNvPr>
          <p:cNvSpPr>
            <a:spLocks noGrp="1"/>
          </p:cNvSpPr>
          <p:nvPr>
            <p:ph type="dt" sz="half" idx="10"/>
          </p:nvPr>
        </p:nvSpPr>
        <p:spPr/>
        <p:txBody>
          <a:bodyPr/>
          <a:lstStyle/>
          <a:p>
            <a:fld id="{FB732F03-24A2-49D4-87B7-215F9CFF5CCA}" type="datetimeFigureOut">
              <a:rPr lang="en-GB" smtClean="0"/>
              <a:t>28/02/2024</a:t>
            </a:fld>
            <a:endParaRPr lang="en-GB"/>
          </a:p>
        </p:txBody>
      </p:sp>
      <p:sp>
        <p:nvSpPr>
          <p:cNvPr id="4" name="Footer Placeholder 3">
            <a:extLst>
              <a:ext uri="{FF2B5EF4-FFF2-40B4-BE49-F238E27FC236}">
                <a16:creationId xmlns:a16="http://schemas.microsoft.com/office/drawing/2014/main" id="{A05074D7-6509-3C07-9EF1-9E2D7CFCA79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CADCD84-8F13-1D4D-5DF3-5D383ECE74C0}"/>
              </a:ext>
            </a:extLst>
          </p:cNvPr>
          <p:cNvSpPr>
            <a:spLocks noGrp="1"/>
          </p:cNvSpPr>
          <p:nvPr>
            <p:ph type="sldNum" sz="quarter" idx="12"/>
          </p:nvPr>
        </p:nvSpPr>
        <p:spPr/>
        <p:txBody>
          <a:bodyPr/>
          <a:lstStyle/>
          <a:p>
            <a:fld id="{25390591-3013-4E30-A433-9C7EC485D27C}" type="slidenum">
              <a:rPr lang="en-GB" smtClean="0"/>
              <a:t>‹#›</a:t>
            </a:fld>
            <a:endParaRPr lang="en-GB"/>
          </a:p>
        </p:txBody>
      </p:sp>
    </p:spTree>
    <p:extLst>
      <p:ext uri="{BB962C8B-B14F-4D97-AF65-F5344CB8AC3E}">
        <p14:creationId xmlns:p14="http://schemas.microsoft.com/office/powerpoint/2010/main" val="2987974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86C21-7775-3DE3-73B7-DF40EB583840}"/>
              </a:ext>
            </a:extLst>
          </p:cNvPr>
          <p:cNvSpPr>
            <a:spLocks noGrp="1"/>
          </p:cNvSpPr>
          <p:nvPr>
            <p:ph type="dt" sz="half" idx="10"/>
          </p:nvPr>
        </p:nvSpPr>
        <p:spPr/>
        <p:txBody>
          <a:bodyPr/>
          <a:lstStyle/>
          <a:p>
            <a:fld id="{FB732F03-24A2-49D4-87B7-215F9CFF5CCA}" type="datetimeFigureOut">
              <a:rPr lang="en-GB" smtClean="0"/>
              <a:t>28/02/2024</a:t>
            </a:fld>
            <a:endParaRPr lang="en-GB"/>
          </a:p>
        </p:txBody>
      </p:sp>
      <p:sp>
        <p:nvSpPr>
          <p:cNvPr id="3" name="Footer Placeholder 2">
            <a:extLst>
              <a:ext uri="{FF2B5EF4-FFF2-40B4-BE49-F238E27FC236}">
                <a16:creationId xmlns:a16="http://schemas.microsoft.com/office/drawing/2014/main" id="{08A140AA-BAFE-7105-4848-880A28243D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6E0704-51E4-092F-526E-1E3DB6F96546}"/>
              </a:ext>
            </a:extLst>
          </p:cNvPr>
          <p:cNvSpPr>
            <a:spLocks noGrp="1"/>
          </p:cNvSpPr>
          <p:nvPr>
            <p:ph type="sldNum" sz="quarter" idx="12"/>
          </p:nvPr>
        </p:nvSpPr>
        <p:spPr/>
        <p:txBody>
          <a:bodyPr/>
          <a:lstStyle/>
          <a:p>
            <a:fld id="{25390591-3013-4E30-A433-9C7EC485D27C}" type="slidenum">
              <a:rPr lang="en-GB" smtClean="0"/>
              <a:t>‹#›</a:t>
            </a:fld>
            <a:endParaRPr lang="en-GB"/>
          </a:p>
        </p:txBody>
      </p:sp>
    </p:spTree>
    <p:extLst>
      <p:ext uri="{BB962C8B-B14F-4D97-AF65-F5344CB8AC3E}">
        <p14:creationId xmlns:p14="http://schemas.microsoft.com/office/powerpoint/2010/main" val="2100054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62DA4-AD02-EF88-F616-AC950AC9F7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CB2EF34-8F0B-227F-992A-AAE1FDBFFE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2DF485C-8C09-6500-C973-1D259F785B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E7400D-48F3-7F14-DF04-8ED68EA93B03}"/>
              </a:ext>
            </a:extLst>
          </p:cNvPr>
          <p:cNvSpPr>
            <a:spLocks noGrp="1"/>
          </p:cNvSpPr>
          <p:nvPr>
            <p:ph type="dt" sz="half" idx="10"/>
          </p:nvPr>
        </p:nvSpPr>
        <p:spPr/>
        <p:txBody>
          <a:bodyPr/>
          <a:lstStyle/>
          <a:p>
            <a:fld id="{FB732F03-24A2-49D4-87B7-215F9CFF5CCA}" type="datetimeFigureOut">
              <a:rPr lang="en-GB" smtClean="0"/>
              <a:t>28/02/2024</a:t>
            </a:fld>
            <a:endParaRPr lang="en-GB"/>
          </a:p>
        </p:txBody>
      </p:sp>
      <p:sp>
        <p:nvSpPr>
          <p:cNvPr id="6" name="Footer Placeholder 5">
            <a:extLst>
              <a:ext uri="{FF2B5EF4-FFF2-40B4-BE49-F238E27FC236}">
                <a16:creationId xmlns:a16="http://schemas.microsoft.com/office/drawing/2014/main" id="{98860576-2B5F-D108-60C4-593729FDCE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878594-1A67-7B81-3393-BFE87E19B4CC}"/>
              </a:ext>
            </a:extLst>
          </p:cNvPr>
          <p:cNvSpPr>
            <a:spLocks noGrp="1"/>
          </p:cNvSpPr>
          <p:nvPr>
            <p:ph type="sldNum" sz="quarter" idx="12"/>
          </p:nvPr>
        </p:nvSpPr>
        <p:spPr/>
        <p:txBody>
          <a:bodyPr/>
          <a:lstStyle/>
          <a:p>
            <a:fld id="{25390591-3013-4E30-A433-9C7EC485D27C}" type="slidenum">
              <a:rPr lang="en-GB" smtClean="0"/>
              <a:t>‹#›</a:t>
            </a:fld>
            <a:endParaRPr lang="en-GB"/>
          </a:p>
        </p:txBody>
      </p:sp>
    </p:spTree>
    <p:extLst>
      <p:ext uri="{BB962C8B-B14F-4D97-AF65-F5344CB8AC3E}">
        <p14:creationId xmlns:p14="http://schemas.microsoft.com/office/powerpoint/2010/main" val="2716285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F7167-F5AE-3A12-21B3-F05807B377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D015A1D-F0F8-0673-7203-24513E087E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1F36204-A460-BF8C-F4C5-0FB1F636FD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C01D85-E318-F0BC-BD08-CD59DA45B3DB}"/>
              </a:ext>
            </a:extLst>
          </p:cNvPr>
          <p:cNvSpPr>
            <a:spLocks noGrp="1"/>
          </p:cNvSpPr>
          <p:nvPr>
            <p:ph type="dt" sz="half" idx="10"/>
          </p:nvPr>
        </p:nvSpPr>
        <p:spPr/>
        <p:txBody>
          <a:bodyPr/>
          <a:lstStyle/>
          <a:p>
            <a:fld id="{FB732F03-24A2-49D4-87B7-215F9CFF5CCA}" type="datetimeFigureOut">
              <a:rPr lang="en-GB" smtClean="0"/>
              <a:t>28/02/2024</a:t>
            </a:fld>
            <a:endParaRPr lang="en-GB"/>
          </a:p>
        </p:txBody>
      </p:sp>
      <p:sp>
        <p:nvSpPr>
          <p:cNvPr id="6" name="Footer Placeholder 5">
            <a:extLst>
              <a:ext uri="{FF2B5EF4-FFF2-40B4-BE49-F238E27FC236}">
                <a16:creationId xmlns:a16="http://schemas.microsoft.com/office/drawing/2014/main" id="{E81E9761-1A28-3CA9-A5BC-7CB36FAADA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DAE55A-109D-33AC-8630-27CBCB1F4574}"/>
              </a:ext>
            </a:extLst>
          </p:cNvPr>
          <p:cNvSpPr>
            <a:spLocks noGrp="1"/>
          </p:cNvSpPr>
          <p:nvPr>
            <p:ph type="sldNum" sz="quarter" idx="12"/>
          </p:nvPr>
        </p:nvSpPr>
        <p:spPr/>
        <p:txBody>
          <a:bodyPr/>
          <a:lstStyle/>
          <a:p>
            <a:fld id="{25390591-3013-4E30-A433-9C7EC485D27C}" type="slidenum">
              <a:rPr lang="en-GB" smtClean="0"/>
              <a:t>‹#›</a:t>
            </a:fld>
            <a:endParaRPr lang="en-GB"/>
          </a:p>
        </p:txBody>
      </p:sp>
    </p:spTree>
    <p:extLst>
      <p:ext uri="{BB962C8B-B14F-4D97-AF65-F5344CB8AC3E}">
        <p14:creationId xmlns:p14="http://schemas.microsoft.com/office/powerpoint/2010/main" val="18258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74EF83-403E-6EE8-F0F1-1B272E43D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48F254B-6E80-4BD5-DFA5-D181ED7D7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E1756C0-B8DE-4D2A-F678-4337ACB36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32F03-24A2-49D4-87B7-215F9CFF5CCA}" type="datetimeFigureOut">
              <a:rPr lang="en-GB" smtClean="0"/>
              <a:t>28/02/2024</a:t>
            </a:fld>
            <a:endParaRPr lang="en-GB"/>
          </a:p>
        </p:txBody>
      </p:sp>
      <p:sp>
        <p:nvSpPr>
          <p:cNvPr id="5" name="Footer Placeholder 4">
            <a:extLst>
              <a:ext uri="{FF2B5EF4-FFF2-40B4-BE49-F238E27FC236}">
                <a16:creationId xmlns:a16="http://schemas.microsoft.com/office/drawing/2014/main" id="{1931DC1F-A732-DFD6-84C5-6548F9CAD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649C239-9AE6-7E0B-7F71-F1F6343E1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90591-3013-4E30-A433-9C7EC485D27C}" type="slidenum">
              <a:rPr lang="en-GB" smtClean="0"/>
              <a:t>‹#›</a:t>
            </a:fld>
            <a:endParaRPr lang="en-GB"/>
          </a:p>
        </p:txBody>
      </p:sp>
    </p:spTree>
    <p:extLst>
      <p:ext uri="{BB962C8B-B14F-4D97-AF65-F5344CB8AC3E}">
        <p14:creationId xmlns:p14="http://schemas.microsoft.com/office/powerpoint/2010/main" val="2712787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nhsgrampian.org/your-health/wecare/"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6C99163C-EC10-4360-6FDB-7677C0B248F2}"/>
              </a:ext>
            </a:extLst>
          </p:cNvPr>
          <p:cNvSpPr>
            <a:spLocks noChangeAspect="1" noChangeArrowheads="1"/>
          </p:cNvSpPr>
          <p:nvPr/>
        </p:nvSpPr>
        <p:spPr bwMode="auto">
          <a:xfrm>
            <a:off x="3710533" y="3276599"/>
            <a:ext cx="2537867" cy="25378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8">
            <a:extLst>
              <a:ext uri="{FF2B5EF4-FFF2-40B4-BE49-F238E27FC236}">
                <a16:creationId xmlns:a16="http://schemas.microsoft.com/office/drawing/2014/main" id="{EF929594-2FD0-AD12-DAB7-26C5A3D6E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2" name="Picture 21">
            <a:extLst>
              <a:ext uri="{FF2B5EF4-FFF2-40B4-BE49-F238E27FC236}">
                <a16:creationId xmlns:a16="http://schemas.microsoft.com/office/drawing/2014/main" id="{608B7680-A519-00CB-DB52-512068CDFC4F}"/>
              </a:ext>
              <a:ext uri="{C183D7F6-B498-43B3-948B-1728B52AA6E4}">
                <adec:decorative xmlns:adec="http://schemas.microsoft.com/office/drawing/2017/decorative" val="1"/>
              </a:ext>
            </a:extLst>
          </p:cNvPr>
          <p:cNvPicPr>
            <a:picLocks noChangeAspect="1"/>
          </p:cNvPicPr>
          <p:nvPr/>
        </p:nvPicPr>
        <p:blipFill rotWithShape="1">
          <a:blip r:embed="rId2"/>
          <a:srcRect l="1661" t="18920" r="20032" b="35239"/>
          <a:stretch/>
        </p:blipFill>
        <p:spPr>
          <a:xfrm>
            <a:off x="0" y="1304776"/>
            <a:ext cx="12192000" cy="4758175"/>
          </a:xfrm>
          <a:prstGeom prst="rect">
            <a:avLst/>
          </a:prstGeom>
        </p:spPr>
      </p:pic>
      <p:sp>
        <p:nvSpPr>
          <p:cNvPr id="24" name="TextBox 23">
            <a:extLst>
              <a:ext uri="{FF2B5EF4-FFF2-40B4-BE49-F238E27FC236}">
                <a16:creationId xmlns:a16="http://schemas.microsoft.com/office/drawing/2014/main" id="{69FBA831-A47F-9266-F8FC-AB78C561BEC6}"/>
              </a:ext>
            </a:extLst>
          </p:cNvPr>
          <p:cNvSpPr txBox="1"/>
          <p:nvPr/>
        </p:nvSpPr>
        <p:spPr>
          <a:xfrm>
            <a:off x="0" y="6132619"/>
            <a:ext cx="12192000" cy="646331"/>
          </a:xfrm>
          <a:prstGeom prst="rect">
            <a:avLst/>
          </a:prstGeom>
          <a:noFill/>
        </p:spPr>
        <p:txBody>
          <a:bodyPr wrap="square" rtlCol="0">
            <a:spAutoFit/>
          </a:bodyPr>
          <a:lstStyle/>
          <a:p>
            <a:pPr algn="ctr"/>
            <a:r>
              <a:rPr lang="en-GB" sz="3600" dirty="0"/>
              <a:t>Workforce Plan Progress 2023 leading into 2024</a:t>
            </a:r>
          </a:p>
        </p:txBody>
      </p:sp>
      <p:pic>
        <p:nvPicPr>
          <p:cNvPr id="26" name="Picture 25">
            <a:extLst>
              <a:ext uri="{FF2B5EF4-FFF2-40B4-BE49-F238E27FC236}">
                <a16:creationId xmlns:a16="http://schemas.microsoft.com/office/drawing/2014/main" id="{FA10F05F-C744-A7A1-9C5C-CCA1BD87F999}"/>
              </a:ext>
            </a:extLst>
          </p:cNvPr>
          <p:cNvPicPr>
            <a:picLocks noChangeAspect="1"/>
          </p:cNvPicPr>
          <p:nvPr/>
        </p:nvPicPr>
        <p:blipFill>
          <a:blip r:embed="rId3"/>
          <a:stretch>
            <a:fillRect/>
          </a:stretch>
        </p:blipFill>
        <p:spPr>
          <a:xfrm>
            <a:off x="11493626" y="6274853"/>
            <a:ext cx="567232" cy="494320"/>
          </a:xfrm>
          <a:prstGeom prst="rect">
            <a:avLst/>
          </a:prstGeom>
        </p:spPr>
      </p:pic>
      <p:pic>
        <p:nvPicPr>
          <p:cNvPr id="27" name="Picture 26">
            <a:extLst>
              <a:ext uri="{FF2B5EF4-FFF2-40B4-BE49-F238E27FC236}">
                <a16:creationId xmlns:a16="http://schemas.microsoft.com/office/drawing/2014/main" id="{66C84750-193B-53E1-E6E5-97F8510B48B0}"/>
              </a:ext>
            </a:extLst>
          </p:cNvPr>
          <p:cNvPicPr>
            <a:picLocks noChangeAspect="1"/>
          </p:cNvPicPr>
          <p:nvPr/>
        </p:nvPicPr>
        <p:blipFill>
          <a:blip r:embed="rId4"/>
          <a:stretch>
            <a:fillRect/>
          </a:stretch>
        </p:blipFill>
        <p:spPr>
          <a:xfrm>
            <a:off x="10849032" y="6274853"/>
            <a:ext cx="559197" cy="559197"/>
          </a:xfrm>
          <a:prstGeom prst="rect">
            <a:avLst/>
          </a:prstGeom>
        </p:spPr>
      </p:pic>
      <p:sp>
        <p:nvSpPr>
          <p:cNvPr id="28" name="AutoShape 12">
            <a:extLst>
              <a:ext uri="{FF2B5EF4-FFF2-40B4-BE49-F238E27FC236}">
                <a16:creationId xmlns:a16="http://schemas.microsoft.com/office/drawing/2014/main" id="{03255CA8-0AA0-3EB1-6282-1D584F68C4F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9" name="Picture 28" descr="ACHSCP Logo">
            <a:extLst>
              <a:ext uri="{FF2B5EF4-FFF2-40B4-BE49-F238E27FC236}">
                <a16:creationId xmlns:a16="http://schemas.microsoft.com/office/drawing/2014/main" id="{8E91A09E-11F0-5BE4-270B-0A3F28E45D55}"/>
              </a:ext>
            </a:extLst>
          </p:cNvPr>
          <p:cNvPicPr>
            <a:picLocks noChangeAspect="1"/>
          </p:cNvPicPr>
          <p:nvPr/>
        </p:nvPicPr>
        <p:blipFill>
          <a:blip r:embed="rId5"/>
          <a:stretch>
            <a:fillRect/>
          </a:stretch>
        </p:blipFill>
        <p:spPr>
          <a:xfrm>
            <a:off x="76743" y="79050"/>
            <a:ext cx="9041131" cy="1289473"/>
          </a:xfrm>
          <a:prstGeom prst="rect">
            <a:avLst/>
          </a:prstGeom>
        </p:spPr>
      </p:pic>
    </p:spTree>
    <p:extLst>
      <p:ext uri="{BB962C8B-B14F-4D97-AF65-F5344CB8AC3E}">
        <p14:creationId xmlns:p14="http://schemas.microsoft.com/office/powerpoint/2010/main" val="843556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9669E-355A-6DA8-CEB7-624725AA38DF}"/>
              </a:ext>
              <a:ext uri="{C183D7F6-B498-43B3-948B-1728B52AA6E4}">
                <adec:decorative xmlns:adec="http://schemas.microsoft.com/office/drawing/2017/decorative" val="1"/>
              </a:ext>
            </a:extLst>
          </p:cNvPr>
          <p:cNvPicPr preferRelativeResize="0">
            <a:picLocks/>
          </p:cNvPicPr>
          <p:nvPr/>
        </p:nvPicPr>
        <p:blipFill rotWithShape="1">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rcRect t="16692"/>
          <a:stretch/>
        </p:blipFill>
        <p:spPr>
          <a:xfrm flipH="1">
            <a:off x="2959584" y="1"/>
            <a:ext cx="9232415" cy="6858000"/>
          </a:xfrm>
          <a:prstGeom prst="rect">
            <a:avLst/>
          </a:prstGeom>
        </p:spPr>
      </p:pic>
      <p:sp>
        <p:nvSpPr>
          <p:cNvPr id="6" name="AutoShape 2">
            <a:extLst>
              <a:ext uri="{FF2B5EF4-FFF2-40B4-BE49-F238E27FC236}">
                <a16:creationId xmlns:a16="http://schemas.microsoft.com/office/drawing/2014/main" id="{707D3252-0E3E-4221-C841-6F44DF10B4E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Workforce Priorities, Staff Mental Health and Wellbeing, Recruitment and Retention and Growth and Development Opportunities">
            <a:extLst>
              <a:ext uri="{FF2B5EF4-FFF2-40B4-BE49-F238E27FC236}">
                <a16:creationId xmlns:a16="http://schemas.microsoft.com/office/drawing/2014/main" id="{FB3AD7C7-4B2F-C511-CD54-64BA924CC7E9}"/>
              </a:ext>
            </a:extLst>
          </p:cNvPr>
          <p:cNvPicPr>
            <a:picLocks noChangeAspect="1"/>
          </p:cNvPicPr>
          <p:nvPr/>
        </p:nvPicPr>
        <p:blipFill rotWithShape="1">
          <a:blip r:embed="rId4">
            <a:alphaModFix/>
          </a:blip>
          <a:srcRect l="15291" t="26286" r="9450" b="20889"/>
          <a:stretch/>
        </p:blipFill>
        <p:spPr>
          <a:xfrm>
            <a:off x="0" y="1940082"/>
            <a:ext cx="6539345" cy="3282635"/>
          </a:xfrm>
          <a:prstGeom prst="rect">
            <a:avLst/>
          </a:prstGeom>
          <a:effectLst>
            <a:softEdge rad="31750"/>
          </a:effectLst>
        </p:spPr>
      </p:pic>
      <p:pic>
        <p:nvPicPr>
          <p:cNvPr id="2" name="Content Placeholder 3" descr="Staffing Groups List for across ACHSCP.">
            <a:extLst>
              <a:ext uri="{FF2B5EF4-FFF2-40B4-BE49-F238E27FC236}">
                <a16:creationId xmlns:a16="http://schemas.microsoft.com/office/drawing/2014/main" id="{9EE1D772-05C2-F586-566C-2B45323D75C9}"/>
              </a:ext>
            </a:extLst>
          </p:cNvPr>
          <p:cNvPicPr>
            <a:picLocks noGrp="1" noChangeAspect="1"/>
          </p:cNvPicPr>
          <p:nvPr>
            <p:ph idx="1"/>
          </p:nvPr>
        </p:nvPicPr>
        <p:blipFill rotWithShape="1">
          <a:blip r:embed="rId5"/>
          <a:srcRect l="38364" t="16288" r="17489" b="10253"/>
          <a:stretch/>
        </p:blipFill>
        <p:spPr>
          <a:xfrm>
            <a:off x="6459356" y="-1220"/>
            <a:ext cx="5732936" cy="6859220"/>
          </a:xfrm>
        </p:spPr>
      </p:pic>
    </p:spTree>
    <p:extLst>
      <p:ext uri="{BB962C8B-B14F-4D97-AF65-F5344CB8AC3E}">
        <p14:creationId xmlns:p14="http://schemas.microsoft.com/office/powerpoint/2010/main" val="1537996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AF8C31BE-369C-D391-FD67-119DBE4C554C}"/>
              </a:ext>
            </a:extLst>
          </p:cNvPr>
          <p:cNvSpPr/>
          <p:nvPr/>
        </p:nvSpPr>
        <p:spPr>
          <a:xfrm>
            <a:off x="2535766" y="0"/>
            <a:ext cx="6843486" cy="6858000"/>
          </a:xfrm>
          <a:prstGeom prst="parallelogram">
            <a:avLst/>
          </a:prstGeom>
          <a:solidFill>
            <a:srgbClr val="A296B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E5285C2-9982-343C-8225-180B3D89DBE3}"/>
              </a:ext>
            </a:extLst>
          </p:cNvPr>
          <p:cNvSpPr/>
          <p:nvPr/>
        </p:nvSpPr>
        <p:spPr>
          <a:xfrm>
            <a:off x="0" y="6226628"/>
            <a:ext cx="12192000" cy="148046"/>
          </a:xfrm>
          <a:prstGeom prst="rect">
            <a:avLst/>
          </a:prstGeom>
          <a:solidFill>
            <a:srgbClr val="ED6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descr="ACHSCP Headcount and Whole Time Equivalent. Increased for 2023. WTE 1993.13 and Headcount 2265.">
            <a:extLst>
              <a:ext uri="{FF2B5EF4-FFF2-40B4-BE49-F238E27FC236}">
                <a16:creationId xmlns:a16="http://schemas.microsoft.com/office/drawing/2014/main" id="{5B0F0A21-7AA7-B16F-3ABC-D5ABB0E1A492}"/>
              </a:ext>
            </a:extLst>
          </p:cNvPr>
          <p:cNvGraphicFramePr>
            <a:graphicFrameLocks noGrp="1"/>
          </p:cNvGraphicFramePr>
          <p:nvPr>
            <p:extLst>
              <p:ext uri="{D42A27DB-BD31-4B8C-83A1-F6EECF244321}">
                <p14:modId xmlns:p14="http://schemas.microsoft.com/office/powerpoint/2010/main" val="1178053397"/>
              </p:ext>
            </p:extLst>
          </p:nvPr>
        </p:nvGraphicFramePr>
        <p:xfrm>
          <a:off x="5388025" y="289076"/>
          <a:ext cx="6442936" cy="1324102"/>
        </p:xfrm>
        <a:graphic>
          <a:graphicData uri="http://schemas.openxmlformats.org/drawingml/2006/table">
            <a:tbl>
              <a:tblPr firstRow="1" bandRow="1">
                <a:tableStyleId>{5C22544A-7EE6-4342-B048-85BDC9FD1C3A}</a:tableStyleId>
              </a:tblPr>
              <a:tblGrid>
                <a:gridCol w="805367">
                  <a:extLst>
                    <a:ext uri="{9D8B030D-6E8A-4147-A177-3AD203B41FA5}">
                      <a16:colId xmlns:a16="http://schemas.microsoft.com/office/drawing/2014/main" val="843243644"/>
                    </a:ext>
                  </a:extLst>
                </a:gridCol>
                <a:gridCol w="805367">
                  <a:extLst>
                    <a:ext uri="{9D8B030D-6E8A-4147-A177-3AD203B41FA5}">
                      <a16:colId xmlns:a16="http://schemas.microsoft.com/office/drawing/2014/main" val="1576270195"/>
                    </a:ext>
                  </a:extLst>
                </a:gridCol>
                <a:gridCol w="805367">
                  <a:extLst>
                    <a:ext uri="{9D8B030D-6E8A-4147-A177-3AD203B41FA5}">
                      <a16:colId xmlns:a16="http://schemas.microsoft.com/office/drawing/2014/main" val="404154807"/>
                    </a:ext>
                  </a:extLst>
                </a:gridCol>
                <a:gridCol w="805367">
                  <a:extLst>
                    <a:ext uri="{9D8B030D-6E8A-4147-A177-3AD203B41FA5}">
                      <a16:colId xmlns:a16="http://schemas.microsoft.com/office/drawing/2014/main" val="1655246871"/>
                    </a:ext>
                  </a:extLst>
                </a:gridCol>
                <a:gridCol w="805367">
                  <a:extLst>
                    <a:ext uri="{9D8B030D-6E8A-4147-A177-3AD203B41FA5}">
                      <a16:colId xmlns:a16="http://schemas.microsoft.com/office/drawing/2014/main" val="1047333422"/>
                    </a:ext>
                  </a:extLst>
                </a:gridCol>
                <a:gridCol w="805367">
                  <a:extLst>
                    <a:ext uri="{9D8B030D-6E8A-4147-A177-3AD203B41FA5}">
                      <a16:colId xmlns:a16="http://schemas.microsoft.com/office/drawing/2014/main" val="1833483780"/>
                    </a:ext>
                  </a:extLst>
                </a:gridCol>
                <a:gridCol w="805367">
                  <a:extLst>
                    <a:ext uri="{9D8B030D-6E8A-4147-A177-3AD203B41FA5}">
                      <a16:colId xmlns:a16="http://schemas.microsoft.com/office/drawing/2014/main" val="2728265963"/>
                    </a:ext>
                  </a:extLst>
                </a:gridCol>
                <a:gridCol w="805367">
                  <a:extLst>
                    <a:ext uri="{9D8B030D-6E8A-4147-A177-3AD203B41FA5}">
                      <a16:colId xmlns:a16="http://schemas.microsoft.com/office/drawing/2014/main" val="1673016002"/>
                    </a:ext>
                  </a:extLst>
                </a:gridCol>
              </a:tblGrid>
              <a:tr h="263271">
                <a:tc gridSpan="8">
                  <a:txBody>
                    <a:bodyPr/>
                    <a:lstStyle/>
                    <a:p>
                      <a:pPr marL="0" algn="ctr" rtl="0" eaLnBrk="1" latinLnBrk="0" hangingPunct="1">
                        <a:spcBef>
                          <a:spcPts val="0"/>
                        </a:spcBef>
                        <a:spcAft>
                          <a:spcPts val="0"/>
                        </a:spcAft>
                      </a:pPr>
                      <a:r>
                        <a:rPr lang="en-GB" sz="1600" b="1" kern="1200">
                          <a:solidFill>
                            <a:schemeClr val="bg1"/>
                          </a:solidFill>
                          <a:effectLst/>
                          <a:latin typeface="Calibri"/>
                        </a:rPr>
                        <a:t>ACHSCP Actual WTE (Whole Time Equivalent) and Headcount</a:t>
                      </a:r>
                      <a:endParaRPr lang="en-GB" sz="1600">
                        <a:solidFill>
                          <a:schemeClr val="bg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1493515"/>
                  </a:ext>
                </a:extLst>
              </a:tr>
              <a:tr h="263271">
                <a:tc gridSpan="2">
                  <a:txBody>
                    <a:bodyPr/>
                    <a:lstStyle/>
                    <a:p>
                      <a:pPr marL="0" algn="ctr" rtl="0" eaLnBrk="1" latinLnBrk="0" hangingPunct="1">
                        <a:spcBef>
                          <a:spcPts val="0"/>
                        </a:spcBef>
                        <a:spcAft>
                          <a:spcPts val="0"/>
                        </a:spcAft>
                      </a:pPr>
                      <a:r>
                        <a:rPr lang="en-GB" sz="1600" kern="1200">
                          <a:solidFill>
                            <a:schemeClr val="tx1"/>
                          </a:solidFill>
                          <a:effectLst/>
                          <a:latin typeface="Calibri"/>
                        </a:rPr>
                        <a:t>2020</a:t>
                      </a:r>
                      <a:endParaRPr lang="en-GB" sz="1600">
                        <a:solidFill>
                          <a:schemeClr val="tx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rgbClr val="ED6EA7"/>
                    </a:solidFill>
                  </a:tcPr>
                </a:tc>
                <a:tc hMerge="1">
                  <a:txBody>
                    <a:bodyPr/>
                    <a:lstStyle/>
                    <a:p>
                      <a:endParaRPr lang="en-GB"/>
                    </a:p>
                  </a:txBody>
                  <a:tcPr/>
                </a:tc>
                <a:tc gridSpan="2">
                  <a:txBody>
                    <a:bodyPr/>
                    <a:lstStyle/>
                    <a:p>
                      <a:pPr marL="0" algn="ctr" rtl="0" eaLnBrk="1" latinLnBrk="0" hangingPunct="1">
                        <a:spcBef>
                          <a:spcPts val="0"/>
                        </a:spcBef>
                        <a:spcAft>
                          <a:spcPts val="0"/>
                        </a:spcAft>
                      </a:pPr>
                      <a:r>
                        <a:rPr lang="en-GB" sz="1600" kern="1200">
                          <a:solidFill>
                            <a:schemeClr val="tx1"/>
                          </a:solidFill>
                          <a:effectLst/>
                          <a:latin typeface="Calibri"/>
                        </a:rPr>
                        <a:t>2021</a:t>
                      </a:r>
                      <a:endParaRPr lang="en-GB" sz="1600">
                        <a:solidFill>
                          <a:schemeClr val="tx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rgbClr val="80B00F"/>
                    </a:solidFill>
                  </a:tcPr>
                </a:tc>
                <a:tc hMerge="1">
                  <a:txBody>
                    <a:bodyPr/>
                    <a:lstStyle/>
                    <a:p>
                      <a:endParaRPr lang="en-GB"/>
                    </a:p>
                  </a:txBody>
                  <a:tcPr/>
                </a:tc>
                <a:tc gridSpan="2">
                  <a:txBody>
                    <a:bodyPr/>
                    <a:lstStyle/>
                    <a:p>
                      <a:pPr marL="0" algn="ctr" rtl="0" eaLnBrk="1" latinLnBrk="0" hangingPunct="1">
                        <a:spcBef>
                          <a:spcPts val="0"/>
                        </a:spcBef>
                        <a:spcAft>
                          <a:spcPts val="0"/>
                        </a:spcAft>
                      </a:pPr>
                      <a:r>
                        <a:rPr lang="en-GB" sz="1600" kern="1200">
                          <a:solidFill>
                            <a:schemeClr val="tx1"/>
                          </a:solidFill>
                          <a:effectLst/>
                          <a:latin typeface="Calibri"/>
                        </a:rPr>
                        <a:t>2022</a:t>
                      </a:r>
                      <a:endParaRPr lang="en-GB" sz="1600">
                        <a:solidFill>
                          <a:schemeClr val="tx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rgbClr val="34BDE7"/>
                    </a:solidFill>
                  </a:tcPr>
                </a:tc>
                <a:tc hMerge="1">
                  <a:txBody>
                    <a:bodyPr/>
                    <a:lstStyle/>
                    <a:p>
                      <a:endParaRPr lang="en-GB"/>
                    </a:p>
                  </a:txBody>
                  <a:tcPr/>
                </a:tc>
                <a:tc gridSpan="2">
                  <a:txBody>
                    <a:bodyPr/>
                    <a:lstStyle/>
                    <a:p>
                      <a:pPr marL="0" algn="ctr" rtl="0" eaLnBrk="1" latinLnBrk="0" hangingPunct="1">
                        <a:spcBef>
                          <a:spcPts val="0"/>
                        </a:spcBef>
                        <a:spcAft>
                          <a:spcPts val="0"/>
                        </a:spcAft>
                      </a:pPr>
                      <a:r>
                        <a:rPr lang="en-GB" sz="1600" kern="1200">
                          <a:solidFill>
                            <a:schemeClr val="tx1"/>
                          </a:solidFill>
                          <a:effectLst/>
                          <a:latin typeface="Calibri"/>
                        </a:rPr>
                        <a:t>2023</a:t>
                      </a:r>
                      <a:endParaRPr lang="en-GB" sz="1600">
                        <a:solidFill>
                          <a:schemeClr val="tx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rgbClr val="A296BA"/>
                    </a:solidFill>
                  </a:tcPr>
                </a:tc>
                <a:tc hMerge="1">
                  <a:txBody>
                    <a:bodyPr/>
                    <a:lstStyle/>
                    <a:p>
                      <a:endParaRPr lang="en-GB"/>
                    </a:p>
                  </a:txBody>
                  <a:tcPr/>
                </a:tc>
                <a:extLst>
                  <a:ext uri="{0D108BD9-81ED-4DB2-BD59-A6C34878D82A}">
                    <a16:rowId xmlns:a16="http://schemas.microsoft.com/office/drawing/2014/main" val="2243729128"/>
                  </a:ext>
                </a:extLst>
              </a:tr>
              <a:tr h="370840">
                <a:tc>
                  <a:txBody>
                    <a:bodyPr/>
                    <a:lstStyle/>
                    <a:p>
                      <a:pPr marL="0" algn="ctr" rtl="0" eaLnBrk="1" latinLnBrk="0" hangingPunct="1">
                        <a:spcBef>
                          <a:spcPts val="0"/>
                        </a:spcBef>
                        <a:spcAft>
                          <a:spcPts val="0"/>
                        </a:spcAft>
                      </a:pPr>
                      <a:r>
                        <a:rPr lang="en-GB" sz="1400" kern="1200">
                          <a:solidFill>
                            <a:schemeClr val="tx1"/>
                          </a:solidFill>
                          <a:effectLst/>
                          <a:latin typeface="Calibri"/>
                        </a:rPr>
                        <a:t>Actual WTE</a:t>
                      </a:r>
                      <a:endParaRPr lang="en-GB" sz="1400">
                        <a:solidFill>
                          <a:schemeClr val="tx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GB" sz="1400" kern="1200">
                          <a:solidFill>
                            <a:schemeClr val="tx1"/>
                          </a:solidFill>
                          <a:effectLst/>
                          <a:latin typeface="Calibri"/>
                        </a:rPr>
                        <a:t>Head Count </a:t>
                      </a:r>
                      <a:endParaRPr lang="en-GB" sz="1400">
                        <a:solidFill>
                          <a:schemeClr val="tx1"/>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GB" sz="1400" kern="1200">
                          <a:solidFill>
                            <a:schemeClr val="tx1"/>
                          </a:solidFill>
                          <a:effectLst/>
                          <a:latin typeface="Calibri"/>
                        </a:rPr>
                        <a:t>Actual WTE</a:t>
                      </a:r>
                      <a:endParaRPr lang="en-GB" sz="1400">
                        <a:solidFill>
                          <a:schemeClr val="tx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GB" sz="1400" kern="1200">
                          <a:solidFill>
                            <a:schemeClr val="tx1"/>
                          </a:solidFill>
                          <a:effectLst/>
                          <a:latin typeface="Calibri"/>
                        </a:rPr>
                        <a:t>Head Count </a:t>
                      </a:r>
                      <a:endParaRPr lang="en-GB" sz="1400">
                        <a:solidFill>
                          <a:schemeClr val="tx1"/>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GB" sz="1400" kern="1200">
                          <a:solidFill>
                            <a:schemeClr val="tx1"/>
                          </a:solidFill>
                          <a:effectLst/>
                          <a:latin typeface="Calibri"/>
                        </a:rPr>
                        <a:t>Actual WTE</a:t>
                      </a:r>
                      <a:endParaRPr lang="en-GB" sz="1400">
                        <a:solidFill>
                          <a:schemeClr val="tx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GB" sz="1400" kern="1200">
                          <a:solidFill>
                            <a:schemeClr val="tx1"/>
                          </a:solidFill>
                          <a:effectLst/>
                          <a:latin typeface="Calibri"/>
                        </a:rPr>
                        <a:t>Head Count </a:t>
                      </a:r>
                      <a:endParaRPr lang="en-GB" sz="1400">
                        <a:solidFill>
                          <a:schemeClr val="tx1"/>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marR="0" indent="0" algn="ctr" rtl="0" eaLnBrk="1" fontAlgn="auto" latinLnBrk="0" hangingPunct="1">
                        <a:spcBef>
                          <a:spcPts val="0"/>
                        </a:spcBef>
                        <a:spcAft>
                          <a:spcPts val="0"/>
                        </a:spcAft>
                      </a:pPr>
                      <a:r>
                        <a:rPr lang="en-GB" sz="1400" kern="1200">
                          <a:solidFill>
                            <a:schemeClr val="tx1"/>
                          </a:solidFill>
                          <a:effectLst/>
                          <a:latin typeface="Calibri"/>
                        </a:rPr>
                        <a:t>Actual WTE </a:t>
                      </a:r>
                      <a:endParaRPr lang="en-GB" sz="1400">
                        <a:solidFill>
                          <a:schemeClr val="tx1"/>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GB" sz="1400" kern="1200">
                          <a:solidFill>
                            <a:schemeClr val="tx1"/>
                          </a:solidFill>
                          <a:effectLst/>
                          <a:latin typeface="Calibri"/>
                        </a:rPr>
                        <a:t>Head Count </a:t>
                      </a:r>
                      <a:endParaRPr lang="en-GB" sz="1400">
                        <a:solidFill>
                          <a:schemeClr val="tx1"/>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742563591"/>
                  </a:ext>
                </a:extLst>
              </a:tr>
              <a:tr h="370840">
                <a:tc>
                  <a:txBody>
                    <a:bodyPr/>
                    <a:lstStyle/>
                    <a:p>
                      <a:pPr marL="0" algn="ctr" rtl="0" eaLnBrk="1" latinLnBrk="0" hangingPunct="1">
                        <a:spcBef>
                          <a:spcPts val="0"/>
                        </a:spcBef>
                        <a:spcAft>
                          <a:spcPts val="0"/>
                        </a:spcAft>
                      </a:pPr>
                      <a:r>
                        <a:rPr lang="en-GB" sz="1600" b="1" kern="1200">
                          <a:solidFill>
                            <a:schemeClr val="tx1"/>
                          </a:solidFill>
                          <a:effectLst/>
                          <a:latin typeface="Calibri"/>
                        </a:rPr>
                        <a:t>1744.21</a:t>
                      </a:r>
                      <a:endParaRPr lang="en-GB" sz="1600">
                        <a:solidFill>
                          <a:schemeClr val="tx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GB" sz="1600" b="1" kern="1200">
                          <a:solidFill>
                            <a:schemeClr val="tx1"/>
                          </a:solidFill>
                          <a:effectLst/>
                          <a:latin typeface="Calibri"/>
                        </a:rPr>
                        <a:t>2164</a:t>
                      </a:r>
                      <a:endParaRPr lang="en-GB" sz="1600">
                        <a:solidFill>
                          <a:schemeClr val="tx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GB" sz="1600" b="1" kern="1200">
                          <a:solidFill>
                            <a:schemeClr val="tx1"/>
                          </a:solidFill>
                          <a:effectLst/>
                          <a:latin typeface="Calibri"/>
                        </a:rPr>
                        <a:t>1741.31</a:t>
                      </a:r>
                      <a:endParaRPr lang="en-GB" sz="1600">
                        <a:solidFill>
                          <a:schemeClr val="tx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GB" sz="1600" b="1" kern="1200">
                          <a:solidFill>
                            <a:schemeClr val="tx1"/>
                          </a:solidFill>
                          <a:effectLst/>
                          <a:latin typeface="Calibri"/>
                        </a:rPr>
                        <a:t>2122</a:t>
                      </a:r>
                      <a:endParaRPr lang="en-GB" sz="1600">
                        <a:solidFill>
                          <a:schemeClr val="tx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GB" sz="1600" b="1" kern="1200">
                          <a:solidFill>
                            <a:schemeClr val="tx1"/>
                          </a:solidFill>
                          <a:effectLst/>
                          <a:latin typeface="Calibri"/>
                        </a:rPr>
                        <a:t>1830.54</a:t>
                      </a:r>
                      <a:endParaRPr lang="en-GB" sz="1600">
                        <a:solidFill>
                          <a:schemeClr val="tx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GB" sz="1600" b="1" kern="1200">
                          <a:solidFill>
                            <a:schemeClr val="tx1"/>
                          </a:solidFill>
                          <a:effectLst/>
                          <a:latin typeface="Calibri"/>
                        </a:rPr>
                        <a:t>2197</a:t>
                      </a:r>
                      <a:endParaRPr lang="en-GB" sz="1600">
                        <a:solidFill>
                          <a:schemeClr val="tx1"/>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GB" sz="1600" b="1" kern="1200">
                          <a:solidFill>
                            <a:srgbClr val="7030A0"/>
                          </a:solidFill>
                          <a:effectLst/>
                          <a:latin typeface="Calibri"/>
                        </a:rPr>
                        <a:t>1933.13</a:t>
                      </a:r>
                      <a:endParaRPr lang="en-GB" sz="1600">
                        <a:solidFill>
                          <a:srgbClr val="7030A0"/>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eaLnBrk="1" latinLnBrk="0" hangingPunct="1">
                        <a:spcBef>
                          <a:spcPts val="0"/>
                        </a:spcBef>
                        <a:spcAft>
                          <a:spcPts val="0"/>
                        </a:spcAft>
                      </a:pPr>
                      <a:r>
                        <a:rPr lang="en-GB" sz="1600" b="1" kern="1200">
                          <a:solidFill>
                            <a:srgbClr val="7030A0"/>
                          </a:solidFill>
                          <a:effectLst/>
                          <a:latin typeface="Calibri"/>
                        </a:rPr>
                        <a:t>2265</a:t>
                      </a:r>
                      <a:endParaRPr lang="en-GB" sz="1600">
                        <a:solidFill>
                          <a:srgbClr val="7030A0"/>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206354140"/>
                  </a:ext>
                </a:extLst>
              </a:tr>
            </a:tbl>
          </a:graphicData>
        </a:graphic>
      </p:graphicFrame>
      <p:sp>
        <p:nvSpPr>
          <p:cNvPr id="10" name="TextBox 9">
            <a:extLst>
              <a:ext uri="{FF2B5EF4-FFF2-40B4-BE49-F238E27FC236}">
                <a16:creationId xmlns:a16="http://schemas.microsoft.com/office/drawing/2014/main" id="{94C9C310-7A12-F5F8-C8CC-B98E88A412E9}"/>
              </a:ext>
            </a:extLst>
          </p:cNvPr>
          <p:cNvSpPr txBox="1"/>
          <p:nvPr/>
        </p:nvSpPr>
        <p:spPr>
          <a:xfrm>
            <a:off x="-8048" y="2275"/>
            <a:ext cx="5267243"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cs typeface="Calibri"/>
              </a:rPr>
              <a:t>Workforce Overview </a:t>
            </a:r>
          </a:p>
          <a:p>
            <a:endParaRPr lang="en-GB">
              <a:cs typeface="Calibri"/>
            </a:endParaRPr>
          </a:p>
          <a:p>
            <a:r>
              <a:rPr lang="en-GB" sz="1600">
                <a:cs typeface="Calibri"/>
              </a:rPr>
              <a:t>Our workforce over 2022 – 2023 has supported a year for recovery for Health and Social Care in the community, remobilising services from the pandemic period and supporting patients back to face to face appointments and services.</a:t>
            </a:r>
          </a:p>
          <a:p>
            <a:endParaRPr lang="en-GB" sz="1600">
              <a:cs typeface="Calibri"/>
            </a:endParaRPr>
          </a:p>
          <a:p>
            <a:r>
              <a:rPr lang="en-GB" sz="1600">
                <a:cs typeface="Calibri"/>
              </a:rPr>
              <a:t>Increased headcount and Whole Time Equivalent (WTE) posts, will support the increased demand on our services. Our Workforce Plan reported that we will have a percentage of our staff due to retire in the next 15 years, our figures show that there has been increases from the previous year in our younger staff demographics, which helps support our succession planning and staff development for the future of our services. However, there is still work to do to support Grow our Own and future staff development.</a:t>
            </a:r>
          </a:p>
          <a:p>
            <a:endParaRPr lang="en-GB" sz="1600">
              <a:cs typeface="Calibri"/>
            </a:endParaRPr>
          </a:p>
          <a:p>
            <a:r>
              <a:rPr lang="en-GB" sz="1600">
                <a:cs typeface="Calibri"/>
              </a:rPr>
              <a:t>Our internal services are split between NHSG Staff (78.25%) and ACC Staff (21.75%) which 90 percent of our staff are females. Our Commissioned workforce is also a large part stretching  across 166 Contracts across Aberdeen, supporting people across Aberdeen City. </a:t>
            </a:r>
            <a:endParaRPr lang="en-GB" sz="1600">
              <a:ea typeface="Calibri"/>
              <a:cs typeface="Calibri"/>
            </a:endParaRPr>
          </a:p>
          <a:p>
            <a:endParaRPr lang="en-GB" sz="1600">
              <a:solidFill>
                <a:srgbClr val="FF0000"/>
              </a:solidFill>
              <a:ea typeface="Calibri"/>
              <a:cs typeface="Calibri"/>
            </a:endParaRPr>
          </a:p>
        </p:txBody>
      </p:sp>
      <p:pic>
        <p:nvPicPr>
          <p:cNvPr id="13" name="Picture 12" descr="A graph of blue bars, age range % of workforce">
            <a:extLst>
              <a:ext uri="{FF2B5EF4-FFF2-40B4-BE49-F238E27FC236}">
                <a16:creationId xmlns:a16="http://schemas.microsoft.com/office/drawing/2014/main" id="{B1BCE95E-5986-F794-23E3-33BDD50ED7E0}"/>
              </a:ext>
            </a:extLst>
          </p:cNvPr>
          <p:cNvPicPr>
            <a:picLocks noChangeAspect="1"/>
          </p:cNvPicPr>
          <p:nvPr/>
        </p:nvPicPr>
        <p:blipFill>
          <a:blip r:embed="rId2"/>
          <a:stretch>
            <a:fillRect/>
          </a:stretch>
        </p:blipFill>
        <p:spPr>
          <a:xfrm>
            <a:off x="5421085" y="3852178"/>
            <a:ext cx="6408058" cy="2150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Partnership staff Split 78.25% NHSG 21.75% ACC">
            <a:extLst>
              <a:ext uri="{FF2B5EF4-FFF2-40B4-BE49-F238E27FC236}">
                <a16:creationId xmlns:a16="http://schemas.microsoft.com/office/drawing/2014/main" id="{9E1F9968-494D-548B-B2E4-5DEB8EDA5987}"/>
              </a:ext>
            </a:extLst>
          </p:cNvPr>
          <p:cNvPicPr>
            <a:picLocks noChangeAspect="1"/>
          </p:cNvPicPr>
          <p:nvPr/>
        </p:nvPicPr>
        <p:blipFill>
          <a:blip r:embed="rId3"/>
          <a:stretch>
            <a:fillRect/>
          </a:stretch>
        </p:blipFill>
        <p:spPr>
          <a:xfrm>
            <a:off x="7119257" y="1812820"/>
            <a:ext cx="3011714" cy="1815752"/>
          </a:xfrm>
          <a:prstGeom prst="rect">
            <a:avLst/>
          </a:prstGeom>
          <a:ln>
            <a:solidFill>
              <a:schemeClr val="tx1"/>
            </a:solidFill>
          </a:ln>
        </p:spPr>
      </p:pic>
    </p:spTree>
    <p:extLst>
      <p:ext uri="{BB962C8B-B14F-4D97-AF65-F5344CB8AC3E}">
        <p14:creationId xmlns:p14="http://schemas.microsoft.com/office/powerpoint/2010/main" val="3151970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C471CC79-15F3-A0A2-933F-4A133E9CFAEA}"/>
              </a:ext>
            </a:extLst>
          </p:cNvPr>
          <p:cNvSpPr/>
          <p:nvPr/>
        </p:nvSpPr>
        <p:spPr>
          <a:xfrm>
            <a:off x="4355614" y="-3628"/>
            <a:ext cx="7800099" cy="6865256"/>
          </a:xfrm>
          <a:prstGeom prst="parallelogram">
            <a:avLst/>
          </a:prstGeom>
          <a:solidFill>
            <a:srgbClr val="EDCCB9">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Staff Turnover - 22/23 5.4% ACC 8.17% NHSG">
            <a:extLst>
              <a:ext uri="{FF2B5EF4-FFF2-40B4-BE49-F238E27FC236}">
                <a16:creationId xmlns:a16="http://schemas.microsoft.com/office/drawing/2014/main" id="{F5D3C21C-E9C5-F321-E35F-8074E04CBE33}"/>
              </a:ext>
            </a:extLst>
          </p:cNvPr>
          <p:cNvPicPr>
            <a:picLocks noChangeAspect="1"/>
          </p:cNvPicPr>
          <p:nvPr/>
        </p:nvPicPr>
        <p:blipFill>
          <a:blip r:embed="rId2"/>
          <a:stretch>
            <a:fillRect/>
          </a:stretch>
        </p:blipFill>
        <p:spPr>
          <a:xfrm>
            <a:off x="6459737" y="450175"/>
            <a:ext cx="4208471" cy="2661325"/>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22BB0321-0E45-4F3F-5261-BB326514BC62}"/>
              </a:ext>
            </a:extLst>
          </p:cNvPr>
          <p:cNvSpPr txBox="1"/>
          <p:nvPr/>
        </p:nvSpPr>
        <p:spPr>
          <a:xfrm>
            <a:off x="171084" y="1198699"/>
            <a:ext cx="5147791"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Calibri"/>
              </a:rPr>
              <a:t>Staff Turnover </a:t>
            </a:r>
            <a:endParaRPr lang="en-US"/>
          </a:p>
          <a:p>
            <a:endParaRPr lang="en-GB" sz="2400" b="1">
              <a:cs typeface="Calibri"/>
            </a:endParaRPr>
          </a:p>
          <a:p>
            <a:r>
              <a:rPr lang="en-GB">
                <a:cs typeface="Calibri"/>
              </a:rPr>
              <a:t>ACHSCP  Staff Turnover has stabilised this year dropping to 7% for employed NHSG Staff and 5% for employed ACC staff. </a:t>
            </a:r>
          </a:p>
        </p:txBody>
      </p:sp>
      <p:sp>
        <p:nvSpPr>
          <p:cNvPr id="4" name="TextBox 3">
            <a:extLst>
              <a:ext uri="{FF2B5EF4-FFF2-40B4-BE49-F238E27FC236}">
                <a16:creationId xmlns:a16="http://schemas.microsoft.com/office/drawing/2014/main" id="{9260F374-7767-2596-2F29-5F87E48BA19F}"/>
              </a:ext>
            </a:extLst>
          </p:cNvPr>
          <p:cNvSpPr txBox="1"/>
          <p:nvPr/>
        </p:nvSpPr>
        <p:spPr>
          <a:xfrm>
            <a:off x="171084" y="3297464"/>
            <a:ext cx="5924916"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Calibri"/>
              </a:rPr>
              <a:t>Absence </a:t>
            </a:r>
            <a:endParaRPr lang="en-US"/>
          </a:p>
          <a:p>
            <a:endParaRPr lang="en-GB" sz="1600">
              <a:cs typeface="Calibri"/>
            </a:endParaRPr>
          </a:p>
          <a:p>
            <a:r>
              <a:rPr lang="en-GB">
                <a:cs typeface="Calibri"/>
              </a:rPr>
              <a:t>Absence are represented here for our services,  with main causes being reported as;-</a:t>
            </a:r>
          </a:p>
          <a:p>
            <a:endParaRPr lang="en-GB">
              <a:cs typeface="Calibri"/>
            </a:endParaRPr>
          </a:p>
          <a:p>
            <a:r>
              <a:rPr lang="en-GB">
                <a:solidFill>
                  <a:schemeClr val="bg1"/>
                </a:solidFill>
                <a:highlight>
                  <a:srgbClr val="80B00F"/>
                </a:highlight>
                <a:cs typeface="Calibri"/>
              </a:rPr>
              <a:t>Colds, Coughs and Flu </a:t>
            </a:r>
          </a:p>
          <a:p>
            <a:r>
              <a:rPr lang="en-GB">
                <a:solidFill>
                  <a:schemeClr val="bg1"/>
                </a:solidFill>
                <a:highlight>
                  <a:srgbClr val="36A8DC"/>
                </a:highlight>
                <a:cs typeface="Calibri"/>
              </a:rPr>
              <a:t>Gastro and Stomach related issues </a:t>
            </a:r>
          </a:p>
          <a:p>
            <a:r>
              <a:rPr lang="en-GB">
                <a:solidFill>
                  <a:schemeClr val="bg1"/>
                </a:solidFill>
                <a:highlight>
                  <a:srgbClr val="DB56A5"/>
                </a:highlight>
                <a:ea typeface="+mn-lt"/>
                <a:cs typeface="+mn-lt"/>
              </a:rPr>
              <a:t>Anxiety, Stress and Mental Health related issues </a:t>
            </a:r>
            <a:endParaRPr lang="en-GB">
              <a:solidFill>
                <a:schemeClr val="bg1"/>
              </a:solidFill>
              <a:highlight>
                <a:srgbClr val="DB56A5"/>
              </a:highlight>
              <a:cs typeface="Calibri"/>
            </a:endParaRPr>
          </a:p>
          <a:p>
            <a:endParaRPr lang="en-GB">
              <a:cs typeface="Calibri"/>
            </a:endParaRPr>
          </a:p>
          <a:p>
            <a:endParaRPr lang="en-GB">
              <a:cs typeface="Calibri"/>
            </a:endParaRPr>
          </a:p>
        </p:txBody>
      </p:sp>
      <p:pic>
        <p:nvPicPr>
          <p:cNvPr id="6" name="Picture 5" descr="A black text on a white background&#10;&#10;Description automatically generated">
            <a:extLst>
              <a:ext uri="{FF2B5EF4-FFF2-40B4-BE49-F238E27FC236}">
                <a16:creationId xmlns:a16="http://schemas.microsoft.com/office/drawing/2014/main" id="{6A000D33-9C05-7857-C938-18C913DBD53D}"/>
              </a:ext>
            </a:extLst>
          </p:cNvPr>
          <p:cNvPicPr>
            <a:picLocks noChangeAspect="1"/>
          </p:cNvPicPr>
          <p:nvPr/>
        </p:nvPicPr>
        <p:blipFill>
          <a:blip r:embed="rId3"/>
          <a:stretch>
            <a:fillRect/>
          </a:stretch>
        </p:blipFill>
        <p:spPr>
          <a:xfrm>
            <a:off x="108263" y="133766"/>
            <a:ext cx="4897303" cy="694388"/>
          </a:xfrm>
          <a:prstGeom prst="rect">
            <a:avLst/>
          </a:prstGeom>
        </p:spPr>
      </p:pic>
      <p:sp>
        <p:nvSpPr>
          <p:cNvPr id="2" name="Rectangle 1">
            <a:extLst>
              <a:ext uri="{FF2B5EF4-FFF2-40B4-BE49-F238E27FC236}">
                <a16:creationId xmlns:a16="http://schemas.microsoft.com/office/drawing/2014/main" id="{D0F47B57-5BF4-084B-B513-9F6104C679B4}"/>
              </a:ext>
            </a:extLst>
          </p:cNvPr>
          <p:cNvSpPr/>
          <p:nvPr/>
        </p:nvSpPr>
        <p:spPr>
          <a:xfrm>
            <a:off x="0" y="6226628"/>
            <a:ext cx="12192000" cy="148046"/>
          </a:xfrm>
          <a:prstGeom prst="rect">
            <a:avLst/>
          </a:prstGeom>
          <a:solidFill>
            <a:srgbClr val="8AB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Chart 7" descr="Staff Absence Rates - NHS increase and ACC decrease. March 2023 9.41% ">
            <a:extLst>
              <a:ext uri="{FF2B5EF4-FFF2-40B4-BE49-F238E27FC236}">
                <a16:creationId xmlns:a16="http://schemas.microsoft.com/office/drawing/2014/main" id="{432D0EFE-9A2B-36AD-A97B-0C8D99FCCD7F}"/>
              </a:ext>
            </a:extLst>
          </p:cNvPr>
          <p:cNvGraphicFramePr>
            <a:graphicFrameLocks/>
          </p:cNvGraphicFramePr>
          <p:nvPr>
            <p:extLst>
              <p:ext uri="{D42A27DB-BD31-4B8C-83A1-F6EECF244321}">
                <p14:modId xmlns:p14="http://schemas.microsoft.com/office/powerpoint/2010/main" val="6235157"/>
              </p:ext>
            </p:extLst>
          </p:nvPr>
        </p:nvGraphicFramePr>
        <p:xfrm>
          <a:off x="6462272" y="3297464"/>
          <a:ext cx="42034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24113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6CDE6-35BB-524C-4C4F-B1A29D478ED8}"/>
              </a:ext>
              <a:ext uri="{C183D7F6-B498-43B3-948B-1728B52AA6E4}">
                <adec:decorative xmlns:adec="http://schemas.microsoft.com/office/drawing/2017/decorative" val="1"/>
              </a:ext>
            </a:extLst>
          </p:cNvPr>
          <p:cNvPicPr>
            <a:picLocks noChangeAspect="1"/>
          </p:cNvPicPr>
          <p:nvPr/>
        </p:nvPicPr>
        <p:blipFill rotWithShape="1">
          <a:blip r:embed="rId2"/>
          <a:srcRect t="15460" b="22645"/>
          <a:stretch/>
        </p:blipFill>
        <p:spPr>
          <a:xfrm>
            <a:off x="0" y="0"/>
            <a:ext cx="12191980" cy="6856718"/>
          </a:xfrm>
          <a:prstGeom prst="rect">
            <a:avLst/>
          </a:prstGeom>
        </p:spPr>
      </p:pic>
      <p:sp>
        <p:nvSpPr>
          <p:cNvPr id="3" name="Content Placeholder 2">
            <a:extLst>
              <a:ext uri="{FF2B5EF4-FFF2-40B4-BE49-F238E27FC236}">
                <a16:creationId xmlns:a16="http://schemas.microsoft.com/office/drawing/2014/main" id="{F4B71FBE-4699-293C-98FA-A3DEF37103DC}"/>
              </a:ext>
            </a:extLst>
          </p:cNvPr>
          <p:cNvSpPr>
            <a:spLocks noGrp="1"/>
          </p:cNvSpPr>
          <p:nvPr>
            <p:ph idx="1"/>
          </p:nvPr>
        </p:nvSpPr>
        <p:spPr>
          <a:xfrm>
            <a:off x="1316181" y="1001280"/>
            <a:ext cx="10515600" cy="3569335"/>
          </a:xfrm>
        </p:spPr>
        <p:txBody>
          <a:bodyPr>
            <a:normAutofit/>
          </a:bodyPr>
          <a:lstStyle/>
          <a:p>
            <a:pPr marL="0" indent="0">
              <a:buNone/>
            </a:pPr>
            <a:endParaRPr lang="en-GB" sz="2400" dirty="0"/>
          </a:p>
          <a:p>
            <a:pPr marL="0" indent="0">
              <a:buNone/>
            </a:pPr>
            <a:endParaRPr lang="en-GB" sz="2400" dirty="0"/>
          </a:p>
          <a:p>
            <a:pPr marL="0" indent="0">
              <a:buNone/>
            </a:pPr>
            <a:r>
              <a:rPr lang="en-GB" sz="3600" dirty="0"/>
              <a:t>Sandy Reid, Lead for People and Organisation</a:t>
            </a:r>
          </a:p>
          <a:p>
            <a:pPr marL="0" indent="0">
              <a:buNone/>
            </a:pPr>
            <a:endParaRPr lang="en-GB" sz="3600" dirty="0"/>
          </a:p>
          <a:p>
            <a:pPr marL="0" indent="0">
              <a:buNone/>
            </a:pPr>
            <a:r>
              <a:rPr lang="en-GB" sz="3600" dirty="0"/>
              <a:t>Staff Health and Wellbeing Initiatives</a:t>
            </a:r>
          </a:p>
        </p:txBody>
      </p:sp>
      <p:sp>
        <p:nvSpPr>
          <p:cNvPr id="4" name="Rectangle 3">
            <a:extLst>
              <a:ext uri="{FF2B5EF4-FFF2-40B4-BE49-F238E27FC236}">
                <a16:creationId xmlns:a16="http://schemas.microsoft.com/office/drawing/2014/main" id="{5A7F70E9-7D3C-DB45-F4AD-5CAEC9C407D2}"/>
              </a:ext>
            </a:extLst>
          </p:cNvPr>
          <p:cNvSpPr/>
          <p:nvPr/>
        </p:nvSpPr>
        <p:spPr>
          <a:xfrm>
            <a:off x="0" y="6052457"/>
            <a:ext cx="12192000" cy="148046"/>
          </a:xfrm>
          <a:prstGeom prst="rect">
            <a:avLst/>
          </a:prstGeom>
          <a:solidFill>
            <a:srgbClr val="A29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5127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52C1A882-5091-2F0A-7393-98B8313D6841}"/>
              </a:ext>
              <a:ext uri="{C183D7F6-B498-43B3-948B-1728B52AA6E4}">
                <adec:decorative xmlns:adec="http://schemas.microsoft.com/office/drawing/2017/decorative" val="1"/>
              </a:ext>
            </a:extLst>
          </p:cNvPr>
          <p:cNvSpPr/>
          <p:nvPr/>
        </p:nvSpPr>
        <p:spPr>
          <a:xfrm>
            <a:off x="6015725" y="0"/>
            <a:ext cx="6142535" cy="6858000"/>
          </a:xfrm>
          <a:prstGeom prst="parallelogram">
            <a:avLst/>
          </a:prstGeom>
          <a:solidFill>
            <a:srgbClr val="ED6EA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Staff Health and Wellbeing ">
            <a:extLst>
              <a:ext uri="{FF2B5EF4-FFF2-40B4-BE49-F238E27FC236}">
                <a16:creationId xmlns:a16="http://schemas.microsoft.com/office/drawing/2014/main" id="{69696632-874E-BBF9-45FB-E28DA3375669}"/>
              </a:ext>
            </a:extLst>
          </p:cNvPr>
          <p:cNvPicPr>
            <a:picLocks noChangeAspect="1"/>
          </p:cNvPicPr>
          <p:nvPr/>
        </p:nvPicPr>
        <p:blipFill rotWithShape="1">
          <a:blip r:embed="rId2">
            <a:alphaModFix/>
          </a:blip>
          <a:srcRect l="50293" t="26286" r="9450" b="56443"/>
          <a:stretch/>
        </p:blipFill>
        <p:spPr>
          <a:xfrm>
            <a:off x="1" y="55842"/>
            <a:ext cx="4034528" cy="1153948"/>
          </a:xfrm>
          <a:prstGeom prst="rect">
            <a:avLst/>
          </a:prstGeom>
        </p:spPr>
      </p:pic>
      <p:sp>
        <p:nvSpPr>
          <p:cNvPr id="12" name="TextBox 11">
            <a:extLst>
              <a:ext uri="{FF2B5EF4-FFF2-40B4-BE49-F238E27FC236}">
                <a16:creationId xmlns:a16="http://schemas.microsoft.com/office/drawing/2014/main" id="{E5874EE7-3ECA-8327-B008-FB8FCEC8FF30}"/>
              </a:ext>
            </a:extLst>
          </p:cNvPr>
          <p:cNvSpPr txBox="1"/>
          <p:nvPr/>
        </p:nvSpPr>
        <p:spPr>
          <a:xfrm>
            <a:off x="194279" y="1328623"/>
            <a:ext cx="11642893" cy="1200329"/>
          </a:xfrm>
          <a:prstGeom prst="rect">
            <a:avLst/>
          </a:prstGeom>
          <a:solidFill>
            <a:schemeClr val="bg1"/>
          </a:solidFill>
          <a:ln>
            <a:solidFill>
              <a:srgbClr val="ED6EA6"/>
            </a:solidFill>
          </a:ln>
        </p:spPr>
        <p:txBody>
          <a:bodyPr wrap="square" lIns="91440" tIns="45720" rIns="91440" bIns="45720" rtlCol="0" anchor="t">
            <a:spAutoFit/>
          </a:bodyPr>
          <a:lstStyle/>
          <a:p>
            <a:r>
              <a:rPr lang="en-GB" b="1"/>
              <a:t>Healthy Working Lives </a:t>
            </a:r>
          </a:p>
          <a:p>
            <a:r>
              <a:rPr lang="en-GB"/>
              <a:t>There has been </a:t>
            </a:r>
            <a:r>
              <a:rPr lang="en-GB" b="1"/>
              <a:t>979</a:t>
            </a:r>
            <a:r>
              <a:rPr lang="en-GB"/>
              <a:t> staff and colleagues attending Healthy Working Lives initiatives this year. Initiatives such as, complimentary therapies, reflexology, pedicures, reiki, reflexology and mindfulness sessions. These are delivered by the partnership to help support work and life balance and wellbeing. </a:t>
            </a:r>
            <a:endParaRPr lang="en-GB">
              <a:cs typeface="Calibri"/>
            </a:endParaRPr>
          </a:p>
        </p:txBody>
      </p:sp>
      <p:sp>
        <p:nvSpPr>
          <p:cNvPr id="13" name="Speech Bubble: Rectangle 12">
            <a:extLst>
              <a:ext uri="{FF2B5EF4-FFF2-40B4-BE49-F238E27FC236}">
                <a16:creationId xmlns:a16="http://schemas.microsoft.com/office/drawing/2014/main" id="{8C8F96B7-2232-8301-DE4F-BD3B4686DE62}"/>
              </a:ext>
            </a:extLst>
          </p:cNvPr>
          <p:cNvSpPr/>
          <p:nvPr/>
        </p:nvSpPr>
        <p:spPr>
          <a:xfrm>
            <a:off x="7578118" y="237894"/>
            <a:ext cx="4053141" cy="968112"/>
          </a:xfrm>
          <a:prstGeom prst="wedgeRectCallout">
            <a:avLst>
              <a:gd name="adj1" fmla="val -36724"/>
              <a:gd name="adj2" fmla="val 90886"/>
            </a:avLst>
          </a:prstGeom>
          <a:solidFill>
            <a:schemeClr val="bg1"/>
          </a:solidFill>
          <a:ln>
            <a:solidFill>
              <a:srgbClr val="DB56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i="1">
                <a:solidFill>
                  <a:srgbClr val="000000"/>
                </a:solidFill>
                <a:effectLst/>
                <a:latin typeface="Calibri"/>
                <a:ea typeface="Times New Roman" panose="02020603050405020304" pitchFamily="18" charset="0"/>
                <a:cs typeface="Calibri"/>
              </a:rPr>
              <a:t>"I really appreciate the work you do,</a:t>
            </a:r>
            <a:r>
              <a:rPr lang="en-GB" i="1">
                <a:solidFill>
                  <a:srgbClr val="000000"/>
                </a:solidFill>
                <a:latin typeface="Calibri"/>
                <a:ea typeface="Times New Roman" panose="02020603050405020304" pitchFamily="18" charset="0"/>
                <a:cs typeface="Calibri"/>
              </a:rPr>
              <a:t> the</a:t>
            </a:r>
            <a:r>
              <a:rPr lang="en-GB" sz="1800" i="1">
                <a:solidFill>
                  <a:srgbClr val="000000"/>
                </a:solidFill>
                <a:effectLst/>
                <a:latin typeface="Calibri"/>
                <a:ea typeface="Times New Roman" panose="02020603050405020304" pitchFamily="18" charset="0"/>
                <a:cs typeface="Calibri"/>
              </a:rPr>
              <a:t> therapy is wonderful and just what I needed"</a:t>
            </a:r>
            <a:r>
              <a:rPr lang="en-GB" i="1">
                <a:solidFill>
                  <a:srgbClr val="000000"/>
                </a:solidFill>
                <a:latin typeface="Calibri"/>
                <a:ea typeface="Times New Roman" panose="02020603050405020304" pitchFamily="18" charset="0"/>
                <a:cs typeface="Calibri"/>
              </a:rPr>
              <a:t> </a:t>
            </a:r>
            <a:endParaRPr lang="en-GB"/>
          </a:p>
        </p:txBody>
      </p:sp>
      <p:sp>
        <p:nvSpPr>
          <p:cNvPr id="16" name="Speech Bubble: Rectangle 15">
            <a:extLst>
              <a:ext uri="{FF2B5EF4-FFF2-40B4-BE49-F238E27FC236}">
                <a16:creationId xmlns:a16="http://schemas.microsoft.com/office/drawing/2014/main" id="{6B4D082E-3333-6DBF-9CE4-8E53335501EB}"/>
              </a:ext>
            </a:extLst>
          </p:cNvPr>
          <p:cNvSpPr/>
          <p:nvPr/>
        </p:nvSpPr>
        <p:spPr>
          <a:xfrm>
            <a:off x="4613883" y="170508"/>
            <a:ext cx="2450033" cy="968112"/>
          </a:xfrm>
          <a:prstGeom prst="wedgeRectCallout">
            <a:avLst>
              <a:gd name="adj1" fmla="val -37988"/>
              <a:gd name="adj2" fmla="val 94491"/>
            </a:avLst>
          </a:prstGeom>
          <a:solidFill>
            <a:schemeClr val="bg1"/>
          </a:solidFill>
          <a:ln>
            <a:solidFill>
              <a:srgbClr val="DB56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800" i="1">
                <a:solidFill>
                  <a:srgbClr val="000000"/>
                </a:solidFill>
                <a:effectLst/>
                <a:latin typeface="Calibri"/>
                <a:ea typeface="Times New Roman" panose="02020603050405020304" pitchFamily="18" charset="0"/>
                <a:cs typeface="Calibri"/>
              </a:rPr>
              <a:t>"the therapists are absolutely lovely"</a:t>
            </a:r>
            <a:endParaRPr lang="en-GB" sz="1600" i="1">
              <a:effectLst/>
              <a:latin typeface="Calibri"/>
              <a:ea typeface="Calibri" panose="020F0502020204030204" pitchFamily="34" charset="0"/>
              <a:cs typeface="Calibri"/>
            </a:endParaRPr>
          </a:p>
        </p:txBody>
      </p:sp>
      <p:sp>
        <p:nvSpPr>
          <p:cNvPr id="19" name="TextBox 18">
            <a:extLst>
              <a:ext uri="{FF2B5EF4-FFF2-40B4-BE49-F238E27FC236}">
                <a16:creationId xmlns:a16="http://schemas.microsoft.com/office/drawing/2014/main" id="{9206CE49-C3C0-FEF3-FA31-FF2802B03E3B}"/>
              </a:ext>
            </a:extLst>
          </p:cNvPr>
          <p:cNvSpPr txBox="1"/>
          <p:nvPr/>
        </p:nvSpPr>
        <p:spPr>
          <a:xfrm>
            <a:off x="194280" y="2647785"/>
            <a:ext cx="11642892" cy="923330"/>
          </a:xfrm>
          <a:prstGeom prst="rect">
            <a:avLst/>
          </a:prstGeom>
          <a:noFill/>
          <a:ln>
            <a:solidFill>
              <a:srgbClr val="ED6EA6"/>
            </a:solidFill>
          </a:ln>
        </p:spPr>
        <p:txBody>
          <a:bodyPr wrap="square" rtlCol="0">
            <a:spAutoFit/>
          </a:bodyPr>
          <a:lstStyle/>
          <a:p>
            <a:r>
              <a:rPr lang="en-GB" sz="1800" b="1" i="0">
                <a:solidFill>
                  <a:srgbClr val="000000"/>
                </a:solidFill>
                <a:effectLst/>
                <a:latin typeface="Calibri" panose="020F0502020204030204" pitchFamily="34" charset="0"/>
              </a:rPr>
              <a:t>Understanding, Developing and Maintaining Individual Resilience</a:t>
            </a:r>
            <a:r>
              <a:rPr lang="en-GB" sz="1800" b="0" i="0">
                <a:solidFill>
                  <a:srgbClr val="000000"/>
                </a:solidFill>
                <a:effectLst/>
                <a:latin typeface="Calibri" panose="020F0502020204030204" pitchFamily="34" charset="0"/>
              </a:rPr>
              <a:t> </a:t>
            </a:r>
          </a:p>
          <a:p>
            <a:r>
              <a:rPr lang="en-GB">
                <a:solidFill>
                  <a:srgbClr val="000000"/>
                </a:solidFill>
                <a:latin typeface="Calibri" panose="020F0502020204030204" pitchFamily="34" charset="0"/>
              </a:rPr>
              <a:t>The Organisational Development Team have piloted sessions to build on staff individual resilience. The feedback from this initial sessions will help support future programme of sessions for staff to attend. </a:t>
            </a:r>
            <a:endParaRPr lang="en-GB"/>
          </a:p>
        </p:txBody>
      </p:sp>
      <p:sp>
        <p:nvSpPr>
          <p:cNvPr id="20" name="TextBox 19">
            <a:extLst>
              <a:ext uri="{FF2B5EF4-FFF2-40B4-BE49-F238E27FC236}">
                <a16:creationId xmlns:a16="http://schemas.microsoft.com/office/drawing/2014/main" id="{6C46F03B-CA3C-2C3B-3895-897781A342EE}"/>
              </a:ext>
            </a:extLst>
          </p:cNvPr>
          <p:cNvSpPr txBox="1"/>
          <p:nvPr/>
        </p:nvSpPr>
        <p:spPr>
          <a:xfrm>
            <a:off x="6253016" y="3689948"/>
            <a:ext cx="5584156" cy="2585323"/>
          </a:xfrm>
          <a:prstGeom prst="rect">
            <a:avLst/>
          </a:prstGeom>
          <a:solidFill>
            <a:schemeClr val="bg1"/>
          </a:solidFill>
          <a:ln>
            <a:solidFill>
              <a:srgbClr val="ED6EA6"/>
            </a:solidFill>
          </a:ln>
        </p:spPr>
        <p:txBody>
          <a:bodyPr wrap="square" rtlCol="0">
            <a:spAutoFit/>
          </a:bodyPr>
          <a:lstStyle/>
          <a:p>
            <a:r>
              <a:rPr lang="en-GB" b="1">
                <a:latin typeface="Calibri" panose="020F0502020204030204" pitchFamily="34" charset="0"/>
                <a:ea typeface="Calibri" panose="020F0502020204030204" pitchFamily="34" charset="0"/>
              </a:rPr>
              <a:t>ACC Learn Courses </a:t>
            </a:r>
            <a:endParaRPr lang="en-GB" sz="1800" b="1">
              <a:effectLst/>
              <a:latin typeface="Calibri" panose="020F0502020204030204" pitchFamily="34" charset="0"/>
              <a:ea typeface="Calibri" panose="020F0502020204030204" pitchFamily="34" charset="0"/>
            </a:endParaRPr>
          </a:p>
          <a:p>
            <a:r>
              <a:rPr lang="en-GB" sz="1800" b="1">
                <a:effectLst/>
                <a:latin typeface="Calibri" panose="020F0502020204030204" pitchFamily="34" charset="0"/>
                <a:ea typeface="Calibri" panose="020F0502020204030204" pitchFamily="34" charset="0"/>
              </a:rPr>
              <a:t>Mental Health Awareness for Managers 1/2 day course </a:t>
            </a:r>
          </a:p>
          <a:p>
            <a:r>
              <a:rPr lang="en-GB" sz="1800" b="1">
                <a:effectLst/>
                <a:latin typeface="Calibri" panose="020F0502020204030204" pitchFamily="34" charset="0"/>
                <a:ea typeface="Calibri" panose="020F0502020204030204" pitchFamily="34" charset="0"/>
              </a:rPr>
              <a:t>11</a:t>
            </a:r>
            <a:r>
              <a:rPr lang="en-GB" sz="1800">
                <a:effectLst/>
                <a:latin typeface="Calibri" panose="020F0502020204030204" pitchFamily="34" charset="0"/>
                <a:ea typeface="Calibri" panose="020F0502020204030204" pitchFamily="34" charset="0"/>
              </a:rPr>
              <a:t> ACHSCP Staff have attended over the last year. </a:t>
            </a:r>
            <a:br>
              <a:rPr lang="en-GB" sz="1800" b="1">
                <a:effectLst/>
                <a:latin typeface="Calibri" panose="020F0502020204030204" pitchFamily="34" charset="0"/>
                <a:ea typeface="Calibri" panose="020F0502020204030204" pitchFamily="34" charset="0"/>
              </a:rPr>
            </a:br>
            <a:r>
              <a:rPr lang="en-GB" sz="1800" b="1">
                <a:effectLst/>
                <a:latin typeface="Calibri" panose="020F0502020204030204" pitchFamily="34" charset="0"/>
                <a:ea typeface="Calibri" panose="020F0502020204030204" pitchFamily="34" charset="0"/>
              </a:rPr>
              <a:t>Scottish Mental Health First Aid 2 day training:  </a:t>
            </a:r>
          </a:p>
          <a:p>
            <a:r>
              <a:rPr lang="en-GB" sz="1800" b="1">
                <a:effectLst/>
                <a:latin typeface="Calibri" panose="020F0502020204030204" pitchFamily="34" charset="0"/>
                <a:ea typeface="Calibri" panose="020F0502020204030204" pitchFamily="34" charset="0"/>
              </a:rPr>
              <a:t>19</a:t>
            </a:r>
            <a:r>
              <a:rPr lang="en-GB" sz="1800">
                <a:effectLst/>
                <a:latin typeface="Calibri" panose="020F0502020204030204" pitchFamily="34" charset="0"/>
                <a:ea typeface="Calibri" panose="020F0502020204030204" pitchFamily="34" charset="0"/>
              </a:rPr>
              <a:t> ACHSCP Staff have attended over the last year. </a:t>
            </a:r>
          </a:p>
          <a:p>
            <a:endParaRPr lang="en-GB">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There are many other wellbeing initiatives and session run through ACC available to partnership staff, we will be working on increasing partnership staff uptake for 23/24.</a:t>
            </a:r>
          </a:p>
        </p:txBody>
      </p:sp>
      <p:sp>
        <p:nvSpPr>
          <p:cNvPr id="21" name="TextBox 20">
            <a:extLst>
              <a:ext uri="{FF2B5EF4-FFF2-40B4-BE49-F238E27FC236}">
                <a16:creationId xmlns:a16="http://schemas.microsoft.com/office/drawing/2014/main" id="{44E3C54C-D060-51C0-8B31-671BBDC87E4C}"/>
              </a:ext>
            </a:extLst>
          </p:cNvPr>
          <p:cNvSpPr txBox="1"/>
          <p:nvPr/>
        </p:nvSpPr>
        <p:spPr>
          <a:xfrm>
            <a:off x="194279" y="3689948"/>
            <a:ext cx="5759791" cy="3139321"/>
          </a:xfrm>
          <a:prstGeom prst="rect">
            <a:avLst/>
          </a:prstGeom>
          <a:noFill/>
          <a:ln>
            <a:solidFill>
              <a:srgbClr val="ED6EA6"/>
            </a:solidFill>
          </a:ln>
        </p:spPr>
        <p:txBody>
          <a:bodyPr wrap="square" lIns="91440" tIns="45720" rIns="91440" bIns="45720" rtlCol="0" anchor="t">
            <a:spAutoFit/>
          </a:bodyPr>
          <a:lstStyle/>
          <a:p>
            <a:r>
              <a:rPr lang="en-GB" sz="1800" b="1">
                <a:effectLst/>
                <a:latin typeface="Calibri"/>
                <a:ea typeface="Calibri" panose="020F0502020204030204" pitchFamily="34" charset="0"/>
                <a:cs typeface="Calibri"/>
              </a:rPr>
              <a:t>WE CARE</a:t>
            </a:r>
          </a:p>
          <a:p>
            <a:r>
              <a:rPr lang="en-GB">
                <a:solidFill>
                  <a:srgbClr val="333333"/>
                </a:solidFill>
                <a:ea typeface="+mn-lt"/>
                <a:cs typeface="+mn-lt"/>
              </a:rPr>
              <a:t>We Care is a staff health and wellbeing programme established to deliver, co-ordinate and enhance staff wellbeing across NHS Grampian and Health and Social Care Partnerships.  Our workstream will look to further promote and embed the programme within the workforce teams across the partnership and record its impact. More information here on the </a:t>
            </a:r>
            <a:r>
              <a:rPr lang="en-GB" b="1">
                <a:solidFill>
                  <a:srgbClr val="333333"/>
                </a:solidFill>
                <a:ea typeface="+mn-lt"/>
                <a:cs typeface="+mn-lt"/>
                <a:hlinkClick r:id="rId3"/>
              </a:rPr>
              <a:t>We Care Hub</a:t>
            </a:r>
            <a:endParaRPr lang="en-GB" b="1">
              <a:solidFill>
                <a:srgbClr val="333333"/>
              </a:solidFill>
              <a:cs typeface="Calibri"/>
            </a:endParaRPr>
          </a:p>
          <a:p>
            <a:endParaRPr lang="en-GB" sz="1800">
              <a:effectLst/>
              <a:latin typeface="Calibri" panose="020F0502020204030204" pitchFamily="34" charset="0"/>
              <a:ea typeface="Calibri" panose="020F0502020204030204" pitchFamily="34" charset="0"/>
            </a:endParaRPr>
          </a:p>
          <a:p>
            <a:endParaRPr lang="en-GB">
              <a:latin typeface="Calibri" panose="020F0502020204030204" pitchFamily="34" charset="0"/>
              <a:ea typeface="Calibri" panose="020F0502020204030204" pitchFamily="34" charset="0"/>
            </a:endParaRPr>
          </a:p>
          <a:p>
            <a:endParaRPr lang="en-GB" sz="1800">
              <a:effectLst/>
              <a:latin typeface="Calibri" panose="020F0502020204030204" pitchFamily="34" charset="0"/>
              <a:ea typeface="Calibri" panose="020F0502020204030204" pitchFamily="34" charset="0"/>
            </a:endParaRPr>
          </a:p>
        </p:txBody>
      </p:sp>
      <p:pic>
        <p:nvPicPr>
          <p:cNvPr id="22" name="Picture 21" descr="We Care Logo">
            <a:extLst>
              <a:ext uri="{FF2B5EF4-FFF2-40B4-BE49-F238E27FC236}">
                <a16:creationId xmlns:a16="http://schemas.microsoft.com/office/drawing/2014/main" id="{F91C922E-E670-0AB3-ED2E-E08769AEA493}"/>
              </a:ext>
            </a:extLst>
          </p:cNvPr>
          <p:cNvPicPr>
            <a:picLocks noChangeAspect="1"/>
          </p:cNvPicPr>
          <p:nvPr/>
        </p:nvPicPr>
        <p:blipFill>
          <a:blip r:embed="rId4"/>
          <a:stretch>
            <a:fillRect/>
          </a:stretch>
        </p:blipFill>
        <p:spPr>
          <a:xfrm>
            <a:off x="1111591" y="5920163"/>
            <a:ext cx="4006737" cy="891179"/>
          </a:xfrm>
          <a:prstGeom prst="rect">
            <a:avLst/>
          </a:prstGeom>
        </p:spPr>
      </p:pic>
    </p:spTree>
    <p:extLst>
      <p:ext uri="{BB962C8B-B14F-4D97-AF65-F5344CB8AC3E}">
        <p14:creationId xmlns:p14="http://schemas.microsoft.com/office/powerpoint/2010/main" val="716300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cruitment and Retention">
            <a:extLst>
              <a:ext uri="{FF2B5EF4-FFF2-40B4-BE49-F238E27FC236}">
                <a16:creationId xmlns:a16="http://schemas.microsoft.com/office/drawing/2014/main" id="{D09EBB2A-EDCA-F7E3-D75B-851518BA6086}"/>
              </a:ext>
            </a:extLst>
          </p:cNvPr>
          <p:cNvPicPr>
            <a:picLocks noChangeAspect="1"/>
          </p:cNvPicPr>
          <p:nvPr/>
        </p:nvPicPr>
        <p:blipFill rotWithShape="1">
          <a:blip r:embed="rId2">
            <a:alphaModFix/>
          </a:blip>
          <a:srcRect l="50293" t="43819" r="10311" b="39297"/>
          <a:stretch/>
        </p:blipFill>
        <p:spPr>
          <a:xfrm>
            <a:off x="0" y="90743"/>
            <a:ext cx="5594167" cy="1612380"/>
          </a:xfrm>
          <a:prstGeom prst="rect">
            <a:avLst/>
          </a:prstGeom>
        </p:spPr>
      </p:pic>
      <p:sp>
        <p:nvSpPr>
          <p:cNvPr id="5" name="Parallelogram 4">
            <a:extLst>
              <a:ext uri="{FF2B5EF4-FFF2-40B4-BE49-F238E27FC236}">
                <a16:creationId xmlns:a16="http://schemas.microsoft.com/office/drawing/2014/main" id="{D1E193DD-6087-84BD-44F4-A3E1EE16485C}"/>
              </a:ext>
            </a:extLst>
          </p:cNvPr>
          <p:cNvSpPr/>
          <p:nvPr/>
        </p:nvSpPr>
        <p:spPr>
          <a:xfrm>
            <a:off x="6049465" y="0"/>
            <a:ext cx="6142535" cy="6858000"/>
          </a:xfrm>
          <a:prstGeom prst="parallelogram">
            <a:avLst/>
          </a:prstGeom>
          <a:solidFill>
            <a:srgbClr val="36BDE8">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9E61075-F470-F0E5-B063-C9889910A32D}"/>
              </a:ext>
            </a:extLst>
          </p:cNvPr>
          <p:cNvSpPr txBox="1"/>
          <p:nvPr/>
        </p:nvSpPr>
        <p:spPr>
          <a:xfrm>
            <a:off x="6089245" y="426296"/>
            <a:ext cx="5938234" cy="5970865"/>
          </a:xfrm>
          <a:prstGeom prst="rect">
            <a:avLst/>
          </a:prstGeom>
          <a:solidFill>
            <a:schemeClr val="bg1"/>
          </a:solidFill>
          <a:ln>
            <a:solidFill>
              <a:srgbClr val="36BDE8"/>
            </a:solidFill>
          </a:ln>
        </p:spPr>
        <p:txBody>
          <a:bodyPr wrap="square" lIns="91440" tIns="45720" rIns="91440" bIns="45720" rtlCol="0" anchor="t">
            <a:spAutoFit/>
          </a:bodyPr>
          <a:lstStyle/>
          <a:p>
            <a:r>
              <a:rPr lang="en-GB" b="1"/>
              <a:t>Career Ready </a:t>
            </a:r>
            <a:endParaRPr lang="en-GB"/>
          </a:p>
          <a:p>
            <a:r>
              <a:rPr lang="en-GB" sz="1400">
                <a:ea typeface="+mn-lt"/>
                <a:cs typeface="+mn-lt"/>
              </a:rPr>
              <a:t>Aberdeen City Health and Social Care Partnership (ACHSCP) have been supporting young people through the Career Ready mentoring scheme since 2018. The mentoring scheme matches mentors in the Partnership with young people in S5. The programme runs for 18 months and includes a 4 week paid internship where the young people attend work within the Partnership.</a:t>
            </a:r>
            <a:endParaRPr lang="en-GB" sz="1400">
              <a:cs typeface="Calibri"/>
            </a:endParaRPr>
          </a:p>
          <a:p>
            <a:endParaRPr lang="en-GB" sz="1400">
              <a:ea typeface="+mn-lt"/>
              <a:cs typeface="+mn-lt"/>
            </a:endParaRPr>
          </a:p>
          <a:p>
            <a:r>
              <a:rPr lang="en-GB" sz="1400">
                <a:ea typeface="+mn-lt"/>
                <a:cs typeface="+mn-lt"/>
              </a:rPr>
              <a:t>The cohort of young people for 2022/2024 undertook their internships during July 2023. There were 4 young people who were mentored by Partnership staff and 1 additional young person who was mentored by an Aberdeen City Council colleague but who undertook their internship in the Partnership.</a:t>
            </a:r>
            <a:endParaRPr lang="en-GB" sz="1400">
              <a:cs typeface="Calibri"/>
            </a:endParaRPr>
          </a:p>
          <a:p>
            <a:endParaRPr lang="en-GB" sz="1400">
              <a:ea typeface="+mn-lt"/>
              <a:cs typeface="+mn-lt"/>
            </a:endParaRPr>
          </a:p>
          <a:p>
            <a:r>
              <a:rPr lang="en-GB" sz="1400">
                <a:ea typeface="+mn-lt"/>
                <a:cs typeface="+mn-lt"/>
              </a:rPr>
              <a:t>The 5 interns were very enthusiastic and were involved in a whole range of activities across the Partnership, including community nursing, clinical psychology, pharmacy, public health and wellbeing. On their last day they did presentations to their mentors, teachers and representatives of Career Ready where they outlined what they had done during the 4 weeks, what they had learned and also how the experience had helped them in terms of their career aspirations.</a:t>
            </a:r>
            <a:endParaRPr lang="en-GB" sz="1400">
              <a:cs typeface="Calibri"/>
            </a:endParaRPr>
          </a:p>
          <a:p>
            <a:endParaRPr lang="en-GB" sz="1400">
              <a:cs typeface="Calibri"/>
            </a:endParaRPr>
          </a:p>
          <a:p>
            <a:r>
              <a:rPr lang="en-GB" sz="1400">
                <a:cs typeface="Calibri"/>
              </a:rPr>
              <a:t>Supporting the Career Ready programme not only helps the young people, but also increases mentoring skills in the Partnership and helps promote the work of the Partnership whilst showcasing the Council and NHS Grampian as potential future employers, thus assisting the Partnership’s Workforce Plan. </a:t>
            </a:r>
          </a:p>
          <a:p>
            <a:endParaRPr lang="en-GB" sz="1400">
              <a:cs typeface="Calibri"/>
            </a:endParaRPr>
          </a:p>
          <a:p>
            <a:r>
              <a:rPr lang="en-GB" sz="1400">
                <a:cs typeface="Calibri"/>
              </a:rPr>
              <a:t>Future development of the young workforce will continue to be progressed through the Recruitment and Retention Workstream of the Workforce Plan.</a:t>
            </a:r>
          </a:p>
        </p:txBody>
      </p:sp>
      <p:pic>
        <p:nvPicPr>
          <p:cNvPr id="2" name="Picture 1" descr="Photo image of Career Ready Students/ Interns ">
            <a:extLst>
              <a:ext uri="{FF2B5EF4-FFF2-40B4-BE49-F238E27FC236}">
                <a16:creationId xmlns:a16="http://schemas.microsoft.com/office/drawing/2014/main" id="{4EA6F68A-3C04-3A2E-F1FF-8E9521A4518C}"/>
              </a:ext>
            </a:extLst>
          </p:cNvPr>
          <p:cNvPicPr>
            <a:picLocks noChangeAspect="1"/>
          </p:cNvPicPr>
          <p:nvPr/>
        </p:nvPicPr>
        <p:blipFill rotWithShape="1">
          <a:blip r:embed="rId3"/>
          <a:srcRect l="13904" t="20561" r="8287" b="17757"/>
          <a:stretch/>
        </p:blipFill>
        <p:spPr>
          <a:xfrm>
            <a:off x="160594" y="2244623"/>
            <a:ext cx="5562150" cy="33106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65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owth and Dev Opportunities ">
            <a:extLst>
              <a:ext uri="{FF2B5EF4-FFF2-40B4-BE49-F238E27FC236}">
                <a16:creationId xmlns:a16="http://schemas.microsoft.com/office/drawing/2014/main" id="{F457939A-86A0-A370-2493-99650F275536}"/>
              </a:ext>
            </a:extLst>
          </p:cNvPr>
          <p:cNvPicPr>
            <a:picLocks noChangeAspect="1"/>
          </p:cNvPicPr>
          <p:nvPr/>
        </p:nvPicPr>
        <p:blipFill rotWithShape="1">
          <a:blip r:embed="rId2">
            <a:alphaModFix/>
          </a:blip>
          <a:srcRect l="49883" t="61114" r="10311" b="21899"/>
          <a:stretch/>
        </p:blipFill>
        <p:spPr>
          <a:xfrm>
            <a:off x="0" y="69799"/>
            <a:ext cx="4969869" cy="1413844"/>
          </a:xfrm>
          <a:prstGeom prst="rect">
            <a:avLst/>
          </a:prstGeom>
        </p:spPr>
      </p:pic>
      <p:sp>
        <p:nvSpPr>
          <p:cNvPr id="5" name="Parallelogram 4">
            <a:extLst>
              <a:ext uri="{FF2B5EF4-FFF2-40B4-BE49-F238E27FC236}">
                <a16:creationId xmlns:a16="http://schemas.microsoft.com/office/drawing/2014/main" id="{B91E5C24-BA55-6C4D-F5F8-900139B7216B}"/>
              </a:ext>
              <a:ext uri="{C183D7F6-B498-43B3-948B-1728B52AA6E4}">
                <adec:decorative xmlns:adec="http://schemas.microsoft.com/office/drawing/2017/decorative" val="1"/>
              </a:ext>
            </a:extLst>
          </p:cNvPr>
          <p:cNvSpPr/>
          <p:nvPr/>
        </p:nvSpPr>
        <p:spPr>
          <a:xfrm>
            <a:off x="6049465" y="0"/>
            <a:ext cx="6142535" cy="6858000"/>
          </a:xfrm>
          <a:prstGeom prst="parallelogram">
            <a:avLst/>
          </a:prstGeom>
          <a:solidFill>
            <a:srgbClr val="80BA2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3683EAB-498C-1F2B-67C6-41E7BEFD24B7}"/>
              </a:ext>
            </a:extLst>
          </p:cNvPr>
          <p:cNvSpPr txBox="1"/>
          <p:nvPr/>
        </p:nvSpPr>
        <p:spPr>
          <a:xfrm>
            <a:off x="130836" y="1538459"/>
            <a:ext cx="7170517" cy="2308324"/>
          </a:xfrm>
          <a:prstGeom prst="rect">
            <a:avLst/>
          </a:prstGeom>
          <a:noFill/>
          <a:ln>
            <a:solidFill>
              <a:srgbClr val="80BA26"/>
            </a:solidFill>
          </a:ln>
        </p:spPr>
        <p:txBody>
          <a:bodyPr wrap="square" lIns="91440" tIns="45720" rIns="91440" bIns="45720" rtlCol="0" anchor="t">
            <a:spAutoFit/>
          </a:bodyPr>
          <a:lstStyle/>
          <a:p>
            <a:r>
              <a:rPr lang="en-GB" sz="1600" b="1" err="1"/>
              <a:t>iMatter</a:t>
            </a:r>
            <a:r>
              <a:rPr lang="en-GB" sz="1600" b="1"/>
              <a:t> – Staff Annual Survey </a:t>
            </a:r>
            <a:endParaRPr lang="en-GB" sz="1600" b="1">
              <a:cs typeface="Calibri"/>
            </a:endParaRPr>
          </a:p>
          <a:p>
            <a:endParaRPr lang="en-GB" sz="1600">
              <a:cs typeface="Calibri"/>
            </a:endParaRPr>
          </a:p>
          <a:p>
            <a:r>
              <a:rPr lang="en-GB" sz="1600">
                <a:cs typeface="Calibri"/>
              </a:rPr>
              <a:t>Improvement in response rates and completed actions plans this year. Continued development and encouragement for services to engage with this annually. </a:t>
            </a:r>
          </a:p>
          <a:p>
            <a:r>
              <a:rPr lang="en-GB" sz="1600">
                <a:cs typeface="Calibri"/>
              </a:rPr>
              <a:t>Survey results are generally positive across the partnership with high scores. The trend for responses relating to 'Involved in Decisions' are and have been in previous years lower than the other topics. This is a focus area to work on and challenges services, teams and management to consider how we involve or engage with our workforce to link our decisions to our discussions. </a:t>
            </a:r>
          </a:p>
        </p:txBody>
      </p:sp>
      <p:pic>
        <p:nvPicPr>
          <p:cNvPr id="8" name="Picture 7" descr="iMatter Staff Governance Standards Graph. 72% Well Informed, 65% Appropriately trained and Developed 55% Involved in Decisions, 67% Treated with dignity and respect and Safe Working environment.">
            <a:extLst>
              <a:ext uri="{FF2B5EF4-FFF2-40B4-BE49-F238E27FC236}">
                <a16:creationId xmlns:a16="http://schemas.microsoft.com/office/drawing/2014/main" id="{A3CC5C23-8079-AD7C-0426-489327A9F8A0}"/>
              </a:ext>
            </a:extLst>
          </p:cNvPr>
          <p:cNvPicPr>
            <a:picLocks noChangeAspect="1"/>
          </p:cNvPicPr>
          <p:nvPr/>
        </p:nvPicPr>
        <p:blipFill rotWithShape="1">
          <a:blip r:embed="rId3"/>
          <a:srcRect r="5711" b="9839"/>
          <a:stretch/>
        </p:blipFill>
        <p:spPr>
          <a:xfrm>
            <a:off x="129997" y="4001051"/>
            <a:ext cx="7168359" cy="2746713"/>
          </a:xfrm>
          <a:prstGeom prst="rect">
            <a:avLst/>
          </a:prstGeom>
          <a:effectLst>
            <a:outerShdw blurRad="50800" dist="38100" dir="2700000" algn="tl" rotWithShape="0">
              <a:prstClr val="black">
                <a:alpha val="40000"/>
              </a:prstClr>
            </a:outerShdw>
          </a:effectLst>
        </p:spPr>
      </p:pic>
      <p:graphicFrame>
        <p:nvGraphicFramePr>
          <p:cNvPr id="3" name="Table 2" descr="Imatter Response rate, increased for 2023. 64% Response rate and 45% with completed action plans.">
            <a:extLst>
              <a:ext uri="{FF2B5EF4-FFF2-40B4-BE49-F238E27FC236}">
                <a16:creationId xmlns:a16="http://schemas.microsoft.com/office/drawing/2014/main" id="{BE0E064E-A51C-7FC3-3386-A784B9EAB8AB}"/>
              </a:ext>
            </a:extLst>
          </p:cNvPr>
          <p:cNvGraphicFramePr>
            <a:graphicFrameLocks noGrp="1"/>
          </p:cNvGraphicFramePr>
          <p:nvPr/>
        </p:nvGraphicFramePr>
        <p:xfrm>
          <a:off x="7664908" y="4670471"/>
          <a:ext cx="4294366" cy="1737360"/>
        </p:xfrm>
        <a:graphic>
          <a:graphicData uri="http://schemas.openxmlformats.org/drawingml/2006/table">
            <a:tbl>
              <a:tblPr/>
              <a:tblGrid>
                <a:gridCol w="1044232">
                  <a:extLst>
                    <a:ext uri="{9D8B030D-6E8A-4147-A177-3AD203B41FA5}">
                      <a16:colId xmlns:a16="http://schemas.microsoft.com/office/drawing/2014/main" val="2682984036"/>
                    </a:ext>
                  </a:extLst>
                </a:gridCol>
                <a:gridCol w="673515">
                  <a:extLst>
                    <a:ext uri="{9D8B030D-6E8A-4147-A177-3AD203B41FA5}">
                      <a16:colId xmlns:a16="http://schemas.microsoft.com/office/drawing/2014/main" val="1799507700"/>
                    </a:ext>
                  </a:extLst>
                </a:gridCol>
                <a:gridCol w="858873">
                  <a:extLst>
                    <a:ext uri="{9D8B030D-6E8A-4147-A177-3AD203B41FA5}">
                      <a16:colId xmlns:a16="http://schemas.microsoft.com/office/drawing/2014/main" val="3100055895"/>
                    </a:ext>
                  </a:extLst>
                </a:gridCol>
                <a:gridCol w="858873">
                  <a:extLst>
                    <a:ext uri="{9D8B030D-6E8A-4147-A177-3AD203B41FA5}">
                      <a16:colId xmlns:a16="http://schemas.microsoft.com/office/drawing/2014/main" val="3740005"/>
                    </a:ext>
                  </a:extLst>
                </a:gridCol>
                <a:gridCol w="858873">
                  <a:extLst>
                    <a:ext uri="{9D8B030D-6E8A-4147-A177-3AD203B41FA5}">
                      <a16:colId xmlns:a16="http://schemas.microsoft.com/office/drawing/2014/main" val="731788389"/>
                    </a:ext>
                  </a:extLst>
                </a:gridCol>
              </a:tblGrid>
              <a:tr h="267719">
                <a:tc gridSpan="5">
                  <a:txBody>
                    <a:bodyPr/>
                    <a:lstStyle/>
                    <a:p>
                      <a:pPr algn="ctr" rtl="0" fontAlgn="base"/>
                      <a:r>
                        <a:rPr lang="en-GB" sz="1800" b="0" i="0" err="1">
                          <a:solidFill>
                            <a:schemeClr val="bg1"/>
                          </a:solidFill>
                          <a:effectLst/>
                        </a:rPr>
                        <a:t>iMatter</a:t>
                      </a:r>
                      <a:r>
                        <a:rPr lang="en-GB" sz="1800" b="0" i="0">
                          <a:solidFill>
                            <a:schemeClr val="bg1"/>
                          </a:solidFill>
                          <a:effectLst/>
                        </a:rPr>
                        <a:t> Response Rates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algn="l" rtl="0" fontAlgn="base"/>
                      <a:endParaRPr lang="en-GB" sz="2400" b="0" i="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algn="l" rtl="0" fontAlgn="base"/>
                      <a:r>
                        <a:rPr lang="en-GB" sz="2400" b="0" i="0" err="1">
                          <a:solidFill>
                            <a:schemeClr val="bg1"/>
                          </a:solidFill>
                          <a:effectLst/>
                        </a:rPr>
                        <a:t>iMatter</a:t>
                      </a:r>
                      <a:r>
                        <a:rPr lang="en-GB" sz="2400" b="0" i="0">
                          <a:solidFill>
                            <a:schemeClr val="bg1"/>
                          </a:solidFill>
                          <a:effectLst/>
                        </a:rPr>
                        <a:t> Response Rates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algn="l" rtl="0" fontAlgn="base"/>
                      <a:endParaRPr lang="en-GB" sz="2400" b="0" i="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algn="l" rtl="0" fontAlgn="base"/>
                      <a:endParaRPr lang="en-GB" sz="2400" b="0" i="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39961873"/>
                  </a:ext>
                </a:extLst>
              </a:tr>
              <a:tr h="178479">
                <a:tc>
                  <a:txBody>
                    <a:bodyPr/>
                    <a:lstStyle/>
                    <a:p>
                      <a:pPr algn="l" rtl="0" fontAlgn="base"/>
                      <a:endParaRPr lang="en-GB" sz="1200" b="0" i="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rtl="0" fontAlgn="base"/>
                      <a:r>
                        <a:rPr lang="en-GB" sz="1200" b="1" i="0">
                          <a:solidFill>
                            <a:schemeClr val="bg1"/>
                          </a:solidFill>
                          <a:effectLst/>
                          <a:latin typeface="Calibri"/>
                        </a:rPr>
                        <a:t>2019</a:t>
                      </a:r>
                      <a:r>
                        <a:rPr lang="en-GB" sz="1200" b="0" i="0">
                          <a:solidFill>
                            <a:schemeClr val="bg1"/>
                          </a:solidFill>
                          <a:effectLst/>
                          <a:latin typeface="Calibri"/>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56A5"/>
                    </a:solidFill>
                  </a:tcPr>
                </a:tc>
                <a:tc>
                  <a:txBody>
                    <a:bodyPr/>
                    <a:lstStyle/>
                    <a:p>
                      <a:pPr algn="ctr" rtl="0" fontAlgn="base"/>
                      <a:r>
                        <a:rPr lang="en-GB" sz="1200" b="1" i="0">
                          <a:solidFill>
                            <a:schemeClr val="bg1"/>
                          </a:solidFill>
                          <a:effectLst/>
                          <a:latin typeface="Calibri"/>
                        </a:rPr>
                        <a:t>2021</a:t>
                      </a:r>
                      <a:r>
                        <a:rPr lang="en-GB" sz="1200" b="0" i="0">
                          <a:solidFill>
                            <a:schemeClr val="bg1"/>
                          </a:solidFill>
                          <a:effectLst/>
                          <a:latin typeface="Calibri"/>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6A8DC"/>
                    </a:solidFill>
                  </a:tcPr>
                </a:tc>
                <a:tc>
                  <a:txBody>
                    <a:bodyPr/>
                    <a:lstStyle/>
                    <a:p>
                      <a:pPr algn="ctr" rtl="0" fontAlgn="base"/>
                      <a:r>
                        <a:rPr lang="en-GB" sz="1200" b="1" i="0">
                          <a:solidFill>
                            <a:schemeClr val="bg1"/>
                          </a:solidFill>
                          <a:effectLst/>
                          <a:latin typeface="Calibri"/>
                        </a:rPr>
                        <a:t>2022</a:t>
                      </a:r>
                      <a:r>
                        <a:rPr lang="en-GB" sz="1200" b="0" i="0">
                          <a:solidFill>
                            <a:schemeClr val="bg1"/>
                          </a:solidFill>
                          <a:effectLst/>
                          <a:latin typeface="Calibri"/>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B00F"/>
                    </a:solidFill>
                  </a:tcPr>
                </a:tc>
                <a:tc>
                  <a:txBody>
                    <a:bodyPr/>
                    <a:lstStyle/>
                    <a:p>
                      <a:pPr algn="ctr" rtl="0" fontAlgn="base"/>
                      <a:r>
                        <a:rPr lang="en-GB" sz="1200" b="1" i="0">
                          <a:solidFill>
                            <a:schemeClr val="bg1"/>
                          </a:solidFill>
                          <a:effectLst/>
                          <a:latin typeface="Calibri"/>
                        </a:rPr>
                        <a:t>2023</a:t>
                      </a:r>
                      <a:r>
                        <a:rPr lang="en-GB" sz="1200" b="0" i="0">
                          <a:solidFill>
                            <a:schemeClr val="bg1"/>
                          </a:solidFill>
                          <a:effectLst/>
                          <a:latin typeface="Calibri"/>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66FF"/>
                    </a:solidFill>
                  </a:tcPr>
                </a:tc>
                <a:extLst>
                  <a:ext uri="{0D108BD9-81ED-4DB2-BD59-A6C34878D82A}">
                    <a16:rowId xmlns:a16="http://schemas.microsoft.com/office/drawing/2014/main" val="1982887560"/>
                  </a:ext>
                </a:extLst>
              </a:tr>
              <a:tr h="267719">
                <a:tc>
                  <a:txBody>
                    <a:bodyPr/>
                    <a:lstStyle/>
                    <a:p>
                      <a:pPr algn="ctr" rtl="0" fontAlgn="base"/>
                      <a:r>
                        <a:rPr lang="en-GB" sz="1200" b="1" i="0">
                          <a:effectLst/>
                          <a:latin typeface="+mn-lt"/>
                        </a:rPr>
                        <a:t>Annual response rate</a:t>
                      </a:r>
                      <a:r>
                        <a:rPr lang="en-GB" sz="1200" b="0" i="0">
                          <a:effectLst/>
                          <a:latin typeface="+mn-lt"/>
                        </a:rPr>
                        <a:t>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GB" sz="1200" b="1" i="0">
                          <a:effectLst/>
                          <a:latin typeface="+mn-lt"/>
                        </a:rPr>
                        <a:t>63%</a:t>
                      </a:r>
                      <a:r>
                        <a:rPr lang="en-GB" sz="1200" b="0" i="0">
                          <a:effectLst/>
                          <a:latin typeface="+mn-lt"/>
                        </a:rPr>
                        <a:t>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GB" sz="1200" b="1" i="0">
                          <a:effectLst/>
                          <a:latin typeface="+mn-lt"/>
                        </a:rPr>
                        <a:t>58%</a:t>
                      </a:r>
                      <a:r>
                        <a:rPr lang="en-GB" sz="1200" b="0" i="0">
                          <a:effectLst/>
                          <a:latin typeface="+mn-lt"/>
                        </a:rPr>
                        <a:t>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GB" sz="1200" b="1" i="0">
                          <a:effectLst/>
                          <a:latin typeface="+mn-lt"/>
                        </a:rPr>
                        <a:t>58%</a:t>
                      </a:r>
                      <a:r>
                        <a:rPr lang="en-GB" sz="1200" b="0" i="0">
                          <a:effectLst/>
                          <a:latin typeface="+mn-lt"/>
                        </a:rPr>
                        <a:t>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GB" sz="1200" b="1" i="0">
                          <a:effectLst/>
                          <a:latin typeface="+mn-lt"/>
                        </a:rPr>
                        <a:t>64%</a:t>
                      </a:r>
                      <a:r>
                        <a:rPr lang="en-GB" sz="1200" b="0" i="0">
                          <a:effectLst/>
                          <a:latin typeface="+mn-lt"/>
                        </a:rPr>
                        <a:t>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8231943"/>
                  </a:ext>
                </a:extLst>
              </a:tr>
              <a:tr h="267719">
                <a:tc>
                  <a:txBody>
                    <a:bodyPr/>
                    <a:lstStyle/>
                    <a:p>
                      <a:pPr algn="ctr" rtl="0" fontAlgn="base"/>
                      <a:r>
                        <a:rPr lang="en-GB" sz="1200" b="1" i="0">
                          <a:effectLst/>
                          <a:latin typeface="+mn-lt"/>
                        </a:rPr>
                        <a:t>Completed Action plans</a:t>
                      </a:r>
                      <a:r>
                        <a:rPr lang="en-GB" sz="1200" b="0" i="0">
                          <a:effectLst/>
                          <a:latin typeface="+mn-lt"/>
                        </a:rPr>
                        <a:t>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endParaRPr lang="en-GB" sz="1200">
                        <a:effectLst/>
                        <a:latin typeface="+mn-lt"/>
                      </a:endParaRPr>
                    </a:p>
                    <a:p>
                      <a:pPr algn="ctr" rtl="0" fontAlgn="base"/>
                      <a:r>
                        <a:rPr lang="en-GB" sz="1200" b="1" i="0">
                          <a:effectLst/>
                          <a:latin typeface="+mn-lt"/>
                        </a:rPr>
                        <a:t>48%</a:t>
                      </a:r>
                      <a:r>
                        <a:rPr lang="en-GB" sz="1200" b="0" i="0">
                          <a:effectLst/>
                          <a:latin typeface="+mn-lt"/>
                        </a:rPr>
                        <a:t>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endParaRPr lang="en-GB" sz="1200">
                        <a:effectLst/>
                        <a:latin typeface="+mn-lt"/>
                      </a:endParaRPr>
                    </a:p>
                    <a:p>
                      <a:pPr algn="ctr" rtl="0" fontAlgn="base"/>
                      <a:r>
                        <a:rPr lang="en-GB" sz="1200" b="1" i="0">
                          <a:effectLst/>
                          <a:latin typeface="+mn-lt"/>
                        </a:rPr>
                        <a:t>35%</a:t>
                      </a:r>
                      <a:r>
                        <a:rPr lang="en-GB" sz="1200" b="0" i="0">
                          <a:effectLst/>
                          <a:latin typeface="+mn-lt"/>
                        </a:rPr>
                        <a:t>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endParaRPr lang="en-GB" sz="1200">
                        <a:effectLst/>
                        <a:latin typeface="+mn-lt"/>
                      </a:endParaRPr>
                    </a:p>
                    <a:p>
                      <a:pPr algn="ctr" rtl="0" fontAlgn="base"/>
                      <a:r>
                        <a:rPr lang="en-GB" sz="1200" b="1" i="0">
                          <a:effectLst/>
                          <a:latin typeface="+mn-lt"/>
                        </a:rPr>
                        <a:t>39%</a:t>
                      </a:r>
                      <a:r>
                        <a:rPr lang="en-GB" sz="1200" b="0" i="0">
                          <a:effectLst/>
                          <a:latin typeface="+mn-lt"/>
                        </a:rPr>
                        <a:t>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endParaRPr lang="en-GB" sz="1200">
                        <a:effectLst/>
                        <a:latin typeface="+mn-lt"/>
                      </a:endParaRPr>
                    </a:p>
                    <a:p>
                      <a:pPr algn="ctr" rtl="0" fontAlgn="base"/>
                      <a:r>
                        <a:rPr lang="en-GB" sz="1200" b="1" i="0">
                          <a:effectLst/>
                          <a:latin typeface="+mn-lt"/>
                        </a:rPr>
                        <a:t>45%</a:t>
                      </a:r>
                      <a:r>
                        <a:rPr lang="en-GB" sz="1200" b="0" i="0">
                          <a:effectLst/>
                          <a:latin typeface="+mn-lt"/>
                        </a:rPr>
                        <a:t>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8069393"/>
                  </a:ext>
                </a:extLst>
              </a:tr>
            </a:tbl>
          </a:graphicData>
        </a:graphic>
      </p:graphicFrame>
      <p:sp>
        <p:nvSpPr>
          <p:cNvPr id="6" name="TextBox 5">
            <a:extLst>
              <a:ext uri="{FF2B5EF4-FFF2-40B4-BE49-F238E27FC236}">
                <a16:creationId xmlns:a16="http://schemas.microsoft.com/office/drawing/2014/main" id="{EA810D4E-281E-08DD-704E-850435017679}"/>
              </a:ext>
            </a:extLst>
          </p:cNvPr>
          <p:cNvSpPr txBox="1"/>
          <p:nvPr/>
        </p:nvSpPr>
        <p:spPr>
          <a:xfrm>
            <a:off x="7531244" y="551517"/>
            <a:ext cx="4564920" cy="3293209"/>
          </a:xfrm>
          <a:prstGeom prst="rect">
            <a:avLst/>
          </a:prstGeom>
          <a:solidFill>
            <a:schemeClr val="bg1"/>
          </a:solidFill>
          <a:ln>
            <a:solidFill>
              <a:srgbClr val="80BA26"/>
            </a:solidFill>
          </a:ln>
        </p:spPr>
        <p:txBody>
          <a:bodyPr wrap="square" lIns="91440" tIns="45720" rIns="91440" bIns="45720" rtlCol="0" anchor="t">
            <a:spAutoFit/>
          </a:bodyPr>
          <a:lstStyle/>
          <a:p>
            <a:r>
              <a:rPr lang="en-GB" sz="1600" b="1"/>
              <a:t>National Care Service </a:t>
            </a:r>
            <a:endParaRPr lang="en-GB" sz="1600" b="1">
              <a:cs typeface="Calibri"/>
            </a:endParaRPr>
          </a:p>
          <a:p>
            <a:endParaRPr lang="en-GB" sz="1600">
              <a:cs typeface="Calibri"/>
            </a:endParaRPr>
          </a:p>
          <a:p>
            <a:r>
              <a:rPr lang="en-GB" sz="1600">
                <a:effectLst/>
                <a:ea typeface="Calibri" panose="020F0502020204030204" pitchFamily="34" charset="0"/>
              </a:rPr>
              <a:t>The Aberdeen City National Care Service Programme Board was established in 2022 to prepare for the possible creation of a National Care Service in Scotland.  The multi-agency Board is chaired by the ACHSCP Chief Operating Officer.  One of the Board’s workstreams is to monitor and prepare for any potential impact on workforce.  The detail of how a National Care Service may operate in practice, including any impact on workforce, is currently going through a process of co-design.  The ACHSCP will continue to actively engage with the process.</a:t>
            </a:r>
            <a:endParaRPr lang="en-GB" sz="1600">
              <a:cs typeface="Calibri"/>
            </a:endParaRPr>
          </a:p>
        </p:txBody>
      </p:sp>
    </p:spTree>
    <p:extLst>
      <p:ext uri="{BB962C8B-B14F-4D97-AF65-F5344CB8AC3E}">
        <p14:creationId xmlns:p14="http://schemas.microsoft.com/office/powerpoint/2010/main" val="2308729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ardrop 6">
            <a:extLst>
              <a:ext uri="{FF2B5EF4-FFF2-40B4-BE49-F238E27FC236}">
                <a16:creationId xmlns:a16="http://schemas.microsoft.com/office/drawing/2014/main" id="{6F3D6B35-DF45-4FBF-71F7-2276D6410451}"/>
              </a:ext>
            </a:extLst>
          </p:cNvPr>
          <p:cNvSpPr/>
          <p:nvPr/>
        </p:nvSpPr>
        <p:spPr>
          <a:xfrm>
            <a:off x="5348514" y="0"/>
            <a:ext cx="6843486" cy="6858000"/>
          </a:xfrm>
          <a:prstGeom prst="parallelogram">
            <a:avLst/>
          </a:prstGeom>
          <a:solidFill>
            <a:srgbClr val="A296B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34916FC8-D4DA-1050-6D9C-C21492A85E54}"/>
              </a:ext>
            </a:extLst>
          </p:cNvPr>
          <p:cNvSpPr>
            <a:spLocks noGrp="1"/>
          </p:cNvSpPr>
          <p:nvPr>
            <p:ph idx="1"/>
          </p:nvPr>
        </p:nvSpPr>
        <p:spPr>
          <a:xfrm>
            <a:off x="130197" y="170405"/>
            <a:ext cx="6375305" cy="6048911"/>
          </a:xfrm>
          <a:ln>
            <a:solidFill>
              <a:srgbClr val="7030A0"/>
            </a:solidFill>
          </a:ln>
        </p:spPr>
        <p:txBody>
          <a:bodyPr vert="horz" lIns="91440" tIns="45720" rIns="91440" bIns="45720" rtlCol="0" anchor="t">
            <a:normAutofit lnSpcReduction="10000"/>
          </a:bodyPr>
          <a:lstStyle/>
          <a:p>
            <a:pPr marL="0" indent="0">
              <a:buNone/>
            </a:pPr>
            <a:r>
              <a:rPr lang="en-GB" sz="1800" b="1"/>
              <a:t>Workstream Approach and Future Developments</a:t>
            </a:r>
          </a:p>
          <a:p>
            <a:pPr marL="0" indent="0">
              <a:buNone/>
            </a:pPr>
            <a:r>
              <a:rPr lang="en-GB" sz="1400"/>
              <a:t>It was agreed at the August Senior Leadership Team meeting, a new approach to structure the actions and progress priorities from the Workforce plan.</a:t>
            </a:r>
          </a:p>
          <a:p>
            <a:pPr marL="0" indent="0">
              <a:buNone/>
            </a:pPr>
            <a:r>
              <a:rPr lang="en-GB" sz="1400"/>
              <a:t>Three Workstreams for each priority was to be created and have oversight group of Senior Leadership members and partnership colleagues. This is to work in partnership and provide updates to the Joint Staff Forum and information to feed up into the Grampian Integrated Workforce Planners Meeting. </a:t>
            </a:r>
          </a:p>
          <a:p>
            <a:pPr marL="0" indent="0">
              <a:buNone/>
            </a:pPr>
            <a:r>
              <a:rPr lang="en-GB" sz="1400"/>
              <a:t>Each workstream has an action plan to progress over the lifespan of the Workplan. We anticipate that this new approach will help support annual reports in the coming years and be a focus to support and assure the IJB with Workforce Strategic risk mitigations. </a:t>
            </a:r>
          </a:p>
          <a:p>
            <a:pPr marL="0" indent="0">
              <a:buNone/>
            </a:pPr>
            <a:r>
              <a:rPr lang="en-GB" sz="1400"/>
              <a:t>Staff Mental Health and Wellbeing Actions include; - </a:t>
            </a:r>
          </a:p>
          <a:p>
            <a:pPr marL="0" indent="0">
              <a:buNone/>
            </a:pPr>
            <a:r>
              <a:rPr lang="en-GB" sz="1400">
                <a:highlight>
                  <a:srgbClr val="DB56A5"/>
                </a:highlight>
              </a:rPr>
              <a:t>Continued support for Health Working Lives initiatives </a:t>
            </a:r>
          </a:p>
          <a:p>
            <a:pPr marL="0" indent="0">
              <a:buNone/>
            </a:pPr>
            <a:r>
              <a:rPr lang="en-GB" sz="1400">
                <a:highlight>
                  <a:srgbClr val="DB56A5"/>
                </a:highlight>
              </a:rPr>
              <a:t>Broaden use of We Care approach and framework </a:t>
            </a:r>
          </a:p>
          <a:p>
            <a:pPr marL="0" indent="0">
              <a:buNone/>
            </a:pPr>
            <a:r>
              <a:rPr lang="en-GB" sz="1400">
                <a:highlight>
                  <a:srgbClr val="DB56A5"/>
                </a:highlight>
              </a:rPr>
              <a:t>Re-establish annual workforce engagement events and celebrating achievements</a:t>
            </a:r>
          </a:p>
          <a:p>
            <a:pPr marL="0" indent="0">
              <a:buNone/>
            </a:pPr>
            <a:r>
              <a:rPr lang="en-GB" sz="1400"/>
              <a:t>Recruitment and Retention Actions include;- </a:t>
            </a:r>
          </a:p>
          <a:p>
            <a:pPr marL="0" indent="0">
              <a:buNone/>
            </a:pPr>
            <a:r>
              <a:rPr lang="en-GB" sz="1400">
                <a:highlight>
                  <a:srgbClr val="36BDE8"/>
                </a:highlight>
              </a:rPr>
              <a:t>Recruitment Events and ACHSCP Job Promotion Media</a:t>
            </a:r>
          </a:p>
          <a:p>
            <a:pPr marL="0" indent="0">
              <a:buNone/>
            </a:pPr>
            <a:r>
              <a:rPr lang="en-GB" sz="1400">
                <a:highlight>
                  <a:srgbClr val="36BDE8"/>
                </a:highlight>
              </a:rPr>
              <a:t>Induction and Training  Review </a:t>
            </a:r>
          </a:p>
          <a:p>
            <a:pPr marL="0" indent="0">
              <a:buNone/>
            </a:pPr>
            <a:r>
              <a:rPr lang="en-GB" sz="1400">
                <a:highlight>
                  <a:srgbClr val="36BDE8"/>
                </a:highlight>
              </a:rPr>
              <a:t>Developing Young Workforce </a:t>
            </a:r>
          </a:p>
          <a:p>
            <a:pPr marL="0" indent="0">
              <a:buNone/>
            </a:pPr>
            <a:r>
              <a:rPr lang="en-GB" sz="1400"/>
              <a:t>Growth and Development Opportunities Actions include;- </a:t>
            </a:r>
          </a:p>
          <a:p>
            <a:pPr marL="0" indent="0">
              <a:buNone/>
            </a:pPr>
            <a:r>
              <a:rPr lang="en-GB" sz="1400">
                <a:highlight>
                  <a:srgbClr val="80BA26"/>
                </a:highlight>
              </a:rPr>
              <a:t>Map and explore emerging technologies to support staff</a:t>
            </a:r>
          </a:p>
          <a:p>
            <a:pPr marL="0" indent="0">
              <a:buNone/>
            </a:pPr>
            <a:r>
              <a:rPr lang="en-GB" sz="1400">
                <a:highlight>
                  <a:srgbClr val="80BA26"/>
                </a:highlight>
              </a:rPr>
              <a:t>Continued promotion of </a:t>
            </a:r>
            <a:r>
              <a:rPr lang="en-GB" sz="1400" err="1">
                <a:highlight>
                  <a:srgbClr val="80BA26"/>
                </a:highlight>
              </a:rPr>
              <a:t>iMatter</a:t>
            </a:r>
            <a:r>
              <a:rPr lang="en-GB" sz="1400">
                <a:highlight>
                  <a:srgbClr val="80BA26"/>
                </a:highlight>
              </a:rPr>
              <a:t> and other Staff Feedback</a:t>
            </a:r>
          </a:p>
          <a:p>
            <a:pPr marL="0" indent="0">
              <a:buNone/>
            </a:pPr>
            <a:r>
              <a:rPr lang="en-GB" sz="1400">
                <a:highlight>
                  <a:srgbClr val="80BA26"/>
                </a:highlight>
              </a:rPr>
              <a:t>Shared learning and best practice, including test of change ideas</a:t>
            </a:r>
            <a:endParaRPr lang="en-GB" sz="1400"/>
          </a:p>
          <a:p>
            <a:pPr marL="0" indent="0">
              <a:buNone/>
            </a:pPr>
            <a:endParaRPr lang="en-GB" sz="1400"/>
          </a:p>
        </p:txBody>
      </p:sp>
      <p:grpSp>
        <p:nvGrpSpPr>
          <p:cNvPr id="8" name="Group 7" descr="Organogram chart, showing Workforce Oversight group over 3 Workforce priority workstreams. Feeding into Joint Staff Forum and feeding up to Integrated Workforce Planners (Grampian wide)">
            <a:extLst>
              <a:ext uri="{FF2B5EF4-FFF2-40B4-BE49-F238E27FC236}">
                <a16:creationId xmlns:a16="http://schemas.microsoft.com/office/drawing/2014/main" id="{B42B895B-AC2A-97D1-CAE6-ADA0BC16630C}"/>
              </a:ext>
            </a:extLst>
          </p:cNvPr>
          <p:cNvGrpSpPr/>
          <p:nvPr/>
        </p:nvGrpSpPr>
        <p:grpSpPr>
          <a:xfrm>
            <a:off x="6891737" y="895303"/>
            <a:ext cx="5130413" cy="5324013"/>
            <a:chOff x="770519" y="1446311"/>
            <a:chExt cx="4572000" cy="3811489"/>
          </a:xfrm>
        </p:grpSpPr>
        <p:graphicFrame>
          <p:nvGraphicFramePr>
            <p:cNvPr id="2" name="Diagram 1">
              <a:extLst>
                <a:ext uri="{FF2B5EF4-FFF2-40B4-BE49-F238E27FC236}">
                  <a16:creationId xmlns:a16="http://schemas.microsoft.com/office/drawing/2014/main" id="{E8BC5F2E-61F6-A535-481A-002DA24B55D9}"/>
                </a:ext>
              </a:extLst>
            </p:cNvPr>
            <p:cNvGraphicFramePr/>
            <p:nvPr>
              <p:extLst>
                <p:ext uri="{D42A27DB-BD31-4B8C-83A1-F6EECF244321}">
                  <p14:modId xmlns:p14="http://schemas.microsoft.com/office/powerpoint/2010/main" val="2119140600"/>
                </p:ext>
              </p:extLst>
            </p:nvPr>
          </p:nvGraphicFramePr>
          <p:xfrm>
            <a:off x="770519" y="1600200"/>
            <a:ext cx="4572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8F974FA-E2FE-B7AB-A835-8E6CB6D13C84}"/>
                </a:ext>
              </a:extLst>
            </p:cNvPr>
            <p:cNvSpPr txBox="1"/>
            <p:nvPr/>
          </p:nvSpPr>
          <p:spPr>
            <a:xfrm>
              <a:off x="770519" y="1446311"/>
              <a:ext cx="4572000" cy="307777"/>
            </a:xfrm>
            <a:prstGeom prst="rect">
              <a:avLst/>
            </a:prstGeom>
            <a:solidFill>
              <a:schemeClr val="accent6">
                <a:lumMod val="40000"/>
                <a:lumOff val="60000"/>
              </a:schemeClr>
            </a:solidFill>
            <a:ln>
              <a:solidFill>
                <a:schemeClr val="bg1"/>
              </a:solidFill>
            </a:ln>
          </p:spPr>
          <p:txBody>
            <a:bodyPr wrap="square" rtlCol="0">
              <a:spAutoFit/>
            </a:bodyPr>
            <a:lstStyle/>
            <a:p>
              <a:pPr algn="ctr"/>
              <a:r>
                <a:rPr lang="en-GB" sz="1400"/>
                <a:t>Integrated Workforce Planners Meeting (Grampian wide)</a:t>
              </a:r>
            </a:p>
          </p:txBody>
        </p:sp>
        <p:cxnSp>
          <p:nvCxnSpPr>
            <p:cNvPr id="7" name="Straight Connector 6">
              <a:extLst>
                <a:ext uri="{FF2B5EF4-FFF2-40B4-BE49-F238E27FC236}">
                  <a16:creationId xmlns:a16="http://schemas.microsoft.com/office/drawing/2014/main" id="{5A2C6CF5-0B29-6228-EE0B-5AD6220258E3}"/>
                </a:ext>
              </a:extLst>
            </p:cNvPr>
            <p:cNvCxnSpPr>
              <a:cxnSpLocks/>
            </p:cNvCxnSpPr>
            <p:nvPr/>
          </p:nvCxnSpPr>
          <p:spPr>
            <a:xfrm>
              <a:off x="3044079" y="1754088"/>
              <a:ext cx="0" cy="64035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51819B68-ECCF-D253-234C-CD410E17D4D8}"/>
              </a:ext>
            </a:extLst>
          </p:cNvPr>
          <p:cNvSpPr/>
          <p:nvPr/>
        </p:nvSpPr>
        <p:spPr>
          <a:xfrm>
            <a:off x="0" y="6336325"/>
            <a:ext cx="12192000" cy="148046"/>
          </a:xfrm>
          <a:prstGeom prst="rect">
            <a:avLst/>
          </a:prstGeom>
          <a:solidFill>
            <a:srgbClr val="A29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695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2AE415F4447F49B607D9919708FB0F" ma:contentTypeVersion="13" ma:contentTypeDescription="Create a new document." ma:contentTypeScope="" ma:versionID="80dc89302bfe0f4f969a4e58d1b47d61">
  <xsd:schema xmlns:xsd="http://www.w3.org/2001/XMLSchema" xmlns:xs="http://www.w3.org/2001/XMLSchema" xmlns:p="http://schemas.microsoft.com/office/2006/metadata/properties" xmlns:ns2="84a23ca3-1684-430a-b1f1-4c8948f3620e" xmlns:ns3="bb1a5f02-1d91-4af7-b1b8-c89874cc3b9b" targetNamespace="http://schemas.microsoft.com/office/2006/metadata/properties" ma:root="true" ma:fieldsID="5e7445f789d58133d60e99f013b39bb3" ns2:_="" ns3:_="">
    <xsd:import namespace="84a23ca3-1684-430a-b1f1-4c8948f3620e"/>
    <xsd:import namespace="bb1a5f02-1d91-4af7-b1b8-c89874cc3b9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23ca3-1684-430a-b1f1-4c8948f362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05b2e48-97ae-4553-b8ed-1f344090c5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1a5f02-1d91-4af7-b1b8-c89874cc3b9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4a23ca3-1684-430a-b1f1-4c8948f3620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98D3892-4FE7-4F35-8043-9C4186A39F6E}">
  <ds:schemaRefs>
    <ds:schemaRef ds:uri="http://schemas.microsoft.com/sharepoint/v3/contenttype/forms"/>
  </ds:schemaRefs>
</ds:datastoreItem>
</file>

<file path=customXml/itemProps2.xml><?xml version="1.0" encoding="utf-8"?>
<ds:datastoreItem xmlns:ds="http://schemas.openxmlformats.org/officeDocument/2006/customXml" ds:itemID="{175295D9-AF67-4409-9EF3-385540C13675}"/>
</file>

<file path=customXml/itemProps3.xml><?xml version="1.0" encoding="utf-8"?>
<ds:datastoreItem xmlns:ds="http://schemas.openxmlformats.org/officeDocument/2006/customXml" ds:itemID="{1C5B72A7-403E-40BD-9EF4-A38AEE8A63B2}">
  <ds:schemaRefs>
    <ds:schemaRef ds:uri="http://www.w3.org/XML/1998/namespace"/>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bb1a5f02-1d91-4af7-b1b8-c89874cc3b9b"/>
    <ds:schemaRef ds:uri="http://purl.org/dc/terms/"/>
    <ds:schemaRef ds:uri="http://schemas.microsoft.com/office/infopath/2007/PartnerControls"/>
    <ds:schemaRef ds:uri="84a23ca3-1684-430a-b1f1-4c8948f3620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1275</Words>
  <Application>Microsoft Office PowerPoint</Application>
  <PresentationFormat>Widescreen</PresentationFormat>
  <Paragraphs>120</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Milne</dc:creator>
  <cp:lastModifiedBy>Grace Milne</cp:lastModifiedBy>
  <cp:revision>5</cp:revision>
  <dcterms:created xsi:type="dcterms:W3CDTF">2023-10-09T11:16:55Z</dcterms:created>
  <dcterms:modified xsi:type="dcterms:W3CDTF">2024-02-28T11:50:51Z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0x0101001A2AE415F4447F49B607D9919708FB0F</vt:lpwstr>
  </property>
</Properties>
</file>