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62" r:id="rId5"/>
    <p:sldId id="259" r:id="rId6"/>
    <p:sldId id="266" r:id="rId7"/>
    <p:sldId id="267" r:id="rId8"/>
    <p:sldId id="257" r:id="rId9"/>
    <p:sldId id="261" r:id="rId10"/>
    <p:sldId id="265" r:id="rId11"/>
    <p:sldId id="26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341E2-38A7-4FE2-A354-DE4CE95FA539}" v="3" dt="2023-05-03T16:01:40.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1" d="100"/>
          <a:sy n="91"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2106-AB2B-97E8-89CC-650AEA33A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EEF6F3-21CF-E1EE-8296-098685A1D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745BB6-97DB-9DEA-8FF8-8D587BD768C7}"/>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ED35B320-AF17-24DC-B5FE-71A3B7A041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30F1A-9AD9-E136-CC11-8675D0A7AEC6}"/>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423286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5E4A-D3D3-2FDC-8730-D035EC92FD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BECAFA-289E-8576-8D52-6A011B9CD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376FE-4857-8D40-7B58-7688CA8192ED}"/>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5946E656-4B0B-0738-58A4-B61D306B3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0D09C-C9D8-A204-51A5-A704589095C1}"/>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3371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FA900-D667-50D3-EC88-E730990F8F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E44C28-9D08-AA3C-3E85-43CE558F8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FDB46-F7E4-4FEE-7154-117EF010AC17}"/>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23E16901-38D5-44DE-C8F3-108CA65AC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A679C-2187-AD27-DC22-95780D6AFDA2}"/>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327585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477F-95DE-E5EC-8B2E-178AD11FA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1578E1-8405-6F57-6948-1817CB458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4A017-5348-7765-A05C-86D8DF9A801D}"/>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CC504A73-B1F2-A9CB-B91A-18EF35189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E7E6-0767-29FC-AB9C-EFD28A1E34C8}"/>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9706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F39B-684D-1127-80E0-EE9C9D2F7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C7EDE-353E-E3A0-8A5B-832C0B9B9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6810C-941F-3B8C-9EB0-9BC62B3CACBB}"/>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70D1AF4A-C6C7-0555-3158-A8951C4DA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A3C7B-A773-14CF-5871-68F47C9D826C}"/>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265058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36AB-81BF-5626-93D5-C1CC6982B2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579C48-095C-7573-D2DF-836AEA443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4E77F0-ACD0-B7A5-7C4B-41E7D67D5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3CDF6D-1C00-220E-ACF2-76E443B98529}"/>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6" name="Footer Placeholder 5">
            <a:extLst>
              <a:ext uri="{FF2B5EF4-FFF2-40B4-BE49-F238E27FC236}">
                <a16:creationId xmlns:a16="http://schemas.microsoft.com/office/drawing/2014/main" id="{FCA8DF9B-A448-623A-AE98-9C1933FAC2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987E5-D057-FC83-CEB5-F3101AA2834F}"/>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38621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5E30-06E4-C94E-379F-34B3C2AC02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F23A58-CB41-A346-B7B2-3937F362D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EB3602-3B01-D189-8617-239869314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A5E52D-6302-3541-9AC6-18DD12320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B25F36-3A1E-86B9-B1E3-D400B33EB4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400CD6-BD98-991B-DEED-346569D764E3}"/>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8" name="Footer Placeholder 7">
            <a:extLst>
              <a:ext uri="{FF2B5EF4-FFF2-40B4-BE49-F238E27FC236}">
                <a16:creationId xmlns:a16="http://schemas.microsoft.com/office/drawing/2014/main" id="{B214B7E0-7A58-A4E6-7FF6-97CDEDAEDD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5583D4-82DC-7227-F22D-C26AE6EE4CC1}"/>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272404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ACA2-0F87-E836-A510-84A79A0435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E26907-6D0C-2CD4-D0B2-0DE6F0303A94}"/>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4" name="Footer Placeholder 3">
            <a:extLst>
              <a:ext uri="{FF2B5EF4-FFF2-40B4-BE49-F238E27FC236}">
                <a16:creationId xmlns:a16="http://schemas.microsoft.com/office/drawing/2014/main" id="{6CA81979-2F64-50FC-D534-131BEB14A7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D36AB7-3707-980C-6634-E6A4818F339A}"/>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267788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473C6-24C4-29B6-7F41-0D9400D8CFA3}"/>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3" name="Footer Placeholder 2">
            <a:extLst>
              <a:ext uri="{FF2B5EF4-FFF2-40B4-BE49-F238E27FC236}">
                <a16:creationId xmlns:a16="http://schemas.microsoft.com/office/drawing/2014/main" id="{61186C8F-7577-7561-12C7-04442C2033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4A0CEA-064D-C98B-2551-6E35FB1A2EC9}"/>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19443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CEA9-9FDF-28A6-AEB3-1B8C43FDD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748FA6-85E8-33E9-5C0C-216E56E5F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482F58-B5B5-1644-065A-09393DE7C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98276-05DB-CDF8-F45E-923EE9EA84E8}"/>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6" name="Footer Placeholder 5">
            <a:extLst>
              <a:ext uri="{FF2B5EF4-FFF2-40B4-BE49-F238E27FC236}">
                <a16:creationId xmlns:a16="http://schemas.microsoft.com/office/drawing/2014/main" id="{DE6458BF-9107-5847-8621-FBD710495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8752B6-1350-B119-8954-974B9D8951D6}"/>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191634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C48B-BB20-6F72-F604-3EEEB904C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F6C0B8-0569-8172-82F1-BF2A7DCAFB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110FD8-32D9-E1B7-7970-67BA939C7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AFAD6-6B7D-8F43-EBF7-9D8FCE82C1BF}"/>
              </a:ext>
            </a:extLst>
          </p:cNvPr>
          <p:cNvSpPr>
            <a:spLocks noGrp="1"/>
          </p:cNvSpPr>
          <p:nvPr>
            <p:ph type="dt" sz="half" idx="10"/>
          </p:nvPr>
        </p:nvSpPr>
        <p:spPr/>
        <p:txBody>
          <a:bodyPr/>
          <a:lstStyle/>
          <a:p>
            <a:fld id="{6F6ABBF2-32B9-41AA-BB70-DC6A68F50A69}" type="datetimeFigureOut">
              <a:rPr lang="en-GB" smtClean="0"/>
              <a:t>19/05/2023</a:t>
            </a:fld>
            <a:endParaRPr lang="en-GB"/>
          </a:p>
        </p:txBody>
      </p:sp>
      <p:sp>
        <p:nvSpPr>
          <p:cNvPr id="6" name="Footer Placeholder 5">
            <a:extLst>
              <a:ext uri="{FF2B5EF4-FFF2-40B4-BE49-F238E27FC236}">
                <a16:creationId xmlns:a16="http://schemas.microsoft.com/office/drawing/2014/main" id="{35C09BCA-C236-D20D-1199-084912E85B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B475C-D979-F680-EF9A-1B380BCC3C6C}"/>
              </a:ext>
            </a:extLst>
          </p:cNvPr>
          <p:cNvSpPr>
            <a:spLocks noGrp="1"/>
          </p:cNvSpPr>
          <p:nvPr>
            <p:ph type="sldNum" sz="quarter" idx="12"/>
          </p:nvPr>
        </p:nvSpPr>
        <p:spPr/>
        <p:txBody>
          <a:bodyPr/>
          <a:lstStyle/>
          <a:p>
            <a:fld id="{84B4AD1C-8AC0-4B27-AEDA-00F71AC893E9}" type="slidenum">
              <a:rPr lang="en-GB" smtClean="0"/>
              <a:t>‹#›</a:t>
            </a:fld>
            <a:endParaRPr lang="en-GB"/>
          </a:p>
        </p:txBody>
      </p:sp>
    </p:spTree>
    <p:extLst>
      <p:ext uri="{BB962C8B-B14F-4D97-AF65-F5344CB8AC3E}">
        <p14:creationId xmlns:p14="http://schemas.microsoft.com/office/powerpoint/2010/main" val="310995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10002-A1E0-B26C-47AF-A0EFD645E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8BB9F2-C6D0-BA13-504D-5586ED201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95FD4-A8FE-AF4B-F44C-0FC92D2C5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ABBF2-32B9-41AA-BB70-DC6A68F50A69}" type="datetimeFigureOut">
              <a:rPr lang="en-GB" smtClean="0"/>
              <a:t>19/05/2023</a:t>
            </a:fld>
            <a:endParaRPr lang="en-GB"/>
          </a:p>
        </p:txBody>
      </p:sp>
      <p:sp>
        <p:nvSpPr>
          <p:cNvPr id="5" name="Footer Placeholder 4">
            <a:extLst>
              <a:ext uri="{FF2B5EF4-FFF2-40B4-BE49-F238E27FC236}">
                <a16:creationId xmlns:a16="http://schemas.microsoft.com/office/drawing/2014/main" id="{56D54799-1431-4EE6-08C7-8AF95BA47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A745DF-DB42-CADE-B105-E31AC4BDF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4AD1C-8AC0-4B27-AEDA-00F71AC893E9}" type="slidenum">
              <a:rPr lang="en-GB" smtClean="0"/>
              <a:t>‹#›</a:t>
            </a:fld>
            <a:endParaRPr lang="en-GB"/>
          </a:p>
        </p:txBody>
      </p:sp>
    </p:spTree>
    <p:extLst>
      <p:ext uri="{BB962C8B-B14F-4D97-AF65-F5344CB8AC3E}">
        <p14:creationId xmlns:p14="http://schemas.microsoft.com/office/powerpoint/2010/main" val="386969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E3B4B-440B-20EA-C727-4082F1422FAF}"/>
              </a:ext>
            </a:extLst>
          </p:cNvPr>
          <p:cNvPicPr>
            <a:picLocks noChangeAspect="1"/>
          </p:cNvPicPr>
          <p:nvPr/>
        </p:nvPicPr>
        <p:blipFill>
          <a:blip r:embed="rId2"/>
          <a:stretch>
            <a:fillRect/>
          </a:stretch>
        </p:blipFill>
        <p:spPr>
          <a:xfrm>
            <a:off x="1032697" y="0"/>
            <a:ext cx="10002853" cy="6858000"/>
          </a:xfrm>
          <a:prstGeom prst="rect">
            <a:avLst/>
          </a:prstGeom>
        </p:spPr>
      </p:pic>
    </p:spTree>
    <p:extLst>
      <p:ext uri="{BB962C8B-B14F-4D97-AF65-F5344CB8AC3E}">
        <p14:creationId xmlns:p14="http://schemas.microsoft.com/office/powerpoint/2010/main" val="289396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C7B7-AED6-4338-BFD6-4D54B82A8F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530744-989B-14CD-FC27-53FA2EDE51C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61663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D83EAB-45B8-5335-4BAF-F45AADE4D1C6}"/>
              </a:ext>
            </a:extLst>
          </p:cNvPr>
          <p:cNvPicPr>
            <a:picLocks noChangeAspect="1"/>
          </p:cNvPicPr>
          <p:nvPr/>
        </p:nvPicPr>
        <p:blipFill>
          <a:blip r:embed="rId2"/>
          <a:stretch>
            <a:fillRect/>
          </a:stretch>
        </p:blipFill>
        <p:spPr>
          <a:xfrm>
            <a:off x="2562726" y="436065"/>
            <a:ext cx="5901439" cy="1103472"/>
          </a:xfrm>
          <a:prstGeom prst="rect">
            <a:avLst/>
          </a:prstGeom>
        </p:spPr>
      </p:pic>
      <p:sp>
        <p:nvSpPr>
          <p:cNvPr id="5" name="Rectangle: Rounded Corners 4">
            <a:extLst>
              <a:ext uri="{FF2B5EF4-FFF2-40B4-BE49-F238E27FC236}">
                <a16:creationId xmlns:a16="http://schemas.microsoft.com/office/drawing/2014/main" id="{4799CB02-4815-56F9-92F9-43FC1E688BC2}"/>
              </a:ext>
            </a:extLst>
          </p:cNvPr>
          <p:cNvSpPr/>
          <p:nvPr/>
        </p:nvSpPr>
        <p:spPr>
          <a:xfrm>
            <a:off x="1395342" y="2209800"/>
            <a:ext cx="9184106" cy="1219200"/>
          </a:xfrm>
          <a:prstGeom prst="roundRect">
            <a:avLst/>
          </a:prstGeom>
          <a:solidFill>
            <a:srgbClr val="CD3B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Outcome Improvement Group – Resilient, Included and Supported  </a:t>
            </a:r>
          </a:p>
        </p:txBody>
      </p:sp>
      <p:sp>
        <p:nvSpPr>
          <p:cNvPr id="6" name="Rectangle: Rounded Corners 5">
            <a:extLst>
              <a:ext uri="{FF2B5EF4-FFF2-40B4-BE49-F238E27FC236}">
                <a16:creationId xmlns:a16="http://schemas.microsoft.com/office/drawing/2014/main" id="{3339DBB0-0CFD-E589-F11C-7CB4CE0FDBBC}"/>
              </a:ext>
            </a:extLst>
          </p:cNvPr>
          <p:cNvSpPr/>
          <p:nvPr/>
        </p:nvSpPr>
        <p:spPr>
          <a:xfrm>
            <a:off x="1477638" y="3557014"/>
            <a:ext cx="4255650" cy="28649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Responsibility</a:t>
            </a:r>
          </a:p>
          <a:p>
            <a:endParaRPr lang="en-GB" sz="1600" dirty="0">
              <a:solidFill>
                <a:schemeClr val="tx1"/>
              </a:solidFill>
            </a:endParaRPr>
          </a:p>
          <a:p>
            <a:r>
              <a:rPr lang="en-GB" sz="1600" dirty="0">
                <a:solidFill>
                  <a:schemeClr val="tx1"/>
                </a:solidFill>
              </a:rPr>
              <a:t>Leads and is responsible for actions which support delivery of the Local Outcome Improvement Plan and underpinning Locality Plans.   It is responsible for ensuring progress against the primary and secondary drivers and improvement aims set for the prosperous people section. </a:t>
            </a:r>
          </a:p>
          <a:p>
            <a:endParaRPr lang="en-GB" sz="1600" dirty="0">
              <a:solidFill>
                <a:schemeClr val="tx1"/>
              </a:solidFill>
            </a:endParaRPr>
          </a:p>
          <a:p>
            <a:endParaRPr lang="en-GB" sz="1600" dirty="0">
              <a:solidFill>
                <a:schemeClr val="tx1"/>
              </a:solidFill>
            </a:endParaRPr>
          </a:p>
        </p:txBody>
      </p:sp>
      <p:sp>
        <p:nvSpPr>
          <p:cNvPr id="7" name="Rectangle: Rounded Corners 6">
            <a:extLst>
              <a:ext uri="{FF2B5EF4-FFF2-40B4-BE49-F238E27FC236}">
                <a16:creationId xmlns:a16="http://schemas.microsoft.com/office/drawing/2014/main" id="{72D1159C-458D-3974-B73D-3A7692F46FFE}"/>
              </a:ext>
            </a:extLst>
          </p:cNvPr>
          <p:cNvSpPr/>
          <p:nvPr/>
        </p:nvSpPr>
        <p:spPr>
          <a:xfrm>
            <a:off x="6096000" y="3557015"/>
            <a:ext cx="4081272" cy="28649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Members</a:t>
            </a:r>
          </a:p>
          <a:p>
            <a:endParaRPr lang="en-GB" sz="1600" dirty="0">
              <a:solidFill>
                <a:schemeClr val="tx1"/>
              </a:solidFill>
            </a:endParaRPr>
          </a:p>
          <a:p>
            <a:r>
              <a:rPr lang="en-GB" sz="1600" dirty="0">
                <a:solidFill>
                  <a:schemeClr val="tx1"/>
                </a:solidFill>
              </a:rPr>
              <a:t>Aberdeen Health and Social Care Partnership</a:t>
            </a:r>
          </a:p>
          <a:p>
            <a:r>
              <a:rPr lang="en-GB" sz="1600" dirty="0">
                <a:solidFill>
                  <a:schemeClr val="tx1"/>
                </a:solidFill>
              </a:rPr>
              <a:t>Aberdeen City Council</a:t>
            </a:r>
          </a:p>
          <a:p>
            <a:r>
              <a:rPr lang="en-GB" sz="1600" dirty="0">
                <a:solidFill>
                  <a:schemeClr val="tx1"/>
                </a:solidFill>
              </a:rPr>
              <a:t>ACVO</a:t>
            </a:r>
          </a:p>
          <a:p>
            <a:r>
              <a:rPr lang="en-GB" sz="1600" dirty="0">
                <a:solidFill>
                  <a:schemeClr val="tx1"/>
                </a:solidFill>
              </a:rPr>
              <a:t>Scottish Fire and Rescue Service</a:t>
            </a:r>
          </a:p>
          <a:p>
            <a:r>
              <a:rPr lang="en-GB" sz="1600" dirty="0">
                <a:solidFill>
                  <a:schemeClr val="tx1"/>
                </a:solidFill>
              </a:rPr>
              <a:t>Police Scotland</a:t>
            </a:r>
          </a:p>
          <a:p>
            <a:r>
              <a:rPr lang="en-GB" sz="1600" dirty="0">
                <a:solidFill>
                  <a:schemeClr val="tx1"/>
                </a:solidFill>
              </a:rPr>
              <a:t>Active Aberdeen Partnership</a:t>
            </a:r>
          </a:p>
          <a:p>
            <a:r>
              <a:rPr lang="en-GB" sz="1600" dirty="0">
                <a:solidFill>
                  <a:schemeClr val="tx1"/>
                </a:solidFill>
              </a:rPr>
              <a:t>Robert Gordon University</a:t>
            </a:r>
          </a:p>
          <a:p>
            <a:r>
              <a:rPr lang="en-GB" sz="1600" dirty="0">
                <a:solidFill>
                  <a:schemeClr val="tx1"/>
                </a:solidFill>
              </a:rPr>
              <a:t>University of Aberdeen</a:t>
            </a:r>
          </a:p>
        </p:txBody>
      </p:sp>
    </p:spTree>
    <p:extLst>
      <p:ext uri="{BB962C8B-B14F-4D97-AF65-F5344CB8AC3E}">
        <p14:creationId xmlns:p14="http://schemas.microsoft.com/office/powerpoint/2010/main" val="386900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565-24C4-A789-FA04-7C98AD774678}"/>
              </a:ext>
            </a:extLst>
          </p:cNvPr>
          <p:cNvSpPr>
            <a:spLocks noGrp="1"/>
          </p:cNvSpPr>
          <p:nvPr>
            <p:ph type="title"/>
          </p:nvPr>
        </p:nvSpPr>
        <p:spPr>
          <a:xfrm>
            <a:off x="838200" y="1718798"/>
            <a:ext cx="10515600" cy="4730128"/>
          </a:xfrm>
        </p:spPr>
        <p:txBody>
          <a:bodyPr>
            <a:normAutofit/>
          </a:bodyPr>
          <a:lstStyle/>
          <a:p>
            <a:br>
              <a:rPr lang="en-GB" b="1" dirty="0"/>
            </a:br>
            <a:r>
              <a:rPr lang="en-GB" b="1" dirty="0"/>
              <a:t>Stretch Outcome 11</a:t>
            </a:r>
            <a:br>
              <a:rPr lang="en-GB" b="1" dirty="0"/>
            </a:br>
            <a:br>
              <a:rPr lang="en-GB" b="1" dirty="0"/>
            </a:br>
            <a:r>
              <a:rPr lang="en-GB" sz="3600" b="1" dirty="0">
                <a:latin typeface="Calibri" panose="020F0502020204030204" pitchFamily="34" charset="0"/>
                <a:cs typeface="Calibri" panose="020F0502020204030204" pitchFamily="34" charset="0"/>
              </a:rPr>
              <a:t>Healthy Life Expectancy (time lived in good health) is five years longer by 2026</a:t>
            </a:r>
            <a:br>
              <a:rPr lang="en-GB" b="1" dirty="0"/>
            </a:br>
            <a:endParaRPr lang="en-GB" b="1" dirty="0"/>
          </a:p>
        </p:txBody>
      </p:sp>
      <p:pic>
        <p:nvPicPr>
          <p:cNvPr id="5" name="Picture 4">
            <a:extLst>
              <a:ext uri="{FF2B5EF4-FFF2-40B4-BE49-F238E27FC236}">
                <a16:creationId xmlns:a16="http://schemas.microsoft.com/office/drawing/2014/main" id="{38BDBBBB-8B96-DE3D-0AC5-7757C309DE12}"/>
              </a:ext>
            </a:extLst>
          </p:cNvPr>
          <p:cNvPicPr>
            <a:picLocks noChangeAspect="1"/>
          </p:cNvPicPr>
          <p:nvPr/>
        </p:nvPicPr>
        <p:blipFill>
          <a:blip r:embed="rId2"/>
          <a:stretch>
            <a:fillRect/>
          </a:stretch>
        </p:blipFill>
        <p:spPr>
          <a:xfrm>
            <a:off x="3148375" y="340585"/>
            <a:ext cx="5895249" cy="1103205"/>
          </a:xfrm>
          <a:prstGeom prst="rect">
            <a:avLst/>
          </a:prstGeom>
        </p:spPr>
      </p:pic>
    </p:spTree>
    <p:extLst>
      <p:ext uri="{BB962C8B-B14F-4D97-AF65-F5344CB8AC3E}">
        <p14:creationId xmlns:p14="http://schemas.microsoft.com/office/powerpoint/2010/main" val="330807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CE89-9E65-0F98-8862-45779105C13B}"/>
              </a:ext>
            </a:extLst>
          </p:cNvPr>
          <p:cNvSpPr>
            <a:spLocks noGrp="1"/>
          </p:cNvSpPr>
          <p:nvPr>
            <p:ph type="title"/>
          </p:nvPr>
        </p:nvSpPr>
        <p:spPr>
          <a:xfrm>
            <a:off x="673195" y="1302236"/>
            <a:ext cx="10515600" cy="1325563"/>
          </a:xfrm>
        </p:spPr>
        <p:txBody>
          <a:bodyPr>
            <a:normAutofit/>
          </a:bodyPr>
          <a:lstStyle/>
          <a:p>
            <a:r>
              <a:rPr lang="en-GB" sz="4000" b="1" dirty="0"/>
              <a:t>Stretch Outcome 11: Improvement Projects</a:t>
            </a:r>
          </a:p>
        </p:txBody>
      </p:sp>
      <p:sp>
        <p:nvSpPr>
          <p:cNvPr id="3" name="Content Placeholder 2">
            <a:extLst>
              <a:ext uri="{FF2B5EF4-FFF2-40B4-BE49-F238E27FC236}">
                <a16:creationId xmlns:a16="http://schemas.microsoft.com/office/drawing/2014/main" id="{3A387C60-3BBB-372F-C19B-ADEBF03A1300}"/>
              </a:ext>
            </a:extLst>
          </p:cNvPr>
          <p:cNvSpPr>
            <a:spLocks noGrp="1"/>
          </p:cNvSpPr>
          <p:nvPr>
            <p:ph idx="1"/>
          </p:nvPr>
        </p:nvSpPr>
        <p:spPr>
          <a:xfrm>
            <a:off x="673195" y="2760651"/>
            <a:ext cx="10515600" cy="3983911"/>
          </a:xfrm>
        </p:spPr>
        <p:txBody>
          <a:bodyPr>
            <a:normAutofit/>
          </a:bodyPr>
          <a:lstStyle/>
          <a:p>
            <a:pPr marL="0" indent="0">
              <a:buNone/>
            </a:pPr>
            <a:r>
              <a:rPr lang="en-GB" b="1" dirty="0"/>
              <a:t>11.1</a:t>
            </a:r>
            <a:r>
              <a:rPr lang="en-GB" dirty="0"/>
              <a:t> – Reduce the rolling 3 year average number of suicides in 	Aberdeen to below 26 by 2023</a:t>
            </a:r>
          </a:p>
          <a:p>
            <a:pPr marL="0" indent="0">
              <a:buNone/>
            </a:pPr>
            <a:r>
              <a:rPr lang="en-GB" b="1" dirty="0"/>
              <a:t>11.2</a:t>
            </a:r>
            <a:r>
              <a:rPr lang="en-GB" dirty="0"/>
              <a:t> – Increase opportunities for people to increase their contribution 	to communities (volunteering) by 10% by 2023</a:t>
            </a:r>
          </a:p>
          <a:p>
            <a:pPr marL="0" indent="0">
              <a:buNone/>
            </a:pPr>
            <a:r>
              <a:rPr lang="en-GB" b="1" dirty="0"/>
              <a:t>11.3</a:t>
            </a:r>
            <a:r>
              <a:rPr lang="en-GB" dirty="0"/>
              <a:t> – Support 100 people to feel confident to promote wellbeing and 	good health choices by 2023</a:t>
            </a:r>
          </a:p>
          <a:p>
            <a:pPr marL="0" indent="0">
              <a:buNone/>
            </a:pPr>
            <a:r>
              <a:rPr lang="en-GB" b="1" dirty="0"/>
              <a:t>11.4</a:t>
            </a:r>
            <a:r>
              <a:rPr lang="en-GB" dirty="0"/>
              <a:t> – Reduce tobacco smoking by 5% overall by 2023</a:t>
            </a:r>
          </a:p>
        </p:txBody>
      </p:sp>
      <p:pic>
        <p:nvPicPr>
          <p:cNvPr id="4" name="Picture 3">
            <a:extLst>
              <a:ext uri="{FF2B5EF4-FFF2-40B4-BE49-F238E27FC236}">
                <a16:creationId xmlns:a16="http://schemas.microsoft.com/office/drawing/2014/main" id="{B7D89A76-7B20-F7A2-8130-5DA698EEDA28}"/>
              </a:ext>
            </a:extLst>
          </p:cNvPr>
          <p:cNvPicPr>
            <a:picLocks noChangeAspect="1"/>
          </p:cNvPicPr>
          <p:nvPr/>
        </p:nvPicPr>
        <p:blipFill>
          <a:blip r:embed="rId2"/>
          <a:stretch>
            <a:fillRect/>
          </a:stretch>
        </p:blipFill>
        <p:spPr>
          <a:xfrm>
            <a:off x="2602140" y="113438"/>
            <a:ext cx="5901439" cy="1103472"/>
          </a:xfrm>
          <a:prstGeom prst="rect">
            <a:avLst/>
          </a:prstGeom>
        </p:spPr>
      </p:pic>
    </p:spTree>
    <p:extLst>
      <p:ext uri="{BB962C8B-B14F-4D97-AF65-F5344CB8AC3E}">
        <p14:creationId xmlns:p14="http://schemas.microsoft.com/office/powerpoint/2010/main" val="97191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CE89-9E65-0F98-8862-45779105C13B}"/>
              </a:ext>
            </a:extLst>
          </p:cNvPr>
          <p:cNvSpPr>
            <a:spLocks noGrp="1"/>
          </p:cNvSpPr>
          <p:nvPr>
            <p:ph type="title"/>
          </p:nvPr>
        </p:nvSpPr>
        <p:spPr>
          <a:xfrm>
            <a:off x="673195" y="1302236"/>
            <a:ext cx="10515600" cy="1325563"/>
          </a:xfrm>
        </p:spPr>
        <p:txBody>
          <a:bodyPr>
            <a:normAutofit/>
          </a:bodyPr>
          <a:lstStyle/>
          <a:p>
            <a:r>
              <a:rPr lang="en-GB" sz="4000" b="1" dirty="0"/>
              <a:t>Stretch Outcome 11: Improvement Projects</a:t>
            </a:r>
          </a:p>
        </p:txBody>
      </p:sp>
      <p:sp>
        <p:nvSpPr>
          <p:cNvPr id="3" name="Content Placeholder 2">
            <a:extLst>
              <a:ext uri="{FF2B5EF4-FFF2-40B4-BE49-F238E27FC236}">
                <a16:creationId xmlns:a16="http://schemas.microsoft.com/office/drawing/2014/main" id="{3A387C60-3BBB-372F-C19B-ADEBF03A1300}"/>
              </a:ext>
            </a:extLst>
          </p:cNvPr>
          <p:cNvSpPr>
            <a:spLocks noGrp="1"/>
          </p:cNvSpPr>
          <p:nvPr>
            <p:ph idx="1"/>
          </p:nvPr>
        </p:nvSpPr>
        <p:spPr>
          <a:xfrm>
            <a:off x="673195" y="2760651"/>
            <a:ext cx="10515600" cy="3983911"/>
          </a:xfrm>
        </p:spPr>
        <p:txBody>
          <a:bodyPr>
            <a:normAutofit/>
          </a:bodyPr>
          <a:lstStyle/>
          <a:p>
            <a:pPr marL="0" indent="0">
              <a:buNone/>
            </a:pPr>
            <a:r>
              <a:rPr lang="en-GB" b="1" dirty="0"/>
              <a:t>11.5</a:t>
            </a:r>
            <a:r>
              <a:rPr lang="en-GB" dirty="0"/>
              <a:t> – Reduce youth homelessness by 6% by 2023</a:t>
            </a:r>
          </a:p>
          <a:p>
            <a:pPr marL="0" indent="0">
              <a:buNone/>
            </a:pPr>
            <a:r>
              <a:rPr lang="en-GB" b="1" dirty="0"/>
              <a:t>11.6</a:t>
            </a:r>
            <a:r>
              <a:rPr lang="en-GB" dirty="0"/>
              <a:t> – Increase the number of unpaid carers feeling supported by 10% 	by 2023</a:t>
            </a:r>
          </a:p>
          <a:p>
            <a:pPr marL="0" indent="0">
              <a:buNone/>
            </a:pPr>
            <a:r>
              <a:rPr lang="en-GB" b="1" dirty="0"/>
              <a:t>11.7</a:t>
            </a:r>
            <a:r>
              <a:rPr lang="en-GB" dirty="0"/>
              <a:t> – To support 50 low income families in priority neighbourhood to 	improve eating behaviours and adopt positive lifestyle choices to 	help towards a healthy weight by 2023</a:t>
            </a:r>
          </a:p>
          <a:p>
            <a:pPr marL="0" indent="0">
              <a:buNone/>
            </a:pPr>
            <a:r>
              <a:rPr lang="en-GB" b="1" dirty="0"/>
              <a:t>11.8</a:t>
            </a:r>
            <a:r>
              <a:rPr lang="en-GB" dirty="0"/>
              <a:t> – Refer 20% of people living with COPD or other respiratory 	conditions into specific PR physical activity and other support 	programmes delivered in community settings by 2023</a:t>
            </a:r>
          </a:p>
        </p:txBody>
      </p:sp>
      <p:pic>
        <p:nvPicPr>
          <p:cNvPr id="4" name="Picture 3">
            <a:extLst>
              <a:ext uri="{FF2B5EF4-FFF2-40B4-BE49-F238E27FC236}">
                <a16:creationId xmlns:a16="http://schemas.microsoft.com/office/drawing/2014/main" id="{B7D89A76-7B20-F7A2-8130-5DA698EEDA28}"/>
              </a:ext>
            </a:extLst>
          </p:cNvPr>
          <p:cNvPicPr>
            <a:picLocks noChangeAspect="1"/>
          </p:cNvPicPr>
          <p:nvPr/>
        </p:nvPicPr>
        <p:blipFill>
          <a:blip r:embed="rId2"/>
          <a:stretch>
            <a:fillRect/>
          </a:stretch>
        </p:blipFill>
        <p:spPr>
          <a:xfrm>
            <a:off x="2602140" y="113438"/>
            <a:ext cx="5901439" cy="1103472"/>
          </a:xfrm>
          <a:prstGeom prst="rect">
            <a:avLst/>
          </a:prstGeom>
        </p:spPr>
      </p:pic>
    </p:spTree>
    <p:extLst>
      <p:ext uri="{BB962C8B-B14F-4D97-AF65-F5344CB8AC3E}">
        <p14:creationId xmlns:p14="http://schemas.microsoft.com/office/powerpoint/2010/main" val="349512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C4470-FF32-9D7B-E467-E5A1C04F7379}"/>
              </a:ext>
            </a:extLst>
          </p:cNvPr>
          <p:cNvPicPr>
            <a:picLocks noChangeAspect="1"/>
          </p:cNvPicPr>
          <p:nvPr/>
        </p:nvPicPr>
        <p:blipFill>
          <a:blip r:embed="rId2"/>
          <a:stretch>
            <a:fillRect/>
          </a:stretch>
        </p:blipFill>
        <p:spPr>
          <a:xfrm>
            <a:off x="2740228" y="0"/>
            <a:ext cx="5723128" cy="6838025"/>
          </a:xfrm>
          <a:prstGeom prst="rect">
            <a:avLst/>
          </a:prstGeom>
        </p:spPr>
      </p:pic>
    </p:spTree>
    <p:extLst>
      <p:ext uri="{BB962C8B-B14F-4D97-AF65-F5344CB8AC3E}">
        <p14:creationId xmlns:p14="http://schemas.microsoft.com/office/powerpoint/2010/main" val="83730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3B210-8AA5-B0D7-B14F-788071C2733F}"/>
              </a:ext>
            </a:extLst>
          </p:cNvPr>
          <p:cNvPicPr>
            <a:picLocks noChangeAspect="1"/>
          </p:cNvPicPr>
          <p:nvPr/>
        </p:nvPicPr>
        <p:blipFill>
          <a:blip r:embed="rId2"/>
          <a:stretch>
            <a:fillRect/>
          </a:stretch>
        </p:blipFill>
        <p:spPr>
          <a:xfrm>
            <a:off x="261256" y="2674752"/>
            <a:ext cx="11271209" cy="1931624"/>
          </a:xfrm>
          <a:prstGeom prst="rect">
            <a:avLst/>
          </a:prstGeom>
        </p:spPr>
      </p:pic>
      <p:pic>
        <p:nvPicPr>
          <p:cNvPr id="6" name="Picture 5">
            <a:extLst>
              <a:ext uri="{FF2B5EF4-FFF2-40B4-BE49-F238E27FC236}">
                <a16:creationId xmlns:a16="http://schemas.microsoft.com/office/drawing/2014/main" id="{F8440FA2-C3DF-48B4-2804-02F391FA904F}"/>
              </a:ext>
            </a:extLst>
          </p:cNvPr>
          <p:cNvPicPr>
            <a:picLocks noChangeAspect="1"/>
          </p:cNvPicPr>
          <p:nvPr/>
        </p:nvPicPr>
        <p:blipFill>
          <a:blip r:embed="rId3"/>
          <a:stretch>
            <a:fillRect/>
          </a:stretch>
        </p:blipFill>
        <p:spPr>
          <a:xfrm>
            <a:off x="2877147" y="519075"/>
            <a:ext cx="5901439" cy="1103472"/>
          </a:xfrm>
          <a:prstGeom prst="rect">
            <a:avLst/>
          </a:prstGeom>
        </p:spPr>
      </p:pic>
    </p:spTree>
    <p:extLst>
      <p:ext uri="{BB962C8B-B14F-4D97-AF65-F5344CB8AC3E}">
        <p14:creationId xmlns:p14="http://schemas.microsoft.com/office/powerpoint/2010/main" val="397956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565-24C4-A789-FA04-7C98AD774678}"/>
              </a:ext>
            </a:extLst>
          </p:cNvPr>
          <p:cNvSpPr>
            <a:spLocks noGrp="1"/>
          </p:cNvSpPr>
          <p:nvPr>
            <p:ph type="title"/>
          </p:nvPr>
        </p:nvSpPr>
        <p:spPr>
          <a:xfrm>
            <a:off x="838200" y="1718798"/>
            <a:ext cx="10515600" cy="1093154"/>
          </a:xfrm>
        </p:spPr>
        <p:txBody>
          <a:bodyPr>
            <a:normAutofit fontScale="90000"/>
          </a:bodyPr>
          <a:lstStyle/>
          <a:p>
            <a:br>
              <a:rPr lang="en-GB" b="1" dirty="0"/>
            </a:br>
            <a:r>
              <a:rPr lang="en-GB" b="1" dirty="0"/>
              <a:t>Stretch Outcome 16</a:t>
            </a:r>
          </a:p>
        </p:txBody>
      </p:sp>
      <p:sp>
        <p:nvSpPr>
          <p:cNvPr id="3" name="Content Placeholder 2">
            <a:extLst>
              <a:ext uri="{FF2B5EF4-FFF2-40B4-BE49-F238E27FC236}">
                <a16:creationId xmlns:a16="http://schemas.microsoft.com/office/drawing/2014/main" id="{5E8989FA-49F5-A518-4101-8BFB5D261D5B}"/>
              </a:ext>
            </a:extLst>
          </p:cNvPr>
          <p:cNvSpPr>
            <a:spLocks noGrp="1"/>
          </p:cNvSpPr>
          <p:nvPr>
            <p:ph idx="1"/>
          </p:nvPr>
        </p:nvSpPr>
        <p:spPr>
          <a:xfrm>
            <a:off x="838199" y="1976879"/>
            <a:ext cx="10515600" cy="4351338"/>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sz="3600" b="1" dirty="0"/>
              <a:t>20% more citizens of Aberdeen will feel able to participate in decisions that help change things for the better by 2026</a:t>
            </a:r>
          </a:p>
        </p:txBody>
      </p:sp>
      <p:pic>
        <p:nvPicPr>
          <p:cNvPr id="5" name="Picture 4">
            <a:extLst>
              <a:ext uri="{FF2B5EF4-FFF2-40B4-BE49-F238E27FC236}">
                <a16:creationId xmlns:a16="http://schemas.microsoft.com/office/drawing/2014/main" id="{38BDBBBB-8B96-DE3D-0AC5-7757C309DE12}"/>
              </a:ext>
            </a:extLst>
          </p:cNvPr>
          <p:cNvPicPr>
            <a:picLocks noChangeAspect="1"/>
          </p:cNvPicPr>
          <p:nvPr/>
        </p:nvPicPr>
        <p:blipFill>
          <a:blip r:embed="rId2"/>
          <a:stretch>
            <a:fillRect/>
          </a:stretch>
        </p:blipFill>
        <p:spPr>
          <a:xfrm>
            <a:off x="3148375" y="340585"/>
            <a:ext cx="5895249" cy="1103205"/>
          </a:xfrm>
          <a:prstGeom prst="rect">
            <a:avLst/>
          </a:prstGeom>
        </p:spPr>
      </p:pic>
    </p:spTree>
    <p:extLst>
      <p:ext uri="{BB962C8B-B14F-4D97-AF65-F5344CB8AC3E}">
        <p14:creationId xmlns:p14="http://schemas.microsoft.com/office/powerpoint/2010/main" val="261811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CE89-9E65-0F98-8862-45779105C13B}"/>
              </a:ext>
            </a:extLst>
          </p:cNvPr>
          <p:cNvSpPr>
            <a:spLocks noGrp="1"/>
          </p:cNvSpPr>
          <p:nvPr>
            <p:ph type="title"/>
          </p:nvPr>
        </p:nvSpPr>
        <p:spPr>
          <a:xfrm>
            <a:off x="673195" y="1302236"/>
            <a:ext cx="10515600" cy="1325563"/>
          </a:xfrm>
        </p:spPr>
        <p:txBody>
          <a:bodyPr>
            <a:normAutofit/>
          </a:bodyPr>
          <a:lstStyle/>
          <a:p>
            <a:r>
              <a:rPr lang="en-GB" sz="4000" b="1" dirty="0"/>
              <a:t>Stretch Outcome 16: Improvement Projects</a:t>
            </a:r>
          </a:p>
        </p:txBody>
      </p:sp>
      <p:sp>
        <p:nvSpPr>
          <p:cNvPr id="3" name="Content Placeholder 2">
            <a:extLst>
              <a:ext uri="{FF2B5EF4-FFF2-40B4-BE49-F238E27FC236}">
                <a16:creationId xmlns:a16="http://schemas.microsoft.com/office/drawing/2014/main" id="{3A387C60-3BBB-372F-C19B-ADEBF03A1300}"/>
              </a:ext>
            </a:extLst>
          </p:cNvPr>
          <p:cNvSpPr>
            <a:spLocks noGrp="1"/>
          </p:cNvSpPr>
          <p:nvPr>
            <p:ph idx="1"/>
          </p:nvPr>
        </p:nvSpPr>
        <p:spPr>
          <a:xfrm>
            <a:off x="673195" y="2760651"/>
            <a:ext cx="10515600" cy="3983911"/>
          </a:xfrm>
        </p:spPr>
        <p:txBody>
          <a:bodyPr/>
          <a:lstStyle/>
          <a:p>
            <a:pPr marL="0" indent="0">
              <a:buNone/>
            </a:pPr>
            <a:r>
              <a:rPr lang="en-GB" b="1" dirty="0"/>
              <a:t>16.1</a:t>
            </a:r>
            <a:r>
              <a:rPr lang="en-GB" dirty="0"/>
              <a:t> – Increase City Voice survey response rate to 63%</a:t>
            </a:r>
          </a:p>
          <a:p>
            <a:pPr marL="0" indent="0">
              <a:buNone/>
            </a:pPr>
            <a:r>
              <a:rPr lang="en-GB" b="1" dirty="0"/>
              <a:t>16.2</a:t>
            </a:r>
            <a:r>
              <a:rPr lang="en-GB" dirty="0"/>
              <a:t> – 100% of decisions informed by children and young people</a:t>
            </a:r>
          </a:p>
          <a:p>
            <a:pPr marL="0" indent="0">
              <a:buNone/>
            </a:pPr>
            <a:r>
              <a:rPr lang="en-GB" b="1" dirty="0"/>
              <a:t>16.3</a:t>
            </a:r>
            <a:r>
              <a:rPr lang="en-GB" dirty="0"/>
              <a:t> – Test community ideas within Locality Plan</a:t>
            </a:r>
          </a:p>
          <a:p>
            <a:pPr marL="0" indent="0">
              <a:buNone/>
            </a:pPr>
            <a:r>
              <a:rPr lang="en-GB" b="1" dirty="0"/>
              <a:t>16.4</a:t>
            </a:r>
            <a:r>
              <a:rPr lang="en-GB" dirty="0"/>
              <a:t> – Increase and diversify Community Involvement</a:t>
            </a:r>
          </a:p>
          <a:p>
            <a:pPr marL="0" indent="0">
              <a:buNone/>
            </a:pPr>
            <a:r>
              <a:rPr lang="en-GB" b="1" dirty="0"/>
              <a:t>16.5</a:t>
            </a:r>
            <a:r>
              <a:rPr lang="en-GB" dirty="0"/>
              <a:t> – Increase access to funding for community initiatives</a:t>
            </a:r>
          </a:p>
          <a:p>
            <a:pPr marL="0" indent="0">
              <a:buNone/>
            </a:pPr>
            <a:r>
              <a:rPr lang="en-GB" b="1" dirty="0"/>
              <a:t>16.6</a:t>
            </a:r>
            <a:r>
              <a:rPr lang="en-GB" dirty="0"/>
              <a:t> – Increase visibility of community projects and celebrate them</a:t>
            </a:r>
          </a:p>
          <a:p>
            <a:pPr marL="0" indent="0">
              <a:buNone/>
            </a:pPr>
            <a:r>
              <a:rPr lang="en-GB" b="1" dirty="0"/>
              <a:t>16.7</a:t>
            </a:r>
            <a:r>
              <a:rPr lang="en-GB" dirty="0"/>
              <a:t> – Build capacity with communities to make improvements</a:t>
            </a:r>
          </a:p>
        </p:txBody>
      </p:sp>
      <p:pic>
        <p:nvPicPr>
          <p:cNvPr id="4" name="Picture 3">
            <a:extLst>
              <a:ext uri="{FF2B5EF4-FFF2-40B4-BE49-F238E27FC236}">
                <a16:creationId xmlns:a16="http://schemas.microsoft.com/office/drawing/2014/main" id="{B7D89A76-7B20-F7A2-8130-5DA698EEDA28}"/>
              </a:ext>
            </a:extLst>
          </p:cNvPr>
          <p:cNvPicPr>
            <a:picLocks noChangeAspect="1"/>
          </p:cNvPicPr>
          <p:nvPr/>
        </p:nvPicPr>
        <p:blipFill>
          <a:blip r:embed="rId2"/>
          <a:stretch>
            <a:fillRect/>
          </a:stretch>
        </p:blipFill>
        <p:spPr>
          <a:xfrm>
            <a:off x="2602140" y="113438"/>
            <a:ext cx="5901439" cy="1103472"/>
          </a:xfrm>
          <a:prstGeom prst="rect">
            <a:avLst/>
          </a:prstGeom>
        </p:spPr>
      </p:pic>
    </p:spTree>
    <p:extLst>
      <p:ext uri="{BB962C8B-B14F-4D97-AF65-F5344CB8AC3E}">
        <p14:creationId xmlns:p14="http://schemas.microsoft.com/office/powerpoint/2010/main" val="2950765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1878C38928D42A2D66FD3F3DC9432" ma:contentTypeVersion="6" ma:contentTypeDescription="Create a new document." ma:contentTypeScope="" ma:versionID="2dd3b0306eb9344a94283637ab77bec2">
  <xsd:schema xmlns:xsd="http://www.w3.org/2001/XMLSchema" xmlns:xs="http://www.w3.org/2001/XMLSchema" xmlns:p="http://schemas.microsoft.com/office/2006/metadata/properties" xmlns:ns2="19a4c3c8-e21e-4f06-9335-5c95b33e50cd" xmlns:ns3="27f52916-5a8f-473f-a6ee-aba4a51fd594" targetNamespace="http://schemas.microsoft.com/office/2006/metadata/properties" ma:root="true" ma:fieldsID="d49cfe521de643d3ee02b9bf03c979ac" ns2:_="" ns3:_="">
    <xsd:import namespace="19a4c3c8-e21e-4f06-9335-5c95b33e50cd"/>
    <xsd:import namespace="27f52916-5a8f-473f-a6ee-aba4a51fd5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4c3c8-e21e-4f06-9335-5c95b33e5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f52916-5a8f-473f-a6ee-aba4a51fd5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92BA3-815E-4F80-BA95-817648AD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4c3c8-e21e-4f06-9335-5c95b33e50cd"/>
    <ds:schemaRef ds:uri="27f52916-5a8f-473f-a6ee-aba4a51fd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CDD6C4-F833-4238-A973-DA63C0410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368</Words>
  <Application>Microsoft Office PowerPoint</Application>
  <PresentationFormat>Widescreen</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 Stretch Outcome 11  Healthy Life Expectancy (time lived in good health) is five years longer by 2026 </vt:lpstr>
      <vt:lpstr>Stretch Outcome 11: Improvement Projects</vt:lpstr>
      <vt:lpstr>Stretch Outcome 11: Improvement Projects</vt:lpstr>
      <vt:lpstr>PowerPoint Presentation</vt:lpstr>
      <vt:lpstr>PowerPoint Presentation</vt:lpstr>
      <vt:lpstr> Stretch Outcome 16</vt:lpstr>
      <vt:lpstr>Stretch Outcome 16: Improvement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Robertson</dc:creator>
  <cp:lastModifiedBy>Grace Milne (NHS Grampian)</cp:lastModifiedBy>
  <cp:revision>3</cp:revision>
  <dcterms:created xsi:type="dcterms:W3CDTF">2023-05-02T12:12:19Z</dcterms:created>
  <dcterms:modified xsi:type="dcterms:W3CDTF">2023-05-19T11:39:40Z</dcterms:modified>
</cp:coreProperties>
</file>