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076136084" r:id="rId5"/>
    <p:sldId id="2076136114" r:id="rId6"/>
    <p:sldId id="2076136108" r:id="rId7"/>
    <p:sldId id="2076136124" r:id="rId8"/>
    <p:sldId id="2076136129" r:id="rId9"/>
    <p:sldId id="2076136130" r:id="rId10"/>
    <p:sldId id="2076136132" r:id="rId11"/>
    <p:sldId id="2076136133" r:id="rId12"/>
    <p:sldId id="2076136110" r:id="rId13"/>
    <p:sldId id="2076136115" r:id="rId14"/>
    <p:sldId id="2076136120" r:id="rId15"/>
    <p:sldId id="2076136121" r:id="rId16"/>
    <p:sldId id="2076136122" r:id="rId17"/>
    <p:sldId id="2076136123" r:id="rId18"/>
    <p:sldId id="2076136118" r:id="rId19"/>
    <p:sldId id="2076136119" r:id="rId20"/>
    <p:sldId id="2076136111" r:id="rId21"/>
    <p:sldId id="2076136126" r:id="rId22"/>
    <p:sldId id="2076136125" r:id="rId23"/>
    <p:sldId id="2076136127" r:id="rId24"/>
    <p:sldId id="2076136131" r:id="rId25"/>
    <p:sldId id="2076136128" r:id="rId26"/>
  </p:sldIdLst>
  <p:sldSz cx="17068800" cy="9601200"/>
  <p:notesSz cx="6858000" cy="1457325"/>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9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9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9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9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9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9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9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9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96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ie Scott" initials="SS" lastIdx="4" clrIdx="0">
    <p:extLst>
      <p:ext uri="{19B8F6BF-5375-455C-9EA6-DF929625EA0E}">
        <p15:presenceInfo xmlns:p15="http://schemas.microsoft.com/office/powerpoint/2012/main" userId="S::SaScott@aberdeencity.gov.uk::4b48438d-242d-433c-b485-8a6eee47026e" providerId="AD"/>
      </p:ext>
    </p:extLst>
  </p:cmAuthor>
  <p:cmAuthor id="2" name="Louise Ironside" initials="LI" lastIdx="4" clrIdx="1">
    <p:extLst>
      <p:ext uri="{19B8F6BF-5375-455C-9EA6-DF929625EA0E}">
        <p15:presenceInfo xmlns:p15="http://schemas.microsoft.com/office/powerpoint/2012/main" userId="S::LoIronside@aberdeencity.gov.uk::2f9a1f4e-37de-4c4a-8aee-a72de5b9ea96" providerId="AD"/>
      </p:ext>
    </p:extLst>
  </p:cmAuthor>
  <p:cmAuthor id="3" name="Lucy Mackay" initials="LM" lastIdx="1" clrIdx="2">
    <p:extLst>
      <p:ext uri="{19B8F6BF-5375-455C-9EA6-DF929625EA0E}">
        <p15:presenceInfo xmlns:p15="http://schemas.microsoft.com/office/powerpoint/2012/main" userId="S::lumackay@aberdeencity.gov.uk::5e2ef7f9-3369-4748-9694-9fbc6568d5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5B"/>
    <a:srgbClr val="824998"/>
    <a:srgbClr val="77B828"/>
    <a:srgbClr val="702A78"/>
    <a:srgbClr val="FFFFFF"/>
    <a:srgbClr val="2FB8BD"/>
    <a:srgbClr val="BA2082"/>
    <a:srgbClr val="0178D4"/>
    <a:srgbClr val="26B7BC"/>
    <a:srgbClr val="FBB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D7A2D4-2A98-4A13-B11F-A0F601126E19}" v="49" dt="2023-04-26T10:53:41.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468"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28CF74-F96D-0448-81CE-D3D7CFEE8D59}"/>
              </a:ext>
            </a:extLst>
          </p:cNvPr>
          <p:cNvSpPr>
            <a:spLocks noGrp="1"/>
          </p:cNvSpPr>
          <p:nvPr>
            <p:ph type="hdr" sz="quarter"/>
          </p:nvPr>
        </p:nvSpPr>
        <p:spPr>
          <a:xfrm>
            <a:off x="0" y="0"/>
            <a:ext cx="2971800" cy="73025"/>
          </a:xfrm>
          <a:prstGeom prst="rect">
            <a:avLst/>
          </a:prstGeom>
        </p:spPr>
        <p:txBody>
          <a:bodyPr vert="horz" lIns="91440" tIns="45720" rIns="91440" bIns="45720" rtlCol="0"/>
          <a:lstStyle>
            <a:lvl1pPr algn="l">
              <a:defRPr sz="1200"/>
            </a:lvl1pPr>
          </a:lstStyle>
          <a:p>
            <a:endParaRPr lang="en-US">
              <a:latin typeface="+mn-lt"/>
              <a:cs typeface="Calibri" panose="020F0502020204030204" pitchFamily="34" charset="0"/>
            </a:endParaRPr>
          </a:p>
        </p:txBody>
      </p:sp>
      <p:sp>
        <p:nvSpPr>
          <p:cNvPr id="3" name="Date Placeholder 2">
            <a:extLst>
              <a:ext uri="{FF2B5EF4-FFF2-40B4-BE49-F238E27FC236}">
                <a16:creationId xmlns:a16="http://schemas.microsoft.com/office/drawing/2014/main" id="{431926F4-3728-6F47-ACFE-D4348A9DCE2C}"/>
              </a:ext>
            </a:extLst>
          </p:cNvPr>
          <p:cNvSpPr>
            <a:spLocks noGrp="1"/>
          </p:cNvSpPr>
          <p:nvPr>
            <p:ph type="dt" sz="quarter" idx="1"/>
          </p:nvPr>
        </p:nvSpPr>
        <p:spPr>
          <a:xfrm>
            <a:off x="3884613" y="0"/>
            <a:ext cx="2971800" cy="73025"/>
          </a:xfrm>
          <a:prstGeom prst="rect">
            <a:avLst/>
          </a:prstGeom>
        </p:spPr>
        <p:txBody>
          <a:bodyPr vert="horz" lIns="91440" tIns="45720" rIns="91440" bIns="45720" rtlCol="0"/>
          <a:lstStyle>
            <a:lvl1pPr algn="r">
              <a:defRPr sz="1200"/>
            </a:lvl1pPr>
          </a:lstStyle>
          <a:p>
            <a:fld id="{9BCC18A5-0CB2-014F-ACC4-80A3EFE85F1E}" type="datetimeFigureOut">
              <a:rPr lang="en-US" smtClean="0">
                <a:latin typeface="Calibri" panose="020F0502020204030204" pitchFamily="34" charset="0"/>
                <a:cs typeface="Calibri" panose="020F0502020204030204" pitchFamily="34" charset="0"/>
              </a:rPr>
              <a:t>5/19/2023</a:t>
            </a:fld>
            <a:endParaRPr lang="en-US">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E1FF763E-A9B1-8441-B90B-07BFF6CD6039}"/>
              </a:ext>
            </a:extLst>
          </p:cNvPr>
          <p:cNvSpPr>
            <a:spLocks noGrp="1"/>
          </p:cNvSpPr>
          <p:nvPr>
            <p:ph type="ftr" sz="quarter" idx="2"/>
          </p:nvPr>
        </p:nvSpPr>
        <p:spPr>
          <a:xfrm>
            <a:off x="0" y="1384300"/>
            <a:ext cx="2971800" cy="73025"/>
          </a:xfrm>
          <a:prstGeom prst="rect">
            <a:avLst/>
          </a:prstGeom>
        </p:spPr>
        <p:txBody>
          <a:bodyPr vert="horz" lIns="91440" tIns="45720" rIns="91440" bIns="45720" rtlCol="0" anchor="b"/>
          <a:lstStyle>
            <a:lvl1pPr algn="l">
              <a:defRPr sz="1200"/>
            </a:lvl1pPr>
          </a:lstStyle>
          <a:p>
            <a:endParaRPr lang="en-US">
              <a:latin typeface="+mn-lt"/>
              <a:cs typeface="Calibri" panose="020F0502020204030204" pitchFamily="34" charset="0"/>
            </a:endParaRPr>
          </a:p>
        </p:txBody>
      </p:sp>
      <p:sp>
        <p:nvSpPr>
          <p:cNvPr id="5" name="Slide Number Placeholder 4">
            <a:extLst>
              <a:ext uri="{FF2B5EF4-FFF2-40B4-BE49-F238E27FC236}">
                <a16:creationId xmlns:a16="http://schemas.microsoft.com/office/drawing/2014/main" id="{D9EBA5EF-4009-8D41-BE24-EAC2B6D08095}"/>
              </a:ext>
            </a:extLst>
          </p:cNvPr>
          <p:cNvSpPr>
            <a:spLocks noGrp="1"/>
          </p:cNvSpPr>
          <p:nvPr>
            <p:ph type="sldNum" sz="quarter" idx="3"/>
          </p:nvPr>
        </p:nvSpPr>
        <p:spPr>
          <a:xfrm>
            <a:off x="3884613" y="1384300"/>
            <a:ext cx="2971800" cy="73025"/>
          </a:xfrm>
          <a:prstGeom prst="rect">
            <a:avLst/>
          </a:prstGeom>
        </p:spPr>
        <p:txBody>
          <a:bodyPr vert="horz" lIns="91440" tIns="45720" rIns="91440" bIns="45720" rtlCol="0" anchor="b"/>
          <a:lstStyle>
            <a:lvl1pPr algn="r">
              <a:defRPr sz="1200"/>
            </a:lvl1pPr>
          </a:lstStyle>
          <a:p>
            <a:fld id="{6137569C-6639-BA45-9EC9-8BC52F640739}" type="slidenum">
              <a:rPr lang="en-US" smtClean="0">
                <a:latin typeface="+mn-lt"/>
                <a:cs typeface="Calibri" panose="020F0502020204030204" pitchFamily="34" charset="0"/>
              </a:rPr>
              <a:t>‹#›</a:t>
            </a:fld>
            <a:endParaRPr lang="en-US">
              <a:latin typeface="+mn-lt"/>
              <a:cs typeface="Calibri" panose="020F0502020204030204" pitchFamily="34" charset="0"/>
            </a:endParaRPr>
          </a:p>
        </p:txBody>
      </p:sp>
    </p:spTree>
    <p:extLst>
      <p:ext uri="{BB962C8B-B14F-4D97-AF65-F5344CB8AC3E}">
        <p14:creationId xmlns:p14="http://schemas.microsoft.com/office/powerpoint/2010/main" val="1268811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b="0" i="0" baseline="0">
                <a:latin typeface="Calibri" panose="020F0502020204030204" pitchFamily="34" charset="0"/>
                <a:cs typeface="Calibri" panose="020F0502020204030204" pitchFamily="34" charset="0"/>
              </a:defRPr>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b="0" i="0" baseline="0">
                <a:latin typeface="Calibri" panose="020F0502020204030204" pitchFamily="34" charset="0"/>
                <a:cs typeface="Calibri" panose="020F0502020204030204" pitchFamily="34" charset="0"/>
              </a:defRPr>
            </a:lvl1pPr>
          </a:lstStyle>
          <a:p>
            <a:fld id="{510E9D98-1121-4D54-8AE2-10A72780B678}" type="datetimeFigureOut">
              <a:rPr lang="en-GB" smtClean="0"/>
              <a:pPr/>
              <a:t>19/05/2023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b="0" i="0">
                <a:latin typeface="Calibri" panose="020F0502020204030204" pitchFamily="34" charset="0"/>
                <a:cs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b="0" i="0">
                <a:latin typeface="Calibri" panose="020F0502020204030204" pitchFamily="34" charset="0"/>
                <a:cs typeface="Calibri" panose="020F0502020204030204" pitchFamily="34" charset="0"/>
              </a:defRPr>
            </a:lvl1pPr>
          </a:lstStyle>
          <a:p>
            <a:fld id="{26DE8D88-9E24-4D25-9652-E53BFC95E849}" type="slidenum">
              <a:rPr lang="en-GB" smtClean="0"/>
              <a:pPr/>
              <a:t>‹#›</a:t>
            </a:fld>
            <a:endParaRPr lang="en-GB"/>
          </a:p>
        </p:txBody>
      </p:sp>
    </p:spTree>
    <p:extLst>
      <p:ext uri="{BB962C8B-B14F-4D97-AF65-F5344CB8AC3E}">
        <p14:creationId xmlns:p14="http://schemas.microsoft.com/office/powerpoint/2010/main" val="2819398513"/>
      </p:ext>
    </p:extLst>
  </p:cSld>
  <p:clrMap bg1="lt1" tx1="dk1" bg2="lt2" tx2="dk2" accent1="accent1" accent2="accent2" accent3="accent3" accent4="accent4" accent5="accent5" accent6="accent6" hlink="hlink" folHlink="folHlink"/>
  <p:notesStyle>
    <a:lvl1pPr marL="0" algn="l" defTabSz="1280160" rtl="0" eaLnBrk="1" latinLnBrk="0" hangingPunct="1">
      <a:defRPr sz="1680" kern="1200">
        <a:solidFill>
          <a:schemeClr val="tx1"/>
        </a:solidFill>
        <a:latin typeface="+mn-lt"/>
        <a:ea typeface="+mn-ea"/>
        <a:cs typeface="+mn-cs"/>
      </a:defRPr>
    </a:lvl1pPr>
    <a:lvl2pPr marL="640080" algn="l" defTabSz="1280160" rtl="0" eaLnBrk="1" latinLnBrk="0" hangingPunct="1">
      <a:defRPr sz="1680" kern="1200">
        <a:solidFill>
          <a:schemeClr val="tx1"/>
        </a:solidFill>
        <a:latin typeface="+mn-lt"/>
        <a:ea typeface="+mn-ea"/>
        <a:cs typeface="+mn-cs"/>
      </a:defRPr>
    </a:lvl2pPr>
    <a:lvl3pPr marL="1280160" algn="l" defTabSz="1280160" rtl="0" eaLnBrk="1" latinLnBrk="0" hangingPunct="1">
      <a:defRPr sz="1680" kern="1200">
        <a:solidFill>
          <a:schemeClr val="tx1"/>
        </a:solidFill>
        <a:latin typeface="+mn-lt"/>
        <a:ea typeface="+mn-ea"/>
        <a:cs typeface="+mn-cs"/>
      </a:defRPr>
    </a:lvl3pPr>
    <a:lvl4pPr marL="1920240" algn="l" defTabSz="1280160" rtl="0" eaLnBrk="1" latinLnBrk="0" hangingPunct="1">
      <a:defRPr sz="1680" kern="1200">
        <a:solidFill>
          <a:schemeClr val="tx1"/>
        </a:solidFill>
        <a:latin typeface="+mn-lt"/>
        <a:ea typeface="+mn-ea"/>
        <a:cs typeface="+mn-cs"/>
      </a:defRPr>
    </a:lvl4pPr>
    <a:lvl5pPr marL="2560320" algn="l" defTabSz="1280160" rtl="0" eaLnBrk="1" latinLnBrk="0" hangingPunct="1">
      <a:defRPr sz="1680" kern="1200">
        <a:solidFill>
          <a:schemeClr val="tx1"/>
        </a:solidFill>
        <a:latin typeface="+mn-lt"/>
        <a:ea typeface="+mn-ea"/>
        <a:cs typeface="+mn-cs"/>
      </a:defRPr>
    </a:lvl5pPr>
    <a:lvl6pPr marL="3200400" algn="l" defTabSz="1280160" rtl="0" eaLnBrk="1" latinLnBrk="0" hangingPunct="1">
      <a:defRPr sz="1680" kern="1200">
        <a:solidFill>
          <a:schemeClr val="tx1"/>
        </a:solidFill>
        <a:latin typeface="+mn-lt"/>
        <a:ea typeface="+mn-ea"/>
        <a:cs typeface="+mn-cs"/>
      </a:defRPr>
    </a:lvl6pPr>
    <a:lvl7pPr marL="3840480" algn="l" defTabSz="1280160" rtl="0" eaLnBrk="1" latinLnBrk="0" hangingPunct="1">
      <a:defRPr sz="1680" kern="1200">
        <a:solidFill>
          <a:schemeClr val="tx1"/>
        </a:solidFill>
        <a:latin typeface="+mn-lt"/>
        <a:ea typeface="+mn-ea"/>
        <a:cs typeface="+mn-cs"/>
      </a:defRPr>
    </a:lvl7pPr>
    <a:lvl8pPr marL="4480560" algn="l" defTabSz="1280160" rtl="0" eaLnBrk="1" latinLnBrk="0" hangingPunct="1">
      <a:defRPr sz="1680" kern="1200">
        <a:solidFill>
          <a:schemeClr val="tx1"/>
        </a:solidFill>
        <a:latin typeface="+mn-lt"/>
        <a:ea typeface="+mn-ea"/>
        <a:cs typeface="+mn-cs"/>
      </a:defRPr>
    </a:lvl8pPr>
    <a:lvl9pPr marL="5120640" algn="l" defTabSz="1280160"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DE8D88-9E24-4D25-9652-E53BFC95E849}" type="slidenum">
              <a:rPr lang="en-GB" smtClean="0"/>
              <a:t>1</a:t>
            </a:fld>
            <a:endParaRPr lang="en-GB"/>
          </a:p>
        </p:txBody>
      </p:sp>
    </p:spTree>
    <p:extLst>
      <p:ext uri="{BB962C8B-B14F-4D97-AF65-F5344CB8AC3E}">
        <p14:creationId xmlns:p14="http://schemas.microsoft.com/office/powerpoint/2010/main" val="193292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Graeme</a:t>
            </a:r>
          </a:p>
        </p:txBody>
      </p:sp>
      <p:sp>
        <p:nvSpPr>
          <p:cNvPr id="4" name="Slide Number Placeholder 3"/>
          <p:cNvSpPr>
            <a:spLocks noGrp="1"/>
          </p:cNvSpPr>
          <p:nvPr>
            <p:ph type="sldNum" sz="quarter" idx="5"/>
          </p:nvPr>
        </p:nvSpPr>
        <p:spPr/>
        <p:txBody>
          <a:bodyPr/>
          <a:lstStyle/>
          <a:p>
            <a:fld id="{26DE8D88-9E24-4D25-9652-E53BFC95E849}" type="slidenum">
              <a:rPr lang="en-GB" smtClean="0"/>
              <a:pPr/>
              <a:t>11</a:t>
            </a:fld>
            <a:endParaRPr lang="en-GB"/>
          </a:p>
        </p:txBody>
      </p:sp>
    </p:spTree>
    <p:extLst>
      <p:ext uri="{BB962C8B-B14F-4D97-AF65-F5344CB8AC3E}">
        <p14:creationId xmlns:p14="http://schemas.microsoft.com/office/powerpoint/2010/main" val="2011855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 and Fiona to jazz hand</a:t>
            </a:r>
          </a:p>
        </p:txBody>
      </p:sp>
      <p:sp>
        <p:nvSpPr>
          <p:cNvPr id="4" name="Slide Number Placeholder 3"/>
          <p:cNvSpPr>
            <a:spLocks noGrp="1"/>
          </p:cNvSpPr>
          <p:nvPr>
            <p:ph type="sldNum" sz="quarter" idx="5"/>
          </p:nvPr>
        </p:nvSpPr>
        <p:spPr/>
        <p:txBody>
          <a:bodyPr/>
          <a:lstStyle/>
          <a:p>
            <a:fld id="{26DE8D88-9E24-4D25-9652-E53BFC95E849}" type="slidenum">
              <a:rPr lang="en-GB" smtClean="0"/>
              <a:pPr/>
              <a:t>12</a:t>
            </a:fld>
            <a:endParaRPr lang="en-GB"/>
          </a:p>
        </p:txBody>
      </p:sp>
    </p:spTree>
    <p:extLst>
      <p:ext uri="{BB962C8B-B14F-4D97-AF65-F5344CB8AC3E}">
        <p14:creationId xmlns:p14="http://schemas.microsoft.com/office/powerpoint/2010/main" val="140965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Graeme</a:t>
            </a:r>
          </a:p>
        </p:txBody>
      </p:sp>
      <p:sp>
        <p:nvSpPr>
          <p:cNvPr id="4" name="Slide Number Placeholder 3"/>
          <p:cNvSpPr>
            <a:spLocks noGrp="1"/>
          </p:cNvSpPr>
          <p:nvPr>
            <p:ph type="sldNum" sz="quarter" idx="5"/>
          </p:nvPr>
        </p:nvSpPr>
        <p:spPr/>
        <p:txBody>
          <a:bodyPr/>
          <a:lstStyle/>
          <a:p>
            <a:fld id="{26DE8D88-9E24-4D25-9652-E53BFC95E849}" type="slidenum">
              <a:rPr lang="en-GB" smtClean="0"/>
              <a:pPr/>
              <a:t>13</a:t>
            </a:fld>
            <a:endParaRPr lang="en-GB"/>
          </a:p>
        </p:txBody>
      </p:sp>
    </p:spTree>
    <p:extLst>
      <p:ext uri="{BB962C8B-B14F-4D97-AF65-F5344CB8AC3E}">
        <p14:creationId xmlns:p14="http://schemas.microsoft.com/office/powerpoint/2010/main" val="66163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p:txBody>
      </p:sp>
      <p:sp>
        <p:nvSpPr>
          <p:cNvPr id="4" name="Slide Number Placeholder 3"/>
          <p:cNvSpPr>
            <a:spLocks noGrp="1"/>
          </p:cNvSpPr>
          <p:nvPr>
            <p:ph type="sldNum" sz="quarter" idx="5"/>
          </p:nvPr>
        </p:nvSpPr>
        <p:spPr/>
        <p:txBody>
          <a:bodyPr/>
          <a:lstStyle/>
          <a:p>
            <a:fld id="{26DE8D88-9E24-4D25-9652-E53BFC95E849}" type="slidenum">
              <a:rPr lang="en-GB" smtClean="0"/>
              <a:pPr/>
              <a:t>14</a:t>
            </a:fld>
            <a:endParaRPr lang="en-GB"/>
          </a:p>
        </p:txBody>
      </p:sp>
    </p:spTree>
    <p:extLst>
      <p:ext uri="{BB962C8B-B14F-4D97-AF65-F5344CB8AC3E}">
        <p14:creationId xmlns:p14="http://schemas.microsoft.com/office/powerpoint/2010/main" val="301838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Graeme</a:t>
            </a:r>
          </a:p>
        </p:txBody>
      </p:sp>
      <p:sp>
        <p:nvSpPr>
          <p:cNvPr id="4" name="Slide Number Placeholder 3"/>
          <p:cNvSpPr>
            <a:spLocks noGrp="1"/>
          </p:cNvSpPr>
          <p:nvPr>
            <p:ph type="sldNum" sz="quarter" idx="5"/>
          </p:nvPr>
        </p:nvSpPr>
        <p:spPr/>
        <p:txBody>
          <a:bodyPr/>
          <a:lstStyle/>
          <a:p>
            <a:fld id="{26DE8D88-9E24-4D25-9652-E53BFC95E849}" type="slidenum">
              <a:rPr lang="en-GB" smtClean="0"/>
              <a:pPr/>
              <a:t>15</a:t>
            </a:fld>
            <a:endParaRPr lang="en-GB"/>
          </a:p>
        </p:txBody>
      </p:sp>
    </p:spTree>
    <p:extLst>
      <p:ext uri="{BB962C8B-B14F-4D97-AF65-F5344CB8AC3E}">
        <p14:creationId xmlns:p14="http://schemas.microsoft.com/office/powerpoint/2010/main" val="400055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 </a:t>
            </a:r>
          </a:p>
        </p:txBody>
      </p:sp>
      <p:sp>
        <p:nvSpPr>
          <p:cNvPr id="4" name="Slide Number Placeholder 3"/>
          <p:cNvSpPr>
            <a:spLocks noGrp="1"/>
          </p:cNvSpPr>
          <p:nvPr>
            <p:ph type="sldNum" sz="quarter" idx="5"/>
          </p:nvPr>
        </p:nvSpPr>
        <p:spPr/>
        <p:txBody>
          <a:bodyPr/>
          <a:lstStyle/>
          <a:p>
            <a:fld id="{26DE8D88-9E24-4D25-9652-E53BFC95E849}" type="slidenum">
              <a:rPr lang="en-GB" smtClean="0"/>
              <a:pPr/>
              <a:t>16</a:t>
            </a:fld>
            <a:endParaRPr lang="en-GB"/>
          </a:p>
        </p:txBody>
      </p:sp>
    </p:spTree>
    <p:extLst>
      <p:ext uri="{BB962C8B-B14F-4D97-AF65-F5344CB8AC3E}">
        <p14:creationId xmlns:p14="http://schemas.microsoft.com/office/powerpoint/2010/main" val="3968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DE8D88-9E24-4D25-9652-E53BFC95E849}" type="slidenum">
              <a:rPr lang="en-GB" smtClean="0"/>
              <a:t>18</a:t>
            </a:fld>
            <a:endParaRPr lang="en-GB"/>
          </a:p>
        </p:txBody>
      </p:sp>
    </p:spTree>
    <p:extLst>
      <p:ext uri="{BB962C8B-B14F-4D97-AF65-F5344CB8AC3E}">
        <p14:creationId xmlns:p14="http://schemas.microsoft.com/office/powerpoint/2010/main" val="699335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 </a:t>
            </a:r>
          </a:p>
        </p:txBody>
      </p:sp>
      <p:sp>
        <p:nvSpPr>
          <p:cNvPr id="4" name="Slide Number Placeholder 3"/>
          <p:cNvSpPr>
            <a:spLocks noGrp="1"/>
          </p:cNvSpPr>
          <p:nvPr>
            <p:ph type="sldNum" sz="quarter" idx="5"/>
          </p:nvPr>
        </p:nvSpPr>
        <p:spPr/>
        <p:txBody>
          <a:bodyPr/>
          <a:lstStyle/>
          <a:p>
            <a:fld id="{26DE8D88-9E24-4D25-9652-E53BFC95E849}" type="slidenum">
              <a:rPr lang="en-GB" smtClean="0"/>
              <a:pPr/>
              <a:t>19</a:t>
            </a:fld>
            <a:endParaRPr lang="en-GB"/>
          </a:p>
        </p:txBody>
      </p:sp>
    </p:spTree>
    <p:extLst>
      <p:ext uri="{BB962C8B-B14F-4D97-AF65-F5344CB8AC3E}">
        <p14:creationId xmlns:p14="http://schemas.microsoft.com/office/powerpoint/2010/main" val="233723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Hub Provision – Eleanor</a:t>
            </a:r>
          </a:p>
          <a:p>
            <a:r>
              <a:rPr lang="en-GB" dirty="0"/>
              <a:t>Settle in the city and Links Hub – Fiona</a:t>
            </a:r>
          </a:p>
          <a:p>
            <a:r>
              <a:rPr lang="en-GB" dirty="0"/>
              <a:t>Fit Like service and Edge of Care - Graeme</a:t>
            </a:r>
          </a:p>
        </p:txBody>
      </p:sp>
      <p:sp>
        <p:nvSpPr>
          <p:cNvPr id="4" name="Slide Number Placeholder 3"/>
          <p:cNvSpPr>
            <a:spLocks noGrp="1"/>
          </p:cNvSpPr>
          <p:nvPr>
            <p:ph type="sldNum" sz="quarter" idx="5"/>
          </p:nvPr>
        </p:nvSpPr>
        <p:spPr/>
        <p:txBody>
          <a:bodyPr/>
          <a:lstStyle/>
          <a:p>
            <a:fld id="{26DE8D88-9E24-4D25-9652-E53BFC95E849}" type="slidenum">
              <a:rPr lang="en-GB" smtClean="0"/>
              <a:pPr/>
              <a:t>20</a:t>
            </a:fld>
            <a:endParaRPr lang="en-GB"/>
          </a:p>
        </p:txBody>
      </p:sp>
    </p:spTree>
    <p:extLst>
      <p:ext uri="{BB962C8B-B14F-4D97-AF65-F5344CB8AC3E}">
        <p14:creationId xmlns:p14="http://schemas.microsoft.com/office/powerpoint/2010/main" val="2366558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Graeme</a:t>
            </a:r>
          </a:p>
        </p:txBody>
      </p:sp>
      <p:sp>
        <p:nvSpPr>
          <p:cNvPr id="4" name="Slide Number Placeholder 3"/>
          <p:cNvSpPr>
            <a:spLocks noGrp="1"/>
          </p:cNvSpPr>
          <p:nvPr>
            <p:ph type="sldNum" sz="quarter" idx="5"/>
          </p:nvPr>
        </p:nvSpPr>
        <p:spPr/>
        <p:txBody>
          <a:bodyPr/>
          <a:lstStyle/>
          <a:p>
            <a:fld id="{26DE8D88-9E24-4D25-9652-E53BFC95E849}" type="slidenum">
              <a:rPr lang="en-GB" smtClean="0"/>
              <a:pPr/>
              <a:t>21</a:t>
            </a:fld>
            <a:endParaRPr lang="en-GB"/>
          </a:p>
        </p:txBody>
      </p:sp>
    </p:spTree>
    <p:extLst>
      <p:ext uri="{BB962C8B-B14F-4D97-AF65-F5344CB8AC3E}">
        <p14:creationId xmlns:p14="http://schemas.microsoft.com/office/powerpoint/2010/main" val="111498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a:t>
            </a:r>
          </a:p>
        </p:txBody>
      </p:sp>
      <p:sp>
        <p:nvSpPr>
          <p:cNvPr id="4" name="Slide Number Placeholder 3"/>
          <p:cNvSpPr>
            <a:spLocks noGrp="1"/>
          </p:cNvSpPr>
          <p:nvPr>
            <p:ph type="sldNum" sz="quarter" idx="5"/>
          </p:nvPr>
        </p:nvSpPr>
        <p:spPr/>
        <p:txBody>
          <a:bodyPr/>
          <a:lstStyle/>
          <a:p>
            <a:fld id="{26DE8D88-9E24-4D25-9652-E53BFC95E849}" type="slidenum">
              <a:rPr lang="en-GB" smtClean="0"/>
              <a:pPr/>
              <a:t>2</a:t>
            </a:fld>
            <a:endParaRPr lang="en-GB"/>
          </a:p>
        </p:txBody>
      </p:sp>
    </p:spTree>
    <p:extLst>
      <p:ext uri="{BB962C8B-B14F-4D97-AF65-F5344CB8AC3E}">
        <p14:creationId xmlns:p14="http://schemas.microsoft.com/office/powerpoint/2010/main" val="149018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Graeme</a:t>
            </a:r>
            <a:endParaRPr lang="en-GB" dirty="0"/>
          </a:p>
        </p:txBody>
      </p:sp>
      <p:sp>
        <p:nvSpPr>
          <p:cNvPr id="4" name="Slide Number Placeholder 3"/>
          <p:cNvSpPr>
            <a:spLocks noGrp="1"/>
          </p:cNvSpPr>
          <p:nvPr>
            <p:ph type="sldNum" sz="quarter" idx="5"/>
          </p:nvPr>
        </p:nvSpPr>
        <p:spPr/>
        <p:txBody>
          <a:bodyPr/>
          <a:lstStyle/>
          <a:p>
            <a:fld id="{26DE8D88-9E24-4D25-9652-E53BFC95E849}" type="slidenum">
              <a:rPr lang="en-GB" smtClean="0"/>
              <a:pPr/>
              <a:t>22</a:t>
            </a:fld>
            <a:endParaRPr lang="en-GB"/>
          </a:p>
        </p:txBody>
      </p:sp>
    </p:spTree>
    <p:extLst>
      <p:ext uri="{BB962C8B-B14F-4D97-AF65-F5344CB8AC3E}">
        <p14:creationId xmlns:p14="http://schemas.microsoft.com/office/powerpoint/2010/main" val="80497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a:t>
            </a:r>
          </a:p>
        </p:txBody>
      </p:sp>
      <p:sp>
        <p:nvSpPr>
          <p:cNvPr id="4" name="Slide Number Placeholder 3"/>
          <p:cNvSpPr>
            <a:spLocks noGrp="1"/>
          </p:cNvSpPr>
          <p:nvPr>
            <p:ph type="sldNum" sz="quarter" idx="5"/>
          </p:nvPr>
        </p:nvSpPr>
        <p:spPr/>
        <p:txBody>
          <a:bodyPr/>
          <a:lstStyle/>
          <a:p>
            <a:fld id="{26DE8D88-9E24-4D25-9652-E53BFC95E849}" type="slidenum">
              <a:rPr lang="en-GB" smtClean="0"/>
              <a:pPr/>
              <a:t>3</a:t>
            </a:fld>
            <a:endParaRPr lang="en-GB"/>
          </a:p>
        </p:txBody>
      </p:sp>
    </p:spTree>
    <p:extLst>
      <p:ext uri="{BB962C8B-B14F-4D97-AF65-F5344CB8AC3E}">
        <p14:creationId xmlns:p14="http://schemas.microsoft.com/office/powerpoint/2010/main" val="19338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a:t>
            </a:r>
          </a:p>
        </p:txBody>
      </p:sp>
      <p:sp>
        <p:nvSpPr>
          <p:cNvPr id="4" name="Slide Number Placeholder 3"/>
          <p:cNvSpPr>
            <a:spLocks noGrp="1"/>
          </p:cNvSpPr>
          <p:nvPr>
            <p:ph type="sldNum" sz="quarter" idx="5"/>
          </p:nvPr>
        </p:nvSpPr>
        <p:spPr/>
        <p:txBody>
          <a:bodyPr/>
          <a:lstStyle/>
          <a:p>
            <a:fld id="{26DE8D88-9E24-4D25-9652-E53BFC95E849}" type="slidenum">
              <a:rPr lang="en-GB" smtClean="0"/>
              <a:pPr/>
              <a:t>4</a:t>
            </a:fld>
            <a:endParaRPr lang="en-GB"/>
          </a:p>
        </p:txBody>
      </p:sp>
    </p:spTree>
    <p:extLst>
      <p:ext uri="{BB962C8B-B14F-4D97-AF65-F5344CB8AC3E}">
        <p14:creationId xmlns:p14="http://schemas.microsoft.com/office/powerpoint/2010/main" val="41645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a:t>
            </a:r>
          </a:p>
        </p:txBody>
      </p:sp>
      <p:sp>
        <p:nvSpPr>
          <p:cNvPr id="4" name="Slide Number Placeholder 3"/>
          <p:cNvSpPr>
            <a:spLocks noGrp="1"/>
          </p:cNvSpPr>
          <p:nvPr>
            <p:ph type="sldNum" sz="quarter" idx="5"/>
          </p:nvPr>
        </p:nvSpPr>
        <p:spPr/>
        <p:txBody>
          <a:bodyPr/>
          <a:lstStyle/>
          <a:p>
            <a:fld id="{26DE8D88-9E24-4D25-9652-E53BFC95E849}" type="slidenum">
              <a:rPr lang="en-GB" smtClean="0"/>
              <a:pPr/>
              <a:t>5</a:t>
            </a:fld>
            <a:endParaRPr lang="en-GB"/>
          </a:p>
        </p:txBody>
      </p:sp>
    </p:spTree>
    <p:extLst>
      <p:ext uri="{BB962C8B-B14F-4D97-AF65-F5344CB8AC3E}">
        <p14:creationId xmlns:p14="http://schemas.microsoft.com/office/powerpoint/2010/main" val="204532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a:t>
            </a:r>
          </a:p>
        </p:txBody>
      </p:sp>
      <p:sp>
        <p:nvSpPr>
          <p:cNvPr id="4" name="Slide Number Placeholder 3"/>
          <p:cNvSpPr>
            <a:spLocks noGrp="1"/>
          </p:cNvSpPr>
          <p:nvPr>
            <p:ph type="sldNum" sz="quarter" idx="5"/>
          </p:nvPr>
        </p:nvSpPr>
        <p:spPr/>
        <p:txBody>
          <a:bodyPr/>
          <a:lstStyle/>
          <a:p>
            <a:fld id="{26DE8D88-9E24-4D25-9652-E53BFC95E849}" type="slidenum">
              <a:rPr lang="en-GB" smtClean="0"/>
              <a:pPr/>
              <a:t>6</a:t>
            </a:fld>
            <a:endParaRPr lang="en-GB"/>
          </a:p>
        </p:txBody>
      </p:sp>
    </p:spTree>
    <p:extLst>
      <p:ext uri="{BB962C8B-B14F-4D97-AF65-F5344CB8AC3E}">
        <p14:creationId xmlns:p14="http://schemas.microsoft.com/office/powerpoint/2010/main" val="167240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Eleanor and Fiona</a:t>
            </a:r>
          </a:p>
        </p:txBody>
      </p:sp>
      <p:sp>
        <p:nvSpPr>
          <p:cNvPr id="4" name="Slide Number Placeholder 3"/>
          <p:cNvSpPr>
            <a:spLocks noGrp="1"/>
          </p:cNvSpPr>
          <p:nvPr>
            <p:ph type="sldNum" sz="quarter" idx="5"/>
          </p:nvPr>
        </p:nvSpPr>
        <p:spPr/>
        <p:txBody>
          <a:bodyPr/>
          <a:lstStyle/>
          <a:p>
            <a:fld id="{26DE8D88-9E24-4D25-9652-E53BFC95E849}" type="slidenum">
              <a:rPr lang="en-GB" smtClean="0"/>
              <a:pPr/>
              <a:t>7</a:t>
            </a:fld>
            <a:endParaRPr lang="en-GB"/>
          </a:p>
        </p:txBody>
      </p:sp>
    </p:spTree>
    <p:extLst>
      <p:ext uri="{BB962C8B-B14F-4D97-AF65-F5344CB8AC3E}">
        <p14:creationId xmlns:p14="http://schemas.microsoft.com/office/powerpoint/2010/main" val="249623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p:txBody>
      </p:sp>
      <p:sp>
        <p:nvSpPr>
          <p:cNvPr id="4" name="Slide Number Placeholder 3"/>
          <p:cNvSpPr>
            <a:spLocks noGrp="1"/>
          </p:cNvSpPr>
          <p:nvPr>
            <p:ph type="sldNum" sz="quarter" idx="5"/>
          </p:nvPr>
        </p:nvSpPr>
        <p:spPr/>
        <p:txBody>
          <a:bodyPr/>
          <a:lstStyle/>
          <a:p>
            <a:fld id="{26DE8D88-9E24-4D25-9652-E53BFC95E849}" type="slidenum">
              <a:rPr lang="en-GB" smtClean="0"/>
              <a:pPr/>
              <a:t>9</a:t>
            </a:fld>
            <a:endParaRPr lang="en-GB"/>
          </a:p>
        </p:txBody>
      </p:sp>
    </p:spTree>
    <p:extLst>
      <p:ext uri="{BB962C8B-B14F-4D97-AF65-F5344CB8AC3E}">
        <p14:creationId xmlns:p14="http://schemas.microsoft.com/office/powerpoint/2010/main" val="252091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a:t>
            </a:r>
          </a:p>
        </p:txBody>
      </p:sp>
      <p:sp>
        <p:nvSpPr>
          <p:cNvPr id="4" name="Slide Number Placeholder 3"/>
          <p:cNvSpPr>
            <a:spLocks noGrp="1"/>
          </p:cNvSpPr>
          <p:nvPr>
            <p:ph type="sldNum" sz="quarter" idx="5"/>
          </p:nvPr>
        </p:nvSpPr>
        <p:spPr/>
        <p:txBody>
          <a:bodyPr/>
          <a:lstStyle/>
          <a:p>
            <a:fld id="{26DE8D88-9E24-4D25-9652-E53BFC95E849}" type="slidenum">
              <a:rPr lang="en-GB" smtClean="0"/>
              <a:pPr/>
              <a:t>10</a:t>
            </a:fld>
            <a:endParaRPr lang="en-GB"/>
          </a:p>
        </p:txBody>
      </p:sp>
    </p:spTree>
    <p:extLst>
      <p:ext uri="{BB962C8B-B14F-4D97-AF65-F5344CB8AC3E}">
        <p14:creationId xmlns:p14="http://schemas.microsoft.com/office/powerpoint/2010/main" val="147093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 Text">
    <p:spTree>
      <p:nvGrpSpPr>
        <p:cNvPr id="1" name=""/>
        <p:cNvGrpSpPr/>
        <p:nvPr/>
      </p:nvGrpSpPr>
      <p:grpSpPr>
        <a:xfrm>
          <a:off x="0" y="0"/>
          <a:ext cx="0" cy="0"/>
          <a:chOff x="0" y="0"/>
          <a:chExt cx="0" cy="0"/>
        </a:xfrm>
      </p:grpSpPr>
      <p:sp>
        <p:nvSpPr>
          <p:cNvPr id="2" name="Title 1"/>
          <p:cNvSpPr>
            <a:spLocks noGrp="1"/>
          </p:cNvSpPr>
          <p:nvPr>
            <p:ph type="title"/>
          </p:nvPr>
        </p:nvSpPr>
        <p:spPr>
          <a:xfrm>
            <a:off x="1672321" y="921638"/>
            <a:ext cx="12406536" cy="1267631"/>
          </a:xfrm>
        </p:spPr>
        <p:txBody>
          <a:bodyPr>
            <a:normAutofit/>
          </a:bodyPr>
          <a:lstStyle>
            <a:lvl1pPr>
              <a:defRPr sz="5500" baseline="0">
                <a:solidFill>
                  <a:srgbClr val="824998"/>
                </a:solidFill>
                <a:latin typeface="Calibri" panose="020F0502020204030204" pitchFamily="34" charset="0"/>
              </a:defRPr>
            </a:lvl1pPr>
          </a:lstStyle>
          <a:p>
            <a:r>
              <a:rPr lang="en-GB"/>
              <a:t>Click to edit Master title style</a:t>
            </a:r>
            <a:endParaRPr lang="en-US"/>
          </a:p>
        </p:txBody>
      </p:sp>
      <p:sp>
        <p:nvSpPr>
          <p:cNvPr id="3" name="Content Placeholder 2"/>
          <p:cNvSpPr>
            <a:spLocks noGrp="1"/>
          </p:cNvSpPr>
          <p:nvPr>
            <p:ph idx="1" hasCustomPrompt="1"/>
          </p:nvPr>
        </p:nvSpPr>
        <p:spPr>
          <a:xfrm>
            <a:off x="1672321" y="2572904"/>
            <a:ext cx="13501775" cy="5956734"/>
          </a:xfrm>
        </p:spPr>
        <p:txBody>
          <a:bodyPr>
            <a:normAutofit/>
          </a:bodyPr>
          <a:lstStyle>
            <a:lvl1pPr marL="0" indent="0">
              <a:buClr>
                <a:srgbClr val="2FB8BD"/>
              </a:buClr>
              <a:buNone/>
              <a:defRPr sz="2400" baseline="0">
                <a:solidFill>
                  <a:schemeClr val="bg2">
                    <a:lumMod val="25000"/>
                  </a:schemeClr>
                </a:solidFill>
                <a:latin typeface="Calibri" panose="020F0502020204030204" pitchFamily="34" charset="0"/>
              </a:defRPr>
            </a:lvl1pPr>
            <a:lvl2pPr marL="480024" indent="0">
              <a:buClr>
                <a:srgbClr val="2FB8BD"/>
              </a:buClr>
              <a:buNone/>
              <a:defRPr sz="2800" baseline="0"/>
            </a:lvl2pPr>
            <a:lvl3pPr marL="960049" indent="0">
              <a:buClr>
                <a:srgbClr val="2FB8BD"/>
              </a:buClr>
              <a:buNone/>
              <a:defRPr sz="2800" baseline="0"/>
            </a:lvl3pPr>
            <a:lvl4pPr marL="1440073" indent="0">
              <a:buClr>
                <a:srgbClr val="2FB8BD"/>
              </a:buClr>
              <a:buNone/>
              <a:defRPr sz="2800" baseline="0"/>
            </a:lvl4pPr>
            <a:lvl5pPr marL="1920097" indent="0">
              <a:buClr>
                <a:srgbClr val="2FB8BD"/>
              </a:buClr>
              <a:buNone/>
              <a:defRPr sz="2800" baseline="0"/>
            </a:lvl5pPr>
          </a:lstStyle>
          <a:p>
            <a:pPr lvl="0"/>
            <a:r>
              <a:rPr lang="en-US"/>
              <a:t>Edit Master text styles</a:t>
            </a:r>
          </a:p>
        </p:txBody>
      </p:sp>
    </p:spTree>
    <p:extLst>
      <p:ext uri="{BB962C8B-B14F-4D97-AF65-F5344CB8AC3E}">
        <p14:creationId xmlns:p14="http://schemas.microsoft.com/office/powerpoint/2010/main" val="367340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 option 3">
    <p:spTree>
      <p:nvGrpSpPr>
        <p:cNvPr id="1" name=""/>
        <p:cNvGrpSpPr/>
        <p:nvPr/>
      </p:nvGrpSpPr>
      <p:grpSpPr>
        <a:xfrm>
          <a:off x="0" y="0"/>
          <a:ext cx="0" cy="0"/>
          <a:chOff x="0" y="0"/>
          <a:chExt cx="0" cy="0"/>
        </a:xfrm>
      </p:grpSpPr>
      <p:pic>
        <p:nvPicPr>
          <p:cNvPr id="3" name="Picture 2" descr="A picture containing text, accessory, vector graphics, businesscard&#10;&#10;Description automatically generated">
            <a:extLst>
              <a:ext uri="{FF2B5EF4-FFF2-40B4-BE49-F238E27FC236}">
                <a16:creationId xmlns:a16="http://schemas.microsoft.com/office/drawing/2014/main" id="{671EAD48-7777-2341-8F79-AA5A31D7BF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7068800" cy="9601200"/>
          </a:xfrm>
          <a:prstGeom prst="rect">
            <a:avLst/>
          </a:prstGeom>
        </p:spPr>
      </p:pic>
      <p:sp>
        <p:nvSpPr>
          <p:cNvPr id="9" name="Title 1">
            <a:extLst>
              <a:ext uri="{FF2B5EF4-FFF2-40B4-BE49-F238E27FC236}">
                <a16:creationId xmlns:a16="http://schemas.microsoft.com/office/drawing/2014/main" id="{BC157142-580D-FA4A-9727-ADABA3A6BA65}"/>
              </a:ext>
            </a:extLst>
          </p:cNvPr>
          <p:cNvSpPr>
            <a:spLocks noGrp="1"/>
          </p:cNvSpPr>
          <p:nvPr>
            <p:ph type="title"/>
          </p:nvPr>
        </p:nvSpPr>
        <p:spPr>
          <a:xfrm>
            <a:off x="964110" y="3361386"/>
            <a:ext cx="10529800" cy="1506827"/>
          </a:xfrm>
        </p:spPr>
        <p:txBody>
          <a:bodyPr anchor="b" anchorCtr="0">
            <a:normAutofit/>
          </a:bodyPr>
          <a:lstStyle>
            <a:lvl1pPr>
              <a:defRPr sz="6000" baseline="0">
                <a:solidFill>
                  <a:schemeClr val="bg1"/>
                </a:solidFill>
                <a:latin typeface="Calibri" panose="020F0502020204030204" pitchFamily="34" charset="0"/>
              </a:defRPr>
            </a:lvl1pPr>
          </a:lstStyle>
          <a:p>
            <a:r>
              <a:rPr lang="en-GB"/>
              <a:t>Click to edit Master title style</a:t>
            </a:r>
            <a:endParaRPr lang="en-US"/>
          </a:p>
        </p:txBody>
      </p:sp>
      <p:pic>
        <p:nvPicPr>
          <p:cNvPr id="10" name="Picture 9" descr="Text&#10;&#10;Description automatically generated">
            <a:extLst>
              <a:ext uri="{FF2B5EF4-FFF2-40B4-BE49-F238E27FC236}">
                <a16:creationId xmlns:a16="http://schemas.microsoft.com/office/drawing/2014/main" id="{D23A311D-D3E9-0F4D-A2CC-88655D00F98F}"/>
              </a:ext>
            </a:extLst>
          </p:cNvPr>
          <p:cNvPicPr>
            <a:picLocks noChangeAspect="1"/>
          </p:cNvPicPr>
          <p:nvPr userDrawn="1"/>
        </p:nvPicPr>
        <p:blipFill>
          <a:blip r:embed="rId3"/>
          <a:stretch>
            <a:fillRect/>
          </a:stretch>
        </p:blipFill>
        <p:spPr>
          <a:xfrm>
            <a:off x="963613" y="6239080"/>
            <a:ext cx="2571738" cy="2240528"/>
          </a:xfrm>
          <a:prstGeom prst="rect">
            <a:avLst/>
          </a:prstGeom>
        </p:spPr>
      </p:pic>
      <p:sp>
        <p:nvSpPr>
          <p:cNvPr id="12" name="Text Placeholder 12">
            <a:extLst>
              <a:ext uri="{FF2B5EF4-FFF2-40B4-BE49-F238E27FC236}">
                <a16:creationId xmlns:a16="http://schemas.microsoft.com/office/drawing/2014/main" id="{A366FF78-1201-3E45-8404-003E201D8232}"/>
              </a:ext>
            </a:extLst>
          </p:cNvPr>
          <p:cNvSpPr>
            <a:spLocks noGrp="1"/>
          </p:cNvSpPr>
          <p:nvPr>
            <p:ph type="body" sz="quarter" idx="10" hasCustomPrompt="1"/>
          </p:nvPr>
        </p:nvSpPr>
        <p:spPr>
          <a:xfrm>
            <a:off x="963613" y="5229182"/>
            <a:ext cx="10529800" cy="648929"/>
          </a:xfrm>
        </p:spPr>
        <p:txBody>
          <a:bodyPr/>
          <a:lstStyle>
            <a:lvl1pPr marL="0" marR="0" indent="0" algn="l" defTabSz="480023" rtl="0" eaLnBrk="1" fontAlgn="auto" latinLnBrk="0" hangingPunct="1">
              <a:lnSpc>
                <a:spcPct val="100000"/>
              </a:lnSpc>
              <a:spcBef>
                <a:spcPct val="20000"/>
              </a:spcBef>
              <a:spcAft>
                <a:spcPts val="0"/>
              </a:spcAft>
              <a:buClrTx/>
              <a:buSzTx/>
              <a:buFontTx/>
              <a:buNone/>
              <a:tabLst/>
              <a:defRPr baseline="0">
                <a:solidFill>
                  <a:schemeClr val="bg1"/>
                </a:solidFill>
                <a:latin typeface="Calibri" panose="020F0502020204030204" pitchFamily="34" charset="0"/>
              </a:defRPr>
            </a:lvl1pPr>
            <a:lvl2pPr marL="480024" indent="0">
              <a:buFontTx/>
              <a:buNone/>
              <a:defRPr/>
            </a:lvl2pPr>
            <a:lvl3pPr marL="960049" indent="0">
              <a:buFontTx/>
              <a:buNone/>
              <a:defRPr/>
            </a:lvl3pPr>
            <a:lvl4pPr marL="1440073" indent="0">
              <a:buFontTx/>
              <a:buNone/>
              <a:defRPr/>
            </a:lvl4pPr>
            <a:lvl5pPr marL="1920097" indent="0">
              <a:buFontTx/>
              <a:buNone/>
              <a:defRPr/>
            </a:lvl5pPr>
          </a:lstStyle>
          <a:p>
            <a:pPr marL="0" marR="0" lvl="0" indent="0" algn="l" defTabSz="480023" rtl="0" eaLnBrk="1" fontAlgn="auto" latinLnBrk="0" hangingPunct="1">
              <a:lnSpc>
                <a:spcPct val="100000"/>
              </a:lnSpc>
              <a:spcBef>
                <a:spcPct val="20000"/>
              </a:spcBef>
              <a:spcAft>
                <a:spcPts val="0"/>
              </a:spcAft>
              <a:buClrTx/>
              <a:buSzTx/>
              <a:buFontTx/>
              <a:buNone/>
              <a:tabLst/>
              <a:defRPr/>
            </a:pPr>
            <a:r>
              <a:rPr lang="en-GB"/>
              <a:t>Click to edit </a:t>
            </a:r>
            <a:r>
              <a:rPr lang="en-US" sz="2400" baseline="0">
                <a:solidFill>
                  <a:schemeClr val="bg1"/>
                </a:solidFill>
              </a:rPr>
              <a:t>sub-title or delete</a:t>
            </a:r>
            <a:endParaRPr lang="en-GB"/>
          </a:p>
        </p:txBody>
      </p:sp>
    </p:spTree>
    <p:extLst>
      <p:ext uri="{BB962C8B-B14F-4D97-AF65-F5344CB8AC3E}">
        <p14:creationId xmlns:p14="http://schemas.microsoft.com/office/powerpoint/2010/main" val="2060509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ACC logo">
    <p:spTree>
      <p:nvGrpSpPr>
        <p:cNvPr id="1" name=""/>
        <p:cNvGrpSpPr/>
        <p:nvPr/>
      </p:nvGrpSpPr>
      <p:grpSpPr>
        <a:xfrm>
          <a:off x="0" y="0"/>
          <a:ext cx="0" cy="0"/>
          <a:chOff x="0" y="0"/>
          <a:chExt cx="0" cy="0"/>
        </a:xfrm>
      </p:grpSpPr>
      <p:pic>
        <p:nvPicPr>
          <p:cNvPr id="7" name="Picture 6" descr="A picture containing text, accessory, vector graphics, businesscard&#10;&#10;Description automatically generated">
            <a:extLst>
              <a:ext uri="{FF2B5EF4-FFF2-40B4-BE49-F238E27FC236}">
                <a16:creationId xmlns:a16="http://schemas.microsoft.com/office/drawing/2014/main" id="{3E6DB29D-5601-684B-9AF8-70496F2065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7068800" cy="9601200"/>
          </a:xfrm>
          <a:prstGeom prst="rect">
            <a:avLst/>
          </a:prstGeom>
        </p:spPr>
      </p:pic>
    </p:spTree>
    <p:extLst>
      <p:ext uri="{BB962C8B-B14F-4D97-AF65-F5344CB8AC3E}">
        <p14:creationId xmlns:p14="http://schemas.microsoft.com/office/powerpoint/2010/main" val="1867762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 head / Bullets">
    <p:spTree>
      <p:nvGrpSpPr>
        <p:cNvPr id="1" name=""/>
        <p:cNvGrpSpPr/>
        <p:nvPr/>
      </p:nvGrpSpPr>
      <p:grpSpPr>
        <a:xfrm>
          <a:off x="0" y="0"/>
          <a:ext cx="0" cy="0"/>
          <a:chOff x="0" y="0"/>
          <a:chExt cx="0" cy="0"/>
        </a:xfrm>
      </p:grpSpPr>
      <p:sp>
        <p:nvSpPr>
          <p:cNvPr id="2" name="Title 1"/>
          <p:cNvSpPr>
            <a:spLocks noGrp="1"/>
          </p:cNvSpPr>
          <p:nvPr>
            <p:ph type="title"/>
          </p:nvPr>
        </p:nvSpPr>
        <p:spPr>
          <a:xfrm>
            <a:off x="1672321" y="921638"/>
            <a:ext cx="12406536" cy="1267631"/>
          </a:xfrm>
        </p:spPr>
        <p:txBody>
          <a:bodyPr>
            <a:normAutofit/>
          </a:bodyPr>
          <a:lstStyle>
            <a:lvl1pPr>
              <a:defRPr sz="5500" baseline="0">
                <a:solidFill>
                  <a:srgbClr val="824998"/>
                </a:solidFill>
              </a:defRPr>
            </a:lvl1pPr>
          </a:lstStyle>
          <a:p>
            <a:r>
              <a:rPr lang="en-GB"/>
              <a:t>Click to edit Master title style</a:t>
            </a:r>
            <a:endParaRPr lang="en-US"/>
          </a:p>
        </p:txBody>
      </p:sp>
      <p:sp>
        <p:nvSpPr>
          <p:cNvPr id="3" name="Content Placeholder 2"/>
          <p:cNvSpPr>
            <a:spLocks noGrp="1"/>
          </p:cNvSpPr>
          <p:nvPr>
            <p:ph idx="1" hasCustomPrompt="1"/>
          </p:nvPr>
        </p:nvSpPr>
        <p:spPr>
          <a:xfrm>
            <a:off x="1672321" y="2530040"/>
            <a:ext cx="13501775" cy="684646"/>
          </a:xfrm>
        </p:spPr>
        <p:txBody>
          <a:bodyPr anchor="t" anchorCtr="0">
            <a:normAutofit/>
          </a:bodyPr>
          <a:lstStyle>
            <a:lvl1pPr marL="0" indent="0">
              <a:buClr>
                <a:srgbClr val="2FB8BD"/>
              </a:buClr>
              <a:buNone/>
              <a:defRPr sz="2500" b="1" i="0" baseline="0">
                <a:solidFill>
                  <a:srgbClr val="824998"/>
                </a:solidFill>
                <a:latin typeface="Calibri" panose="020F0502020204030204" pitchFamily="34" charset="0"/>
              </a:defRPr>
            </a:lvl1pPr>
            <a:lvl2pPr marL="480024" indent="0">
              <a:buClr>
                <a:srgbClr val="2FB8BD"/>
              </a:buClr>
              <a:buNone/>
              <a:defRPr sz="2800" baseline="0"/>
            </a:lvl2pPr>
            <a:lvl3pPr marL="960049" indent="0">
              <a:buClr>
                <a:srgbClr val="2FB8BD"/>
              </a:buClr>
              <a:buNone/>
              <a:defRPr sz="2800" baseline="0"/>
            </a:lvl3pPr>
            <a:lvl4pPr marL="1440073" indent="0">
              <a:buClr>
                <a:srgbClr val="2FB8BD"/>
              </a:buClr>
              <a:buNone/>
              <a:defRPr sz="2800" baseline="0"/>
            </a:lvl4pPr>
            <a:lvl5pPr marL="1920097" indent="0">
              <a:buClr>
                <a:srgbClr val="2FB8BD"/>
              </a:buClr>
              <a:buNone/>
              <a:defRPr sz="2800" baseline="0"/>
            </a:lvl5pPr>
          </a:lstStyle>
          <a:p>
            <a:pPr lvl="0"/>
            <a:r>
              <a:rPr lang="en-US"/>
              <a:t>Edit Master text styles</a:t>
            </a:r>
          </a:p>
        </p:txBody>
      </p:sp>
      <p:sp>
        <p:nvSpPr>
          <p:cNvPr id="5" name="Content Placeholder 2">
            <a:extLst>
              <a:ext uri="{FF2B5EF4-FFF2-40B4-BE49-F238E27FC236}">
                <a16:creationId xmlns:a16="http://schemas.microsoft.com/office/drawing/2014/main" id="{32452120-7F16-6E49-9598-89F0B376100A}"/>
              </a:ext>
            </a:extLst>
          </p:cNvPr>
          <p:cNvSpPr>
            <a:spLocks noGrp="1"/>
          </p:cNvSpPr>
          <p:nvPr>
            <p:ph idx="10"/>
          </p:nvPr>
        </p:nvSpPr>
        <p:spPr>
          <a:xfrm>
            <a:off x="1672320" y="3384006"/>
            <a:ext cx="13501776" cy="5159919"/>
          </a:xfrm>
        </p:spPr>
        <p:txBody>
          <a:bodyPr>
            <a:normAutofit/>
          </a:bodyPr>
          <a:lstStyle>
            <a:lvl1pPr>
              <a:buClr>
                <a:srgbClr val="2FB8BD"/>
              </a:buClr>
              <a:defRPr sz="2400" baseline="0">
                <a:solidFill>
                  <a:schemeClr val="bg2">
                    <a:lumMod val="25000"/>
                  </a:schemeClr>
                </a:solidFill>
              </a:defRPr>
            </a:lvl1pPr>
            <a:lvl2pPr>
              <a:buClr>
                <a:srgbClr val="2FB8BD"/>
              </a:buClr>
              <a:defRPr sz="2400" baseline="0">
                <a:solidFill>
                  <a:schemeClr val="bg2">
                    <a:lumMod val="25000"/>
                  </a:schemeClr>
                </a:solidFill>
              </a:defRPr>
            </a:lvl2pPr>
            <a:lvl3pPr>
              <a:buClr>
                <a:srgbClr val="2FB8BD"/>
              </a:buClr>
              <a:defRPr sz="2400" baseline="0">
                <a:solidFill>
                  <a:schemeClr val="bg2">
                    <a:lumMod val="25000"/>
                  </a:schemeClr>
                </a:solidFill>
              </a:defRPr>
            </a:lvl3pPr>
            <a:lvl4pPr>
              <a:buClr>
                <a:srgbClr val="2FB8BD"/>
              </a:buClr>
              <a:defRPr sz="2400" baseline="0">
                <a:solidFill>
                  <a:schemeClr val="bg2">
                    <a:lumMod val="25000"/>
                  </a:schemeClr>
                </a:solidFill>
              </a:defRPr>
            </a:lvl4pPr>
            <a:lvl5pPr>
              <a:buClr>
                <a:srgbClr val="2FB8BD"/>
              </a:buClr>
              <a:defRPr sz="2400" baseline="0">
                <a:solidFill>
                  <a:schemeClr val="bg2">
                    <a:lumMod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07894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 Bullets">
    <p:spTree>
      <p:nvGrpSpPr>
        <p:cNvPr id="1" name=""/>
        <p:cNvGrpSpPr/>
        <p:nvPr/>
      </p:nvGrpSpPr>
      <p:grpSpPr>
        <a:xfrm>
          <a:off x="0" y="0"/>
          <a:ext cx="0" cy="0"/>
          <a:chOff x="0" y="0"/>
          <a:chExt cx="0" cy="0"/>
        </a:xfrm>
      </p:grpSpPr>
      <p:sp>
        <p:nvSpPr>
          <p:cNvPr id="2" name="Title 1"/>
          <p:cNvSpPr>
            <a:spLocks noGrp="1"/>
          </p:cNvSpPr>
          <p:nvPr>
            <p:ph type="title"/>
          </p:nvPr>
        </p:nvSpPr>
        <p:spPr>
          <a:xfrm>
            <a:off x="1672320" y="921638"/>
            <a:ext cx="12529817" cy="1267631"/>
          </a:xfrm>
        </p:spPr>
        <p:txBody>
          <a:bodyPr>
            <a:normAutofit/>
          </a:bodyPr>
          <a:lstStyle>
            <a:lvl1pPr>
              <a:defRPr sz="5500" baseline="0">
                <a:solidFill>
                  <a:srgbClr val="824998"/>
                </a:solidFill>
              </a:defRPr>
            </a:lvl1pPr>
          </a:lstStyle>
          <a:p>
            <a:r>
              <a:rPr lang="en-GB"/>
              <a:t>Click to edit Master title style</a:t>
            </a:r>
            <a:endParaRPr lang="en-US"/>
          </a:p>
        </p:txBody>
      </p:sp>
      <p:sp>
        <p:nvSpPr>
          <p:cNvPr id="3" name="Content Placeholder 2"/>
          <p:cNvSpPr>
            <a:spLocks noGrp="1"/>
          </p:cNvSpPr>
          <p:nvPr>
            <p:ph idx="1"/>
          </p:nvPr>
        </p:nvSpPr>
        <p:spPr>
          <a:xfrm>
            <a:off x="1672321" y="2572904"/>
            <a:ext cx="13501776" cy="5956734"/>
          </a:xfrm>
        </p:spPr>
        <p:txBody>
          <a:bodyPr>
            <a:normAutofit/>
          </a:bodyPr>
          <a:lstStyle>
            <a:lvl1pPr>
              <a:buClr>
                <a:srgbClr val="2FB8BD"/>
              </a:buClr>
              <a:defRPr sz="2400" baseline="0">
                <a:solidFill>
                  <a:schemeClr val="bg2">
                    <a:lumMod val="25000"/>
                  </a:schemeClr>
                </a:solidFill>
              </a:defRPr>
            </a:lvl1pPr>
            <a:lvl2pPr>
              <a:buClr>
                <a:srgbClr val="2FB8BD"/>
              </a:buClr>
              <a:defRPr sz="2400" baseline="0">
                <a:solidFill>
                  <a:schemeClr val="bg2">
                    <a:lumMod val="25000"/>
                  </a:schemeClr>
                </a:solidFill>
              </a:defRPr>
            </a:lvl2pPr>
            <a:lvl3pPr>
              <a:buClr>
                <a:srgbClr val="2FB8BD"/>
              </a:buClr>
              <a:defRPr sz="2400" baseline="0">
                <a:solidFill>
                  <a:schemeClr val="bg2">
                    <a:lumMod val="25000"/>
                  </a:schemeClr>
                </a:solidFill>
              </a:defRPr>
            </a:lvl3pPr>
            <a:lvl4pPr>
              <a:buClr>
                <a:srgbClr val="2FB8BD"/>
              </a:buClr>
              <a:defRPr sz="2400" baseline="0">
                <a:solidFill>
                  <a:schemeClr val="bg2">
                    <a:lumMod val="25000"/>
                  </a:schemeClr>
                </a:solidFill>
              </a:defRPr>
            </a:lvl4pPr>
            <a:lvl5pPr>
              <a:buClr>
                <a:srgbClr val="2FB8BD"/>
              </a:buClr>
              <a:defRPr sz="2400" baseline="0">
                <a:solidFill>
                  <a:schemeClr val="bg2">
                    <a:lumMod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03271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1672321" y="921638"/>
            <a:ext cx="12406536" cy="1267631"/>
          </a:xfrm>
        </p:spPr>
        <p:txBody>
          <a:bodyPr>
            <a:normAutofit/>
          </a:bodyPr>
          <a:lstStyle>
            <a:lvl1pPr>
              <a:defRPr sz="5500" baseline="0">
                <a:solidFill>
                  <a:srgbClr val="824998"/>
                </a:solidFill>
              </a:defRPr>
            </a:lvl1pPr>
          </a:lstStyle>
          <a:p>
            <a:r>
              <a:rPr lang="en-GB"/>
              <a:t>Click to edit Master title style</a:t>
            </a:r>
            <a:endParaRPr lang="en-US"/>
          </a:p>
        </p:txBody>
      </p:sp>
      <p:sp>
        <p:nvSpPr>
          <p:cNvPr id="3" name="Content Placeholder 2"/>
          <p:cNvSpPr>
            <a:spLocks noGrp="1"/>
          </p:cNvSpPr>
          <p:nvPr>
            <p:ph idx="1" hasCustomPrompt="1"/>
          </p:nvPr>
        </p:nvSpPr>
        <p:spPr>
          <a:xfrm>
            <a:off x="1672321" y="2572903"/>
            <a:ext cx="13501776" cy="5971022"/>
          </a:xfrm>
        </p:spPr>
        <p:txBody>
          <a:bodyPr wrap="none" numCol="2" spcCol="288000">
            <a:normAutofit/>
          </a:bodyPr>
          <a:lstStyle>
            <a:lvl1pPr marL="0" marR="0" indent="0" algn="l" defTabSz="480023" rtl="0" eaLnBrk="1" fontAlgn="auto" latinLnBrk="0" hangingPunct="1">
              <a:lnSpc>
                <a:spcPct val="100000"/>
              </a:lnSpc>
              <a:spcBef>
                <a:spcPct val="20000"/>
              </a:spcBef>
              <a:spcAft>
                <a:spcPts val="0"/>
              </a:spcAft>
              <a:buClr>
                <a:srgbClr val="2FB8BD"/>
              </a:buClr>
              <a:buSzTx/>
              <a:buFont typeface="Arial"/>
              <a:buNone/>
              <a:tabLst/>
              <a:defRPr sz="2400" baseline="0">
                <a:solidFill>
                  <a:schemeClr val="bg2">
                    <a:lumMod val="25000"/>
                  </a:schemeClr>
                </a:solidFill>
              </a:defRPr>
            </a:lvl1pPr>
            <a:lvl2pPr marL="480024" indent="0">
              <a:buClr>
                <a:srgbClr val="2FB8BD"/>
              </a:buClr>
              <a:buNone/>
              <a:defRPr sz="2800" baseline="0"/>
            </a:lvl2pPr>
            <a:lvl3pPr marL="960049" indent="0">
              <a:buClr>
                <a:srgbClr val="2FB8BD"/>
              </a:buClr>
              <a:buNone/>
              <a:defRPr sz="2800" baseline="0"/>
            </a:lvl3pPr>
            <a:lvl4pPr marL="1440073" indent="0">
              <a:buClr>
                <a:srgbClr val="2FB8BD"/>
              </a:buClr>
              <a:buNone/>
              <a:defRPr sz="2800" baseline="0"/>
            </a:lvl4pPr>
            <a:lvl5pPr marL="1920097" indent="0">
              <a:buClr>
                <a:srgbClr val="2FB8BD"/>
              </a:buClr>
              <a:buNone/>
              <a:defRPr sz="2800" baseline="0"/>
            </a:lvl5pPr>
          </a:lstStyle>
          <a:p>
            <a:pPr marL="0" marR="0" lvl="0" indent="0" algn="l" defTabSz="480023" rtl="0" eaLnBrk="1" fontAlgn="auto" latinLnBrk="0" hangingPunct="1">
              <a:lnSpc>
                <a:spcPct val="100000"/>
              </a:lnSpc>
              <a:spcBef>
                <a:spcPct val="20000"/>
              </a:spcBef>
              <a:spcAft>
                <a:spcPts val="0"/>
              </a:spcAft>
              <a:buClr>
                <a:srgbClr val="2FB8BD"/>
              </a:buClr>
              <a:buSzTx/>
              <a:buFont typeface="Arial"/>
              <a:buNone/>
              <a:tabLst/>
              <a:defRPr/>
            </a:pPr>
            <a:r>
              <a:rPr lang="en-US"/>
              <a:t>Edit Master text styles</a:t>
            </a:r>
          </a:p>
        </p:txBody>
      </p:sp>
    </p:spTree>
    <p:extLst>
      <p:ext uri="{BB962C8B-B14F-4D97-AF65-F5344CB8AC3E}">
        <p14:creationId xmlns:p14="http://schemas.microsoft.com/office/powerpoint/2010/main" val="585180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Bullets (2 column)">
    <p:spTree>
      <p:nvGrpSpPr>
        <p:cNvPr id="1" name=""/>
        <p:cNvGrpSpPr/>
        <p:nvPr/>
      </p:nvGrpSpPr>
      <p:grpSpPr>
        <a:xfrm>
          <a:off x="0" y="0"/>
          <a:ext cx="0" cy="0"/>
          <a:chOff x="0" y="0"/>
          <a:chExt cx="0" cy="0"/>
        </a:xfrm>
      </p:grpSpPr>
      <p:sp>
        <p:nvSpPr>
          <p:cNvPr id="2" name="Title 1"/>
          <p:cNvSpPr>
            <a:spLocks noGrp="1"/>
          </p:cNvSpPr>
          <p:nvPr>
            <p:ph type="title"/>
          </p:nvPr>
        </p:nvSpPr>
        <p:spPr>
          <a:xfrm>
            <a:off x="1672320" y="921638"/>
            <a:ext cx="12529817" cy="1267631"/>
          </a:xfrm>
        </p:spPr>
        <p:txBody>
          <a:bodyPr>
            <a:normAutofit/>
          </a:bodyPr>
          <a:lstStyle>
            <a:lvl1pPr>
              <a:defRPr sz="5500" baseline="0">
                <a:solidFill>
                  <a:srgbClr val="824998"/>
                </a:solidFill>
              </a:defRPr>
            </a:lvl1pPr>
          </a:lstStyle>
          <a:p>
            <a:r>
              <a:rPr lang="en-GB"/>
              <a:t>Click to edit Master title style</a:t>
            </a:r>
            <a:endParaRPr lang="en-US"/>
          </a:p>
        </p:txBody>
      </p:sp>
      <p:sp>
        <p:nvSpPr>
          <p:cNvPr id="3" name="Content Placeholder 2"/>
          <p:cNvSpPr>
            <a:spLocks noGrp="1"/>
          </p:cNvSpPr>
          <p:nvPr>
            <p:ph idx="1" hasCustomPrompt="1"/>
          </p:nvPr>
        </p:nvSpPr>
        <p:spPr>
          <a:xfrm>
            <a:off x="1672321" y="2572903"/>
            <a:ext cx="13501776" cy="5942447"/>
          </a:xfrm>
        </p:spPr>
        <p:txBody>
          <a:bodyPr numCol="2" spcCol="288000">
            <a:normAutofit/>
          </a:bodyPr>
          <a:lstStyle>
            <a:lvl1pPr>
              <a:buClr>
                <a:srgbClr val="2FB8BD"/>
              </a:buClr>
              <a:defRPr sz="2400" baseline="0"/>
            </a:lvl1pPr>
            <a:lvl2pPr>
              <a:buClr>
                <a:srgbClr val="2FB8BD"/>
              </a:buClr>
              <a:defRPr sz="2400" baseline="0"/>
            </a:lvl2pPr>
            <a:lvl3pPr>
              <a:buClr>
                <a:srgbClr val="2FB8BD"/>
              </a:buClr>
              <a:defRPr sz="2400" baseline="0"/>
            </a:lvl3pPr>
            <a:lvl4pPr>
              <a:buClr>
                <a:srgbClr val="2FB8BD"/>
              </a:buClr>
              <a:defRPr sz="2400" baseline="0"/>
            </a:lvl4pPr>
            <a:lvl5pPr>
              <a:buClr>
                <a:srgbClr val="2FB8BD"/>
              </a:buClr>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835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ACC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540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 no ACC logo">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76E533F-EAAF-5D40-B084-C2569FC01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7068800" cy="9601200"/>
          </a:xfrm>
          <a:prstGeom prst="rect">
            <a:avLst/>
          </a:prstGeom>
        </p:spPr>
      </p:pic>
    </p:spTree>
    <p:extLst>
      <p:ext uri="{BB962C8B-B14F-4D97-AF65-F5344CB8AC3E}">
        <p14:creationId xmlns:p14="http://schemas.microsoft.com/office/powerpoint/2010/main" val="3275231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 option 1">
    <p:spTree>
      <p:nvGrpSpPr>
        <p:cNvPr id="1" name=""/>
        <p:cNvGrpSpPr/>
        <p:nvPr/>
      </p:nvGrpSpPr>
      <p:grpSpPr>
        <a:xfrm>
          <a:off x="0" y="0"/>
          <a:ext cx="0" cy="0"/>
          <a:chOff x="0" y="0"/>
          <a:chExt cx="0" cy="0"/>
        </a:xfrm>
      </p:grpSpPr>
      <p:pic>
        <p:nvPicPr>
          <p:cNvPr id="4" name="Picture 3" descr="A picture containing text, accessory, businesscard, vector graphics&#10;&#10;Description automatically generated">
            <a:extLst>
              <a:ext uri="{FF2B5EF4-FFF2-40B4-BE49-F238E27FC236}">
                <a16:creationId xmlns:a16="http://schemas.microsoft.com/office/drawing/2014/main" id="{891BECA3-B0C9-B646-A1CD-5F15CB0E62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7068800" cy="9601200"/>
          </a:xfrm>
          <a:prstGeom prst="rect">
            <a:avLst/>
          </a:prstGeom>
        </p:spPr>
      </p:pic>
      <p:sp>
        <p:nvSpPr>
          <p:cNvPr id="6" name="Title 1">
            <a:extLst>
              <a:ext uri="{FF2B5EF4-FFF2-40B4-BE49-F238E27FC236}">
                <a16:creationId xmlns:a16="http://schemas.microsoft.com/office/drawing/2014/main" id="{9B3E420B-A008-4C46-B737-B29DBD523D77}"/>
              </a:ext>
            </a:extLst>
          </p:cNvPr>
          <p:cNvSpPr>
            <a:spLocks noGrp="1"/>
          </p:cNvSpPr>
          <p:nvPr>
            <p:ph type="title"/>
          </p:nvPr>
        </p:nvSpPr>
        <p:spPr>
          <a:xfrm>
            <a:off x="964110" y="3583140"/>
            <a:ext cx="10647787" cy="1506827"/>
          </a:xfrm>
        </p:spPr>
        <p:txBody>
          <a:bodyPr anchor="b" anchorCtr="0">
            <a:normAutofit/>
          </a:bodyPr>
          <a:lstStyle>
            <a:lvl1pPr>
              <a:defRPr sz="6000" baseline="0">
                <a:solidFill>
                  <a:schemeClr val="bg1"/>
                </a:solidFill>
                <a:latin typeface="Calibri" panose="020F0502020204030204" pitchFamily="34" charset="0"/>
              </a:defRPr>
            </a:lvl1pPr>
          </a:lstStyle>
          <a:p>
            <a:r>
              <a:rPr lang="en-GB"/>
              <a:t>Click to edit Master title style</a:t>
            </a:r>
            <a:endParaRPr lang="en-US"/>
          </a:p>
        </p:txBody>
      </p:sp>
      <p:sp>
        <p:nvSpPr>
          <p:cNvPr id="13" name="Text Placeholder 12">
            <a:extLst>
              <a:ext uri="{FF2B5EF4-FFF2-40B4-BE49-F238E27FC236}">
                <a16:creationId xmlns:a16="http://schemas.microsoft.com/office/drawing/2014/main" id="{5C5A0458-6448-4B49-BFAB-4C881BCE1F0C}"/>
              </a:ext>
            </a:extLst>
          </p:cNvPr>
          <p:cNvSpPr>
            <a:spLocks noGrp="1"/>
          </p:cNvSpPr>
          <p:nvPr>
            <p:ph type="body" sz="quarter" idx="10" hasCustomPrompt="1"/>
          </p:nvPr>
        </p:nvSpPr>
        <p:spPr>
          <a:xfrm>
            <a:off x="963613" y="5486400"/>
            <a:ext cx="9064625" cy="1052052"/>
          </a:xfrm>
        </p:spPr>
        <p:txBody>
          <a:bodyPr/>
          <a:lstStyle>
            <a:lvl1pPr marL="0" marR="0" indent="0" algn="l" defTabSz="480023" rtl="0" eaLnBrk="1" fontAlgn="auto" latinLnBrk="0" hangingPunct="1">
              <a:lnSpc>
                <a:spcPct val="100000"/>
              </a:lnSpc>
              <a:spcBef>
                <a:spcPct val="20000"/>
              </a:spcBef>
              <a:spcAft>
                <a:spcPts val="0"/>
              </a:spcAft>
              <a:buClrTx/>
              <a:buSzTx/>
              <a:buFontTx/>
              <a:buNone/>
              <a:tabLst/>
              <a:defRPr baseline="0">
                <a:solidFill>
                  <a:schemeClr val="bg1"/>
                </a:solidFill>
                <a:latin typeface="Calibri" panose="020F0502020204030204" pitchFamily="34" charset="0"/>
              </a:defRPr>
            </a:lvl1pPr>
            <a:lvl2pPr marL="480024" indent="0">
              <a:buFontTx/>
              <a:buNone/>
              <a:defRPr/>
            </a:lvl2pPr>
            <a:lvl3pPr marL="960049" indent="0">
              <a:buFontTx/>
              <a:buNone/>
              <a:defRPr/>
            </a:lvl3pPr>
            <a:lvl4pPr marL="1440073" indent="0">
              <a:buFontTx/>
              <a:buNone/>
              <a:defRPr/>
            </a:lvl4pPr>
            <a:lvl5pPr marL="1920097" indent="0">
              <a:buFontTx/>
              <a:buNone/>
              <a:defRPr/>
            </a:lvl5pPr>
          </a:lstStyle>
          <a:p>
            <a:pPr marL="0" marR="0" lvl="0" indent="0" algn="l" defTabSz="480023" rtl="0" eaLnBrk="1" fontAlgn="auto" latinLnBrk="0" hangingPunct="1">
              <a:lnSpc>
                <a:spcPct val="100000"/>
              </a:lnSpc>
              <a:spcBef>
                <a:spcPct val="20000"/>
              </a:spcBef>
              <a:spcAft>
                <a:spcPts val="0"/>
              </a:spcAft>
              <a:buClrTx/>
              <a:buSzTx/>
              <a:buFontTx/>
              <a:buNone/>
              <a:tabLst/>
              <a:defRPr/>
            </a:pPr>
            <a:r>
              <a:rPr lang="en-GB"/>
              <a:t>Click to edit </a:t>
            </a:r>
            <a:r>
              <a:rPr lang="en-US" sz="2400" baseline="0">
                <a:solidFill>
                  <a:schemeClr val="bg1"/>
                </a:solidFill>
              </a:rPr>
              <a:t>sub-title or delete</a:t>
            </a:r>
            <a:endParaRPr lang="en-GB"/>
          </a:p>
        </p:txBody>
      </p:sp>
    </p:spTree>
    <p:extLst>
      <p:ext uri="{BB962C8B-B14F-4D97-AF65-F5344CB8AC3E}">
        <p14:creationId xmlns:p14="http://schemas.microsoft.com/office/powerpoint/2010/main" val="4078663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 option 2">
    <p:spTree>
      <p:nvGrpSpPr>
        <p:cNvPr id="1" name=""/>
        <p:cNvGrpSpPr/>
        <p:nvPr/>
      </p:nvGrpSpPr>
      <p:grpSpPr>
        <a:xfrm>
          <a:off x="0" y="0"/>
          <a:ext cx="0" cy="0"/>
          <a:chOff x="0" y="0"/>
          <a:chExt cx="0" cy="0"/>
        </a:xfrm>
      </p:grpSpPr>
      <p:pic>
        <p:nvPicPr>
          <p:cNvPr id="3" name="Picture 2" descr="A picture containing text, accessory, vector graphics, businesscard&#10;&#10;Description automatically generated">
            <a:extLst>
              <a:ext uri="{FF2B5EF4-FFF2-40B4-BE49-F238E27FC236}">
                <a16:creationId xmlns:a16="http://schemas.microsoft.com/office/drawing/2014/main" id="{671EAD48-7777-2341-8F79-AA5A31D7BF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7068800" cy="9601200"/>
          </a:xfrm>
          <a:prstGeom prst="rect">
            <a:avLst/>
          </a:prstGeom>
        </p:spPr>
      </p:pic>
      <p:sp>
        <p:nvSpPr>
          <p:cNvPr id="9" name="Title 1">
            <a:extLst>
              <a:ext uri="{FF2B5EF4-FFF2-40B4-BE49-F238E27FC236}">
                <a16:creationId xmlns:a16="http://schemas.microsoft.com/office/drawing/2014/main" id="{BC157142-580D-FA4A-9727-ADABA3A6BA65}"/>
              </a:ext>
            </a:extLst>
          </p:cNvPr>
          <p:cNvSpPr>
            <a:spLocks noGrp="1"/>
          </p:cNvSpPr>
          <p:nvPr>
            <p:ph type="title"/>
          </p:nvPr>
        </p:nvSpPr>
        <p:spPr>
          <a:xfrm>
            <a:off x="964110" y="3361386"/>
            <a:ext cx="10529800" cy="1506827"/>
          </a:xfrm>
        </p:spPr>
        <p:txBody>
          <a:bodyPr anchor="b" anchorCtr="0">
            <a:normAutofit/>
          </a:bodyPr>
          <a:lstStyle>
            <a:lvl1pPr>
              <a:defRPr sz="6000" baseline="0">
                <a:solidFill>
                  <a:schemeClr val="bg1"/>
                </a:solidFill>
                <a:latin typeface="Calibri" panose="020F0502020204030204" pitchFamily="34" charset="0"/>
              </a:defRPr>
            </a:lvl1pPr>
          </a:lstStyle>
          <a:p>
            <a:r>
              <a:rPr lang="en-GB"/>
              <a:t>Click to edit Master title style</a:t>
            </a:r>
            <a:endParaRPr lang="en-US"/>
          </a:p>
        </p:txBody>
      </p:sp>
      <p:pic>
        <p:nvPicPr>
          <p:cNvPr id="10" name="Picture 9" descr="Text&#10;&#10;Description automatically generated">
            <a:extLst>
              <a:ext uri="{FF2B5EF4-FFF2-40B4-BE49-F238E27FC236}">
                <a16:creationId xmlns:a16="http://schemas.microsoft.com/office/drawing/2014/main" id="{D23A311D-D3E9-0F4D-A2CC-88655D00F98F}"/>
              </a:ext>
            </a:extLst>
          </p:cNvPr>
          <p:cNvPicPr>
            <a:picLocks noChangeAspect="1"/>
          </p:cNvPicPr>
          <p:nvPr userDrawn="1"/>
        </p:nvPicPr>
        <p:blipFill>
          <a:blip r:embed="rId3"/>
          <a:stretch>
            <a:fillRect/>
          </a:stretch>
        </p:blipFill>
        <p:spPr>
          <a:xfrm>
            <a:off x="963613" y="6239080"/>
            <a:ext cx="2571738" cy="2240528"/>
          </a:xfrm>
          <a:prstGeom prst="rect">
            <a:avLst/>
          </a:prstGeom>
        </p:spPr>
      </p:pic>
      <p:sp>
        <p:nvSpPr>
          <p:cNvPr id="12" name="Text Placeholder 12">
            <a:extLst>
              <a:ext uri="{FF2B5EF4-FFF2-40B4-BE49-F238E27FC236}">
                <a16:creationId xmlns:a16="http://schemas.microsoft.com/office/drawing/2014/main" id="{A366FF78-1201-3E45-8404-003E201D8232}"/>
              </a:ext>
            </a:extLst>
          </p:cNvPr>
          <p:cNvSpPr>
            <a:spLocks noGrp="1"/>
          </p:cNvSpPr>
          <p:nvPr>
            <p:ph type="body" sz="quarter" idx="10" hasCustomPrompt="1"/>
          </p:nvPr>
        </p:nvSpPr>
        <p:spPr>
          <a:xfrm>
            <a:off x="963613" y="5229182"/>
            <a:ext cx="10529800" cy="648929"/>
          </a:xfrm>
        </p:spPr>
        <p:txBody>
          <a:bodyPr/>
          <a:lstStyle>
            <a:lvl1pPr marL="0" marR="0" indent="0" algn="l" defTabSz="480023" rtl="0" eaLnBrk="1" fontAlgn="auto" latinLnBrk="0" hangingPunct="1">
              <a:lnSpc>
                <a:spcPct val="100000"/>
              </a:lnSpc>
              <a:spcBef>
                <a:spcPct val="20000"/>
              </a:spcBef>
              <a:spcAft>
                <a:spcPts val="0"/>
              </a:spcAft>
              <a:buClrTx/>
              <a:buSzTx/>
              <a:buFontTx/>
              <a:buNone/>
              <a:tabLst/>
              <a:defRPr baseline="0">
                <a:solidFill>
                  <a:schemeClr val="bg1"/>
                </a:solidFill>
              </a:defRPr>
            </a:lvl1pPr>
            <a:lvl2pPr marL="480024" indent="0">
              <a:buFontTx/>
              <a:buNone/>
              <a:defRPr/>
            </a:lvl2pPr>
            <a:lvl3pPr marL="960049" indent="0">
              <a:buFontTx/>
              <a:buNone/>
              <a:defRPr/>
            </a:lvl3pPr>
            <a:lvl4pPr marL="1440073" indent="0">
              <a:buFontTx/>
              <a:buNone/>
              <a:defRPr/>
            </a:lvl4pPr>
            <a:lvl5pPr marL="1920097" indent="0">
              <a:buFontTx/>
              <a:buNone/>
              <a:defRPr/>
            </a:lvl5pPr>
          </a:lstStyle>
          <a:p>
            <a:pPr marL="0" marR="0" lvl="0" indent="0" algn="l" defTabSz="480023" rtl="0" eaLnBrk="1" fontAlgn="auto" latinLnBrk="0" hangingPunct="1">
              <a:lnSpc>
                <a:spcPct val="100000"/>
              </a:lnSpc>
              <a:spcBef>
                <a:spcPct val="20000"/>
              </a:spcBef>
              <a:spcAft>
                <a:spcPts val="0"/>
              </a:spcAft>
              <a:buClrTx/>
              <a:buSzTx/>
              <a:buFontTx/>
              <a:buNone/>
              <a:tabLst/>
              <a:defRPr/>
            </a:pPr>
            <a:r>
              <a:rPr lang="en-GB"/>
              <a:t>Click to edit </a:t>
            </a:r>
            <a:r>
              <a:rPr lang="en-US" sz="2400" baseline="0">
                <a:solidFill>
                  <a:schemeClr val="bg1"/>
                </a:solidFill>
              </a:rPr>
              <a:t>sub-title or delete</a:t>
            </a:r>
            <a:endParaRPr lang="en-GB"/>
          </a:p>
        </p:txBody>
      </p:sp>
      <p:pic>
        <p:nvPicPr>
          <p:cNvPr id="6" name="Picture 5" descr="A statue of a person riding a horse&#10;&#10;Description automatically generated">
            <a:extLst>
              <a:ext uri="{FF2B5EF4-FFF2-40B4-BE49-F238E27FC236}">
                <a16:creationId xmlns:a16="http://schemas.microsoft.com/office/drawing/2014/main" id="{6E421019-EE7B-A14B-B267-B0F0BEB307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9900" y="0"/>
            <a:ext cx="7708900" cy="9601200"/>
          </a:xfrm>
          <a:prstGeom prst="rect">
            <a:avLst/>
          </a:prstGeom>
        </p:spPr>
      </p:pic>
    </p:spTree>
    <p:extLst>
      <p:ext uri="{BB962C8B-B14F-4D97-AF65-F5344CB8AC3E}">
        <p14:creationId xmlns:p14="http://schemas.microsoft.com/office/powerpoint/2010/main" val="222505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72558CC-5FC2-1547-8087-9D6DEFC89F0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7068800" cy="9601200"/>
          </a:xfrm>
          <a:prstGeom prst="rect">
            <a:avLst/>
          </a:prstGeom>
        </p:spPr>
      </p:pic>
      <p:sp>
        <p:nvSpPr>
          <p:cNvPr id="2" name="Title Placeholder 1"/>
          <p:cNvSpPr>
            <a:spLocks noGrp="1"/>
          </p:cNvSpPr>
          <p:nvPr>
            <p:ph type="title"/>
          </p:nvPr>
        </p:nvSpPr>
        <p:spPr>
          <a:xfrm>
            <a:off x="1672321" y="921638"/>
            <a:ext cx="12495092" cy="126763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672321" y="2572904"/>
            <a:ext cx="13501775" cy="564399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A picture containing logo&#10;&#10;Description automatically generated">
            <a:extLst>
              <a:ext uri="{FF2B5EF4-FFF2-40B4-BE49-F238E27FC236}">
                <a16:creationId xmlns:a16="http://schemas.microsoft.com/office/drawing/2014/main" id="{98115F79-5BB1-7D4A-8B12-85494B8C1F1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531292" y="728769"/>
            <a:ext cx="1816100" cy="1574800"/>
          </a:xfrm>
          <a:prstGeom prst="rect">
            <a:avLst/>
          </a:prstGeom>
        </p:spPr>
      </p:pic>
    </p:spTree>
    <p:extLst>
      <p:ext uri="{BB962C8B-B14F-4D97-AF65-F5344CB8AC3E}">
        <p14:creationId xmlns:p14="http://schemas.microsoft.com/office/powerpoint/2010/main" val="4163123216"/>
      </p:ext>
    </p:extLst>
  </p:cSld>
  <p:clrMap bg1="lt1" tx1="dk1" bg2="lt2" tx2="dk2" accent1="accent1" accent2="accent2" accent3="accent3" accent4="accent4" accent5="accent5" accent6="accent6" hlink="hlink" folHlink="folHlink"/>
  <p:sldLayoutIdLst>
    <p:sldLayoutId id="2147483682" r:id="rId1"/>
    <p:sldLayoutId id="2147483687" r:id="rId2"/>
    <p:sldLayoutId id="2147483662" r:id="rId3"/>
    <p:sldLayoutId id="2147483683" r:id="rId4"/>
    <p:sldLayoutId id="2147483684" r:id="rId5"/>
    <p:sldLayoutId id="2147483690" r:id="rId6"/>
    <p:sldLayoutId id="2147483689" r:id="rId7"/>
    <p:sldLayoutId id="2147483681" r:id="rId8"/>
    <p:sldLayoutId id="2147483680" r:id="rId9"/>
    <p:sldLayoutId id="2147483688" r:id="rId10"/>
    <p:sldLayoutId id="214748368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80023" rtl="0" eaLnBrk="1" latinLnBrk="0" hangingPunct="1">
        <a:spcBef>
          <a:spcPct val="0"/>
        </a:spcBef>
        <a:buNone/>
        <a:defRPr sz="5500" b="0" i="0" kern="1200" baseline="0">
          <a:solidFill>
            <a:srgbClr val="824998"/>
          </a:solidFill>
          <a:latin typeface="Calibri" panose="020F0502020204030204" pitchFamily="34" charset="0"/>
          <a:ea typeface="+mj-ea"/>
          <a:cs typeface="+mj-cs"/>
        </a:defRPr>
      </a:lvl1pPr>
    </p:titleStyle>
    <p:bodyStyle>
      <a:lvl1pPr marL="360017" indent="-360017" algn="l" defTabSz="480023" rtl="0" eaLnBrk="1" latinLnBrk="0" hangingPunct="1">
        <a:spcBef>
          <a:spcPct val="20000"/>
        </a:spcBef>
        <a:buFont typeface="Arial"/>
        <a:buChar char="•"/>
        <a:defRPr sz="2400" kern="1200" baseline="0">
          <a:solidFill>
            <a:schemeClr val="bg2">
              <a:lumMod val="25000"/>
            </a:schemeClr>
          </a:solidFill>
          <a:latin typeface="Calibri" panose="020F0502020204030204" pitchFamily="34" charset="0"/>
          <a:ea typeface="+mn-ea"/>
          <a:cs typeface="+mn-cs"/>
        </a:defRPr>
      </a:lvl1pPr>
      <a:lvl2pPr marL="780040" indent="-300016" algn="l" defTabSz="480023" rtl="0" eaLnBrk="1" latinLnBrk="0" hangingPunct="1">
        <a:spcBef>
          <a:spcPct val="20000"/>
        </a:spcBef>
        <a:buFont typeface="Arial"/>
        <a:buChar char="–"/>
        <a:defRPr sz="2400" kern="1200" baseline="0">
          <a:solidFill>
            <a:schemeClr val="bg2">
              <a:lumMod val="25000"/>
            </a:schemeClr>
          </a:solidFill>
          <a:latin typeface="Calibri" panose="020F0502020204030204" pitchFamily="34" charset="0"/>
          <a:ea typeface="+mn-ea"/>
          <a:cs typeface="+mn-cs"/>
        </a:defRPr>
      </a:lvl2pPr>
      <a:lvl3pPr marL="1200061" indent="-240012" algn="l" defTabSz="480023" rtl="0" eaLnBrk="1" latinLnBrk="0" hangingPunct="1">
        <a:spcBef>
          <a:spcPct val="20000"/>
        </a:spcBef>
        <a:buFont typeface="Arial"/>
        <a:buChar char="•"/>
        <a:defRPr sz="2400" kern="1200" baseline="0">
          <a:solidFill>
            <a:schemeClr val="bg2">
              <a:lumMod val="25000"/>
            </a:schemeClr>
          </a:solidFill>
          <a:latin typeface="Calibri" panose="020F0502020204030204" pitchFamily="34" charset="0"/>
          <a:ea typeface="+mn-ea"/>
          <a:cs typeface="+mn-cs"/>
        </a:defRPr>
      </a:lvl3pPr>
      <a:lvl4pPr marL="1680085" indent="-240012" algn="l" defTabSz="480023" rtl="0" eaLnBrk="1" latinLnBrk="0" hangingPunct="1">
        <a:spcBef>
          <a:spcPct val="20000"/>
        </a:spcBef>
        <a:buFont typeface="Arial"/>
        <a:buChar char="–"/>
        <a:defRPr sz="2400" kern="1200" baseline="0">
          <a:solidFill>
            <a:schemeClr val="bg2">
              <a:lumMod val="25000"/>
            </a:schemeClr>
          </a:solidFill>
          <a:latin typeface="Calibri" panose="020F0502020204030204" pitchFamily="34" charset="0"/>
          <a:ea typeface="+mn-ea"/>
          <a:cs typeface="+mn-cs"/>
        </a:defRPr>
      </a:lvl4pPr>
      <a:lvl5pPr marL="2160109" indent="-240012" algn="l" defTabSz="480023" rtl="0" eaLnBrk="1" latinLnBrk="0" hangingPunct="1">
        <a:spcBef>
          <a:spcPct val="20000"/>
        </a:spcBef>
        <a:buFont typeface="Arial"/>
        <a:buChar char="»"/>
        <a:defRPr sz="2400" kern="1200" baseline="0">
          <a:solidFill>
            <a:schemeClr val="bg2">
              <a:lumMod val="25000"/>
            </a:schemeClr>
          </a:solidFill>
          <a:latin typeface="Calibri" panose="020F0502020204030204" pitchFamily="34" charset="0"/>
          <a:ea typeface="+mn-ea"/>
          <a:cs typeface="+mn-cs"/>
        </a:defRPr>
      </a:lvl5pPr>
      <a:lvl6pPr marL="2640134" indent="-240012" algn="l" defTabSz="480023" rtl="0" eaLnBrk="1" latinLnBrk="0" hangingPunct="1">
        <a:spcBef>
          <a:spcPct val="20000"/>
        </a:spcBef>
        <a:buFont typeface="Arial"/>
        <a:buChar char="•"/>
        <a:defRPr sz="2100" kern="1200">
          <a:solidFill>
            <a:schemeClr val="tx1"/>
          </a:solidFill>
          <a:latin typeface="+mn-lt"/>
          <a:ea typeface="+mn-ea"/>
          <a:cs typeface="+mn-cs"/>
        </a:defRPr>
      </a:lvl6pPr>
      <a:lvl7pPr marL="3120157" indent="-240012" algn="l" defTabSz="480023" rtl="0" eaLnBrk="1" latinLnBrk="0" hangingPunct="1">
        <a:spcBef>
          <a:spcPct val="20000"/>
        </a:spcBef>
        <a:buFont typeface="Arial"/>
        <a:buChar char="•"/>
        <a:defRPr sz="2100" kern="1200">
          <a:solidFill>
            <a:schemeClr val="tx1"/>
          </a:solidFill>
          <a:latin typeface="+mn-lt"/>
          <a:ea typeface="+mn-ea"/>
          <a:cs typeface="+mn-cs"/>
        </a:defRPr>
      </a:lvl7pPr>
      <a:lvl8pPr marL="3600180" indent="-240012" algn="l" defTabSz="480023" rtl="0" eaLnBrk="1" latinLnBrk="0" hangingPunct="1">
        <a:spcBef>
          <a:spcPct val="20000"/>
        </a:spcBef>
        <a:buFont typeface="Arial"/>
        <a:buChar char="•"/>
        <a:defRPr sz="2100" kern="1200">
          <a:solidFill>
            <a:schemeClr val="tx1"/>
          </a:solidFill>
          <a:latin typeface="+mn-lt"/>
          <a:ea typeface="+mn-ea"/>
          <a:cs typeface="+mn-cs"/>
        </a:defRPr>
      </a:lvl8pPr>
      <a:lvl9pPr marL="4080205" indent="-240012" algn="l" defTabSz="480023"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0023" rtl="0" eaLnBrk="1" latinLnBrk="0" hangingPunct="1">
        <a:defRPr sz="1891" kern="1200">
          <a:solidFill>
            <a:schemeClr val="tx1"/>
          </a:solidFill>
          <a:latin typeface="+mn-lt"/>
          <a:ea typeface="+mn-ea"/>
          <a:cs typeface="+mn-cs"/>
        </a:defRPr>
      </a:lvl1pPr>
      <a:lvl2pPr marL="480023" algn="l" defTabSz="480023" rtl="0" eaLnBrk="1" latinLnBrk="0" hangingPunct="1">
        <a:defRPr sz="1891" kern="1200">
          <a:solidFill>
            <a:schemeClr val="tx1"/>
          </a:solidFill>
          <a:latin typeface="+mn-lt"/>
          <a:ea typeface="+mn-ea"/>
          <a:cs typeface="+mn-cs"/>
        </a:defRPr>
      </a:lvl2pPr>
      <a:lvl3pPr marL="960048" algn="l" defTabSz="480023" rtl="0" eaLnBrk="1" latinLnBrk="0" hangingPunct="1">
        <a:defRPr sz="1891" kern="1200">
          <a:solidFill>
            <a:schemeClr val="tx1"/>
          </a:solidFill>
          <a:latin typeface="+mn-lt"/>
          <a:ea typeface="+mn-ea"/>
          <a:cs typeface="+mn-cs"/>
        </a:defRPr>
      </a:lvl3pPr>
      <a:lvl4pPr marL="1440072" algn="l" defTabSz="480023" rtl="0" eaLnBrk="1" latinLnBrk="0" hangingPunct="1">
        <a:defRPr sz="1891" kern="1200">
          <a:solidFill>
            <a:schemeClr val="tx1"/>
          </a:solidFill>
          <a:latin typeface="+mn-lt"/>
          <a:ea typeface="+mn-ea"/>
          <a:cs typeface="+mn-cs"/>
        </a:defRPr>
      </a:lvl4pPr>
      <a:lvl5pPr marL="1920096" algn="l" defTabSz="480023" rtl="0" eaLnBrk="1" latinLnBrk="0" hangingPunct="1">
        <a:defRPr sz="1891" kern="1200">
          <a:solidFill>
            <a:schemeClr val="tx1"/>
          </a:solidFill>
          <a:latin typeface="+mn-lt"/>
          <a:ea typeface="+mn-ea"/>
          <a:cs typeface="+mn-cs"/>
        </a:defRPr>
      </a:lvl5pPr>
      <a:lvl6pPr marL="2400120" algn="l" defTabSz="480023" rtl="0" eaLnBrk="1" latinLnBrk="0" hangingPunct="1">
        <a:defRPr sz="1891" kern="1200">
          <a:solidFill>
            <a:schemeClr val="tx1"/>
          </a:solidFill>
          <a:latin typeface="+mn-lt"/>
          <a:ea typeface="+mn-ea"/>
          <a:cs typeface="+mn-cs"/>
        </a:defRPr>
      </a:lvl6pPr>
      <a:lvl7pPr marL="2880145" algn="l" defTabSz="480023" rtl="0" eaLnBrk="1" latinLnBrk="0" hangingPunct="1">
        <a:defRPr sz="1891" kern="1200">
          <a:solidFill>
            <a:schemeClr val="tx1"/>
          </a:solidFill>
          <a:latin typeface="+mn-lt"/>
          <a:ea typeface="+mn-ea"/>
          <a:cs typeface="+mn-cs"/>
        </a:defRPr>
      </a:lvl7pPr>
      <a:lvl8pPr marL="3360168" algn="l" defTabSz="480023" rtl="0" eaLnBrk="1" latinLnBrk="0" hangingPunct="1">
        <a:defRPr sz="1891" kern="1200">
          <a:solidFill>
            <a:schemeClr val="tx1"/>
          </a:solidFill>
          <a:latin typeface="+mn-lt"/>
          <a:ea typeface="+mn-ea"/>
          <a:cs typeface="+mn-cs"/>
        </a:defRPr>
      </a:lvl8pPr>
      <a:lvl9pPr marL="3840191" algn="l" defTabSz="480023" rtl="0" eaLnBrk="1" latinLnBrk="0" hangingPunct="1">
        <a:defRPr sz="18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communityplanningaberdeen.org.uk/wp-content/uploads/2023/03/Appendix-4-Draft-Child-Friendly-CSP-23-26-1.pdf" TargetMode="External"/><Relationship Id="rId2" Type="http://schemas.openxmlformats.org/officeDocument/2006/relationships/hyperlink" Target="https://communityplanningaberdeen.org.uk/wp-content/uploads/2023/03/Appendix-1-Draft-Childrens-Services-Plan-27.03.23.pdf" TargetMode="External"/><Relationship Id="rId1" Type="http://schemas.openxmlformats.org/officeDocument/2006/relationships/slideLayout" Target="../slideLayouts/slideLayout8.xml"/><Relationship Id="rId4" Type="http://schemas.openxmlformats.org/officeDocument/2006/relationships/hyperlink" Target="https://communityplanningaberdeen.org.uk/wp-content/uploads/2023/03/Appendix-3-Childrens-Services-Plan-Summary-FINAL-1.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F165-223B-40B2-83AD-BD8F866B5D47}"/>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Children's Services Plan</a:t>
            </a:r>
          </a:p>
        </p:txBody>
      </p:sp>
      <p:pic>
        <p:nvPicPr>
          <p:cNvPr id="4" name="Picture 3">
            <a:extLst>
              <a:ext uri="{FF2B5EF4-FFF2-40B4-BE49-F238E27FC236}">
                <a16:creationId xmlns:a16="http://schemas.microsoft.com/office/drawing/2014/main" id="{76F43EC3-ED59-0162-866C-7AC1605654CF}"/>
              </a:ext>
            </a:extLst>
          </p:cNvPr>
          <p:cNvPicPr>
            <a:picLocks noChangeAspect="1"/>
          </p:cNvPicPr>
          <p:nvPr/>
        </p:nvPicPr>
        <p:blipFill>
          <a:blip r:embed="rId4"/>
          <a:stretch>
            <a:fillRect/>
          </a:stretch>
        </p:blipFill>
        <p:spPr>
          <a:xfrm>
            <a:off x="10844910" y="3003396"/>
            <a:ext cx="4276591" cy="60180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2723519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42C193-2895-BF88-C766-6EB6F4A03977}"/>
              </a:ext>
            </a:extLst>
          </p:cNvPr>
          <p:cNvPicPr>
            <a:picLocks noChangeAspect="1"/>
          </p:cNvPicPr>
          <p:nvPr/>
        </p:nvPicPr>
        <p:blipFill>
          <a:blip r:embed="rId3"/>
          <a:stretch>
            <a:fillRect/>
          </a:stretch>
        </p:blipFill>
        <p:spPr>
          <a:xfrm>
            <a:off x="8418136" y="177200"/>
            <a:ext cx="8493549" cy="9246800"/>
          </a:xfrm>
          <a:prstGeom prst="rect">
            <a:avLst/>
          </a:prstGeom>
        </p:spPr>
      </p:pic>
      <p:sp>
        <p:nvSpPr>
          <p:cNvPr id="8" name="Title 7">
            <a:extLst>
              <a:ext uri="{FF2B5EF4-FFF2-40B4-BE49-F238E27FC236}">
                <a16:creationId xmlns:a16="http://schemas.microsoft.com/office/drawing/2014/main" id="{86196ED2-D5C5-1DA0-E455-210531910315}"/>
              </a:ext>
            </a:extLst>
          </p:cNvPr>
          <p:cNvSpPr>
            <a:spLocks noGrp="1"/>
          </p:cNvSpPr>
          <p:nvPr>
            <p:ph type="title"/>
          </p:nvPr>
        </p:nvSpPr>
        <p:spPr>
          <a:xfrm>
            <a:off x="1322207" y="3382035"/>
            <a:ext cx="6888539" cy="1267631"/>
          </a:xfrm>
        </p:spPr>
        <p:txBody>
          <a:bodyPr>
            <a:noAutofit/>
          </a:bodyPr>
          <a:lstStyle/>
          <a:p>
            <a:r>
              <a:rPr lang="en-GB" sz="3200" b="1" dirty="0">
                <a:latin typeface="Arial" panose="020B0604020202020204" pitchFamily="34" charset="0"/>
                <a:cs typeface="Arial" panose="020B0604020202020204" pitchFamily="34" charset="0"/>
              </a:rPr>
              <a:t>Stetch Outcome 5</a:t>
            </a:r>
            <a:br>
              <a:rPr lang="en-GB" sz="2400" b="1" dirty="0">
                <a:latin typeface="Arial" panose="020B0604020202020204" pitchFamily="34" charset="0"/>
                <a:cs typeface="Arial" panose="020B0604020202020204" pitchFamily="34" charset="0"/>
              </a:rPr>
            </a:b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90% of children and young people report they feel listened to all of the time by 2026.</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	</a:t>
            </a:r>
            <a:br>
              <a:rPr lang="en-GB" sz="2800" b="1" dirty="0">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work together to better address the established risk factors across children and adult services and avoid any unintended consequences resulting from silo working?</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pool resource to strengthen the continuum of support for mental and physical wellbeing with a focus on prevention?</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take decisions on the use of resource together to make sure that we look at the whole picture?</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build the resilience of children and families together?</a:t>
            </a:r>
            <a:endParaRPr lang="en-GB" sz="2400" dirty="0">
              <a:solidFill>
                <a:schemeClr val="tx1"/>
              </a:solidFill>
            </a:endParaRPr>
          </a:p>
        </p:txBody>
      </p:sp>
    </p:spTree>
    <p:extLst>
      <p:ext uri="{BB962C8B-B14F-4D97-AF65-F5344CB8AC3E}">
        <p14:creationId xmlns:p14="http://schemas.microsoft.com/office/powerpoint/2010/main" val="233350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6B9547-3D61-D6B3-21FD-8E27AC2748F0}"/>
              </a:ext>
            </a:extLst>
          </p:cNvPr>
          <p:cNvPicPr>
            <a:picLocks noChangeAspect="1"/>
          </p:cNvPicPr>
          <p:nvPr/>
        </p:nvPicPr>
        <p:blipFill>
          <a:blip r:embed="rId3"/>
          <a:stretch>
            <a:fillRect/>
          </a:stretch>
        </p:blipFill>
        <p:spPr>
          <a:xfrm>
            <a:off x="7917630" y="229042"/>
            <a:ext cx="8833800" cy="8900926"/>
          </a:xfrm>
          <a:prstGeom prst="rect">
            <a:avLst/>
          </a:prstGeom>
        </p:spPr>
      </p:pic>
      <p:sp>
        <p:nvSpPr>
          <p:cNvPr id="5" name="TextBox 4">
            <a:extLst>
              <a:ext uri="{FF2B5EF4-FFF2-40B4-BE49-F238E27FC236}">
                <a16:creationId xmlns:a16="http://schemas.microsoft.com/office/drawing/2014/main" id="{C96CDEE6-70FF-B081-DD97-2E63B987D2DC}"/>
              </a:ext>
            </a:extLst>
          </p:cNvPr>
          <p:cNvSpPr txBox="1"/>
          <p:nvPr/>
        </p:nvSpPr>
        <p:spPr>
          <a:xfrm>
            <a:off x="791853" y="666549"/>
            <a:ext cx="6900418" cy="8340745"/>
          </a:xfrm>
          <a:prstGeom prst="rect">
            <a:avLst/>
          </a:prstGeom>
          <a:noFill/>
        </p:spPr>
        <p:txBody>
          <a:bodyPr wrap="square">
            <a:spAutoFit/>
          </a:bodyPr>
          <a:lstStyle/>
          <a:p>
            <a:r>
              <a:rPr lang="en-GB" sz="3200" b="1" dirty="0">
                <a:solidFill>
                  <a:schemeClr val="accent3"/>
                </a:solidFill>
                <a:latin typeface="Arial" panose="020B0604020202020204" pitchFamily="34" charset="0"/>
                <a:cs typeface="Arial" panose="020B0604020202020204" pitchFamily="34" charset="0"/>
              </a:rPr>
              <a:t>Stetch Outcome 6</a:t>
            </a:r>
            <a:br>
              <a:rPr lang="en-GB" sz="2400" b="1" dirty="0">
                <a:solidFill>
                  <a:schemeClr val="accent3"/>
                </a:solidFill>
                <a:latin typeface="Arial" panose="020B0604020202020204" pitchFamily="34" charset="0"/>
                <a:cs typeface="Arial" panose="020B0604020202020204" pitchFamily="34" charset="0"/>
              </a:rPr>
            </a:br>
            <a:br>
              <a:rPr lang="en-GB" sz="2400" b="1" dirty="0">
                <a:solidFill>
                  <a:schemeClr val="accent3"/>
                </a:solidFill>
                <a:latin typeface="Arial" panose="020B0604020202020204" pitchFamily="34" charset="0"/>
                <a:cs typeface="Arial" panose="020B0604020202020204" pitchFamily="34" charset="0"/>
              </a:rPr>
            </a:br>
            <a:r>
              <a:rPr lang="en-GB" sz="2400" b="1" dirty="0">
                <a:solidFill>
                  <a:schemeClr val="accent3"/>
                </a:solidFill>
              </a:rPr>
              <a:t>By meeting the health and emotional wellbeing needs of our care experienced children and young people they will have the same levels of attainment in education and positive destinations as their peers by 2026. </a:t>
            </a:r>
          </a:p>
          <a:p>
            <a:r>
              <a:rPr lang="en-GB" sz="2400" b="1" dirty="0">
                <a:latin typeface="Arial" panose="020B0604020202020204" pitchFamily="34" charset="0"/>
                <a:cs typeface="Arial" panose="020B0604020202020204" pitchFamily="34" charset="0"/>
              </a:rPr>
              <a:t>	</a:t>
            </a:r>
            <a:br>
              <a:rPr lang="en-GB" sz="2400" b="1" dirty="0">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fully integrate to improve outcomes for those who have care experience?</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How can we organise ourselves to built shared responsibility and accountability for the outcomes of the care experienced?</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do we better manage the transition from children’s to adult services for those who have experienced care?</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better prepare the care experienced for parenthood?</a:t>
            </a:r>
          </a:p>
          <a:p>
            <a:endParaRPr lang="en-GB" sz="2400" dirty="0"/>
          </a:p>
        </p:txBody>
      </p:sp>
    </p:spTree>
    <p:extLst>
      <p:ext uri="{BB962C8B-B14F-4D97-AF65-F5344CB8AC3E}">
        <p14:creationId xmlns:p14="http://schemas.microsoft.com/office/powerpoint/2010/main" val="2537982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88A67F-F25D-35C7-960F-27B376F2FDC1}"/>
              </a:ext>
            </a:extLst>
          </p:cNvPr>
          <p:cNvPicPr>
            <a:picLocks noChangeAspect="1"/>
          </p:cNvPicPr>
          <p:nvPr/>
        </p:nvPicPr>
        <p:blipFill>
          <a:blip r:embed="rId3"/>
          <a:stretch>
            <a:fillRect/>
          </a:stretch>
        </p:blipFill>
        <p:spPr>
          <a:xfrm>
            <a:off x="9056124" y="210040"/>
            <a:ext cx="7848639" cy="9075361"/>
          </a:xfrm>
          <a:prstGeom prst="rect">
            <a:avLst/>
          </a:prstGeom>
        </p:spPr>
      </p:pic>
      <p:sp>
        <p:nvSpPr>
          <p:cNvPr id="5" name="TextBox 4">
            <a:extLst>
              <a:ext uri="{FF2B5EF4-FFF2-40B4-BE49-F238E27FC236}">
                <a16:creationId xmlns:a16="http://schemas.microsoft.com/office/drawing/2014/main" id="{BDC63F8C-16B2-057C-A88F-6E502DAB288E}"/>
              </a:ext>
            </a:extLst>
          </p:cNvPr>
          <p:cNvSpPr txBox="1"/>
          <p:nvPr/>
        </p:nvSpPr>
        <p:spPr>
          <a:xfrm>
            <a:off x="1406166" y="768013"/>
            <a:ext cx="7247639" cy="8956298"/>
          </a:xfrm>
          <a:prstGeom prst="rect">
            <a:avLst/>
          </a:prstGeom>
          <a:noFill/>
        </p:spPr>
        <p:txBody>
          <a:bodyPr wrap="square">
            <a:spAutoFit/>
          </a:bodyPr>
          <a:lstStyle/>
          <a:p>
            <a:r>
              <a:rPr lang="en-GB" sz="3200" b="1" dirty="0">
                <a:solidFill>
                  <a:schemeClr val="accent3"/>
                </a:solidFill>
                <a:latin typeface="Arial" panose="020B0604020202020204" pitchFamily="34" charset="0"/>
                <a:cs typeface="Arial" panose="020B0604020202020204" pitchFamily="34" charset="0"/>
              </a:rPr>
              <a:t>Stetch Outcome 7</a:t>
            </a:r>
            <a:br>
              <a:rPr lang="en-GB" sz="2400" b="1" dirty="0">
                <a:solidFill>
                  <a:schemeClr val="accent3"/>
                </a:solidFill>
                <a:latin typeface="Arial" panose="020B0604020202020204" pitchFamily="34" charset="0"/>
                <a:cs typeface="Arial" panose="020B0604020202020204" pitchFamily="34" charset="0"/>
              </a:rPr>
            </a:br>
            <a:br>
              <a:rPr lang="en-GB" sz="2400" b="1" dirty="0">
                <a:solidFill>
                  <a:schemeClr val="accent3"/>
                </a:solidFill>
                <a:latin typeface="Arial" panose="020B0604020202020204" pitchFamily="34" charset="0"/>
                <a:cs typeface="Arial" panose="020B0604020202020204" pitchFamily="34" charset="0"/>
              </a:rPr>
            </a:br>
            <a:r>
              <a:rPr lang="en-GB" sz="2400" b="1" dirty="0">
                <a:solidFill>
                  <a:schemeClr val="accent3"/>
                </a:solidFill>
              </a:rPr>
              <a:t>95% of children living in our priority neighbourhoods (Quintiles 1 &amp; 2) will sustain a positive destination upon leaving school by 2026. </a:t>
            </a:r>
          </a:p>
          <a:p>
            <a:r>
              <a:rPr lang="en-GB" sz="2400" b="1" dirty="0">
                <a:latin typeface="Arial" panose="020B0604020202020204" pitchFamily="34" charset="0"/>
                <a:cs typeface="Arial" panose="020B0604020202020204" pitchFamily="34" charset="0"/>
              </a:rPr>
              <a:t>	</a:t>
            </a:r>
            <a:br>
              <a:rPr lang="en-GB" sz="2400" b="1" dirty="0">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use the school senior phase to reduce the recruitment challenges in some health and social care roles?</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reshape the senior phase to address growth sectors to support the economic property of the region?</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build further co-location and co-delivery opportunities across education, health, social work and beyond?</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How can we address the employability needs of the region and our families by greying some established areas of responsibility?</a:t>
            </a:r>
          </a:p>
          <a:p>
            <a:endParaRPr lang="en-GB" sz="2000" dirty="0">
              <a:solidFill>
                <a:schemeClr val="accent4"/>
              </a:solidFill>
              <a:latin typeface="Arial" panose="020B0604020202020204" pitchFamily="34" charset="0"/>
              <a:cs typeface="Arial" panose="020B0604020202020204" pitchFamily="34" charset="0"/>
            </a:endParaRPr>
          </a:p>
          <a:p>
            <a:endParaRPr lang="en-GB"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288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5EBA8-B017-07EF-2AFB-9437B23B2304}"/>
              </a:ext>
            </a:extLst>
          </p:cNvPr>
          <p:cNvPicPr>
            <a:picLocks noChangeAspect="1"/>
          </p:cNvPicPr>
          <p:nvPr/>
        </p:nvPicPr>
        <p:blipFill>
          <a:blip r:embed="rId3"/>
          <a:stretch>
            <a:fillRect/>
          </a:stretch>
        </p:blipFill>
        <p:spPr>
          <a:xfrm>
            <a:off x="7186283" y="430489"/>
            <a:ext cx="9473776" cy="7044967"/>
          </a:xfrm>
          <a:prstGeom prst="rect">
            <a:avLst/>
          </a:prstGeom>
        </p:spPr>
      </p:pic>
      <p:sp>
        <p:nvSpPr>
          <p:cNvPr id="5" name="TextBox 4">
            <a:extLst>
              <a:ext uri="{FF2B5EF4-FFF2-40B4-BE49-F238E27FC236}">
                <a16:creationId xmlns:a16="http://schemas.microsoft.com/office/drawing/2014/main" id="{180AE1DA-ED95-9E44-B161-096BAAFA7B3D}"/>
              </a:ext>
            </a:extLst>
          </p:cNvPr>
          <p:cNvSpPr txBox="1"/>
          <p:nvPr/>
        </p:nvSpPr>
        <p:spPr>
          <a:xfrm>
            <a:off x="1056504" y="1238775"/>
            <a:ext cx="6129779" cy="6124754"/>
          </a:xfrm>
          <a:prstGeom prst="rect">
            <a:avLst/>
          </a:prstGeom>
          <a:noFill/>
        </p:spPr>
        <p:txBody>
          <a:bodyPr wrap="square">
            <a:spAutoFit/>
          </a:bodyPr>
          <a:lstStyle/>
          <a:p>
            <a:r>
              <a:rPr lang="en-GB" sz="3200" b="1" dirty="0">
                <a:solidFill>
                  <a:schemeClr val="accent3"/>
                </a:solidFill>
                <a:latin typeface="Arial" panose="020B0604020202020204" pitchFamily="34" charset="0"/>
                <a:cs typeface="Arial" panose="020B0604020202020204" pitchFamily="34" charset="0"/>
              </a:rPr>
              <a:t>Stetch Outcome 8</a:t>
            </a:r>
            <a:br>
              <a:rPr lang="en-GB" sz="2400" b="1" dirty="0">
                <a:solidFill>
                  <a:schemeClr val="accent3"/>
                </a:solidFill>
                <a:latin typeface="Arial" panose="020B0604020202020204" pitchFamily="34" charset="0"/>
                <a:cs typeface="Arial" panose="020B0604020202020204" pitchFamily="34" charset="0"/>
              </a:rPr>
            </a:br>
            <a:br>
              <a:rPr lang="en-GB" sz="2400" b="1" dirty="0">
                <a:solidFill>
                  <a:schemeClr val="accent3"/>
                </a:solidFill>
                <a:latin typeface="Arial" panose="020B0604020202020204" pitchFamily="34" charset="0"/>
                <a:cs typeface="Arial" panose="020B0604020202020204" pitchFamily="34" charset="0"/>
              </a:rPr>
            </a:br>
            <a:r>
              <a:rPr lang="en-GB" sz="2400" b="1" dirty="0">
                <a:solidFill>
                  <a:schemeClr val="accent3"/>
                </a:solidFill>
              </a:rPr>
              <a:t>83.5% fewer young people (under 18) charged with an offence by 2026.</a:t>
            </a:r>
          </a:p>
          <a:p>
            <a:r>
              <a:rPr lang="en-GB" sz="2400" b="1" dirty="0">
                <a:latin typeface="Arial" panose="020B0604020202020204" pitchFamily="34" charset="0"/>
                <a:cs typeface="Arial" panose="020B0604020202020204" pitchFamily="34" charset="0"/>
              </a:rPr>
              <a:t>	</a:t>
            </a:r>
            <a:br>
              <a:rPr lang="en-GB" sz="2400" b="1" dirty="0">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work with partners to increase the range of diversionary options</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strengthen the universal offer made in schools?</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increase the provision of preventative support?</a:t>
            </a: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How can we engage young people more positively in their communities?</a:t>
            </a:r>
          </a:p>
        </p:txBody>
      </p:sp>
    </p:spTree>
    <p:extLst>
      <p:ext uri="{BB962C8B-B14F-4D97-AF65-F5344CB8AC3E}">
        <p14:creationId xmlns:p14="http://schemas.microsoft.com/office/powerpoint/2010/main" val="3151902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49207B-BF91-FCEB-454F-5FD6B241D097}"/>
              </a:ext>
            </a:extLst>
          </p:cNvPr>
          <p:cNvPicPr>
            <a:picLocks noChangeAspect="1"/>
          </p:cNvPicPr>
          <p:nvPr/>
        </p:nvPicPr>
        <p:blipFill>
          <a:blip r:embed="rId3"/>
          <a:stretch>
            <a:fillRect/>
          </a:stretch>
        </p:blipFill>
        <p:spPr>
          <a:xfrm>
            <a:off x="8677804" y="241168"/>
            <a:ext cx="8165440" cy="8789709"/>
          </a:xfrm>
          <a:prstGeom prst="rect">
            <a:avLst/>
          </a:prstGeom>
        </p:spPr>
      </p:pic>
      <p:sp>
        <p:nvSpPr>
          <p:cNvPr id="6" name="TextBox 5">
            <a:extLst>
              <a:ext uri="{FF2B5EF4-FFF2-40B4-BE49-F238E27FC236}">
                <a16:creationId xmlns:a16="http://schemas.microsoft.com/office/drawing/2014/main" id="{84A7FC8B-60D2-6AB2-795C-D1A49527F015}"/>
              </a:ext>
            </a:extLst>
          </p:cNvPr>
          <p:cNvSpPr txBox="1"/>
          <p:nvPr/>
        </p:nvSpPr>
        <p:spPr>
          <a:xfrm>
            <a:off x="1179053" y="1245780"/>
            <a:ext cx="6129779" cy="7232749"/>
          </a:xfrm>
          <a:prstGeom prst="rect">
            <a:avLst/>
          </a:prstGeom>
          <a:noFill/>
        </p:spPr>
        <p:txBody>
          <a:bodyPr wrap="square">
            <a:spAutoFit/>
          </a:bodyPr>
          <a:lstStyle/>
          <a:p>
            <a:r>
              <a:rPr lang="en-GB" sz="3200" b="1" dirty="0">
                <a:solidFill>
                  <a:schemeClr val="accent3"/>
                </a:solidFill>
                <a:latin typeface="Arial" panose="020B0604020202020204" pitchFamily="34" charset="0"/>
                <a:cs typeface="Arial" panose="020B0604020202020204" pitchFamily="34" charset="0"/>
              </a:rPr>
              <a:t>Stetch Outcome 9</a:t>
            </a:r>
            <a:br>
              <a:rPr lang="en-GB" sz="2400" b="1" dirty="0">
                <a:solidFill>
                  <a:schemeClr val="accent3"/>
                </a:solidFill>
                <a:latin typeface="Arial" panose="020B0604020202020204" pitchFamily="34" charset="0"/>
                <a:cs typeface="Arial" panose="020B0604020202020204" pitchFamily="34" charset="0"/>
              </a:rPr>
            </a:br>
            <a:br>
              <a:rPr lang="en-GB" sz="2400" b="1" dirty="0">
                <a:solidFill>
                  <a:schemeClr val="accent3"/>
                </a:solidFill>
                <a:latin typeface="Arial" panose="020B0604020202020204" pitchFamily="34" charset="0"/>
                <a:cs typeface="Arial" panose="020B0604020202020204" pitchFamily="34" charset="0"/>
              </a:rPr>
            </a:br>
            <a:r>
              <a:rPr lang="en-GB" sz="2400" b="1" dirty="0">
                <a:solidFill>
                  <a:schemeClr val="accent3"/>
                </a:solidFill>
              </a:rPr>
              <a:t>100% of our children with Additional Support Needs/disabilities will experience a positive destination </a:t>
            </a:r>
          </a:p>
          <a:p>
            <a:r>
              <a:rPr lang="en-GB" sz="2400" b="1" dirty="0">
                <a:latin typeface="Arial" panose="020B0604020202020204" pitchFamily="34" charset="0"/>
                <a:cs typeface="Arial" panose="020B0604020202020204" pitchFamily="34" charset="0"/>
              </a:rPr>
              <a:t>	</a:t>
            </a:r>
            <a:br>
              <a:rPr lang="en-GB" sz="2400" b="1" dirty="0">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join up provision more fully so that it feels like one unified continuum of support from cradle to grave?</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improve our use of shared data to help determine the impact of our continuum?  </a:t>
            </a:r>
            <a:r>
              <a:rPr lang="en-GB" sz="2400" dirty="0" err="1">
                <a:solidFill>
                  <a:schemeClr val="tx1"/>
                </a:solidFill>
                <a:latin typeface="Arial" panose="020B0604020202020204" pitchFamily="34" charset="0"/>
                <a:cs typeface="Arial" panose="020B0604020202020204" pitchFamily="34" charset="0"/>
              </a:rPr>
              <a:t>RfA</a:t>
            </a:r>
            <a:endParaRPr lang="en-GB" sz="2400" dirty="0">
              <a:solidFill>
                <a:schemeClr val="tx1"/>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How can we provide a more responsive continuum of support to better meet the needs of children and families?</a:t>
            </a:r>
            <a:br>
              <a:rPr lang="en-GB" sz="2400" dirty="0">
                <a:solidFill>
                  <a:schemeClr val="accent4"/>
                </a:solidFill>
                <a:latin typeface="Arial" panose="020B0604020202020204" pitchFamily="34" charset="0"/>
                <a:cs typeface="Arial" panose="020B0604020202020204" pitchFamily="34" charset="0"/>
              </a:rPr>
            </a:br>
            <a:br>
              <a:rPr lang="en-GB" sz="2400" dirty="0">
                <a:solidFill>
                  <a:schemeClr val="accent4"/>
                </a:solidFill>
                <a:latin typeface="Arial" panose="020B0604020202020204" pitchFamily="34" charset="0"/>
                <a:cs typeface="Arial" panose="020B0604020202020204" pitchFamily="34" charset="0"/>
              </a:rPr>
            </a:br>
            <a:endParaRPr lang="en-GB" sz="24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530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472D-A61C-5A46-A6C7-0079C64AD183}"/>
              </a:ext>
            </a:extLst>
          </p:cNvPr>
          <p:cNvSpPr>
            <a:spLocks noGrp="1"/>
          </p:cNvSpPr>
          <p:nvPr>
            <p:ph type="title"/>
          </p:nvPr>
        </p:nvSpPr>
        <p:spPr>
          <a:xfrm>
            <a:off x="1672320" y="1232807"/>
            <a:ext cx="12529817" cy="767444"/>
          </a:xfrm>
        </p:spPr>
        <p:txBody>
          <a:bodyPr>
            <a:normAutofit fontScale="90000"/>
          </a:bodyPr>
          <a:lstStyle/>
          <a:p>
            <a:r>
              <a:rPr lang="en-GB" sz="4000" b="1" dirty="0">
                <a:latin typeface="Arial" panose="020B0604020202020204" pitchFamily="34" charset="0"/>
                <a:cs typeface="Arial" panose="020B0604020202020204" pitchFamily="34" charset="0"/>
              </a:rPr>
              <a:t>Alignment to our Child Protection Programme </a:t>
            </a:r>
            <a:br>
              <a:rPr lang="en-GB" sz="6000" dirty="0">
                <a:solidFill>
                  <a:schemeClr val="bg2">
                    <a:lumMod val="25000"/>
                  </a:schemeClr>
                </a:solidFill>
                <a:latin typeface="Arial" panose="020B0604020202020204" pitchFamily="34" charset="0"/>
                <a:cs typeface="Arial" panose="020B0604020202020204" pitchFamily="34" charset="0"/>
              </a:rPr>
            </a:br>
            <a:endParaRPr lang="en-US" b="1" dirty="0"/>
          </a:p>
        </p:txBody>
      </p:sp>
      <p:sp>
        <p:nvSpPr>
          <p:cNvPr id="3" name="TextBox 2">
            <a:extLst>
              <a:ext uri="{FF2B5EF4-FFF2-40B4-BE49-F238E27FC236}">
                <a16:creationId xmlns:a16="http://schemas.microsoft.com/office/drawing/2014/main" id="{40535CDC-C0A7-295F-D8CC-DC9BDE8ED55A}"/>
              </a:ext>
            </a:extLst>
          </p:cNvPr>
          <p:cNvSpPr txBox="1"/>
          <p:nvPr/>
        </p:nvSpPr>
        <p:spPr>
          <a:xfrm>
            <a:off x="1321641" y="1616529"/>
            <a:ext cx="13985421" cy="7848302"/>
          </a:xfrm>
          <a:prstGeom prst="rect">
            <a:avLst/>
          </a:prstGeom>
          <a:noFill/>
        </p:spPr>
        <p:txBody>
          <a:bodyPr wrap="square" rtlCol="0">
            <a:spAutoFit/>
          </a:bodyPr>
          <a:lstStyle/>
          <a:p>
            <a:pPr algn="l"/>
            <a:endParaRPr lang="en-GB" sz="2400" dirty="0">
              <a:solidFill>
                <a:schemeClr val="bg2">
                  <a:lumMod val="25000"/>
                </a:schemeClr>
              </a:solidFill>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The Children’s Services Plan requires “partners to deliver high quality, joined-up, trauma-informed and responsive and preventative support to children and families….”</a:t>
            </a:r>
          </a:p>
          <a:p>
            <a:pPr marL="342900" indent="-3429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algn="l"/>
            <a:r>
              <a:rPr lang="en-GB" sz="2800" dirty="0">
                <a:latin typeface="Arial" panose="020B0604020202020204" pitchFamily="34" charset="0"/>
                <a:cs typeface="Arial" panose="020B0604020202020204" pitchFamily="34" charset="0"/>
              </a:rPr>
              <a:t>Aberdeen City’s current Child Protection Programme (2021 -24) has seven identified priorities and 5 of those are well embedded in the Children’s Services Plan</a:t>
            </a:r>
          </a:p>
          <a:p>
            <a:pPr marL="342900" indent="-342900" algn="l">
              <a:buFont typeface="Wingdings" panose="05000000000000000000" pitchFamily="2" charset="2"/>
              <a:buChar char="Ø"/>
            </a:pPr>
            <a:r>
              <a:rPr lang="en-GB" sz="2800" dirty="0">
                <a:solidFill>
                  <a:schemeClr val="accent3"/>
                </a:solidFill>
                <a:latin typeface="Arial" panose="020B0604020202020204" pitchFamily="34" charset="0"/>
                <a:cs typeface="Arial" panose="020B0604020202020204" pitchFamily="34" charset="0"/>
              </a:rPr>
              <a:t>Child protection and disability</a:t>
            </a:r>
          </a:p>
          <a:p>
            <a:pPr marL="342900" indent="-342900" algn="l">
              <a:buFont typeface="Wingdings" panose="05000000000000000000" pitchFamily="2" charset="2"/>
              <a:buChar char="Ø"/>
            </a:pPr>
            <a:r>
              <a:rPr lang="en-GB" sz="2800" dirty="0">
                <a:solidFill>
                  <a:schemeClr val="accent3"/>
                </a:solidFill>
                <a:latin typeface="Arial" panose="020B0604020202020204" pitchFamily="34" charset="0"/>
                <a:cs typeface="Arial" panose="020B0604020202020204" pitchFamily="34" charset="0"/>
              </a:rPr>
              <a:t>Neglect</a:t>
            </a:r>
          </a:p>
          <a:p>
            <a:pPr marL="342900" indent="-342900" algn="l">
              <a:buFont typeface="Wingdings" panose="05000000000000000000" pitchFamily="2" charset="2"/>
              <a:buChar char="Ø"/>
            </a:pPr>
            <a:r>
              <a:rPr lang="en-GB" sz="2800" dirty="0">
                <a:solidFill>
                  <a:schemeClr val="accent3"/>
                </a:solidFill>
                <a:latin typeface="Arial" panose="020B0604020202020204" pitchFamily="34" charset="0"/>
                <a:cs typeface="Arial" panose="020B0604020202020204" pitchFamily="34" charset="0"/>
              </a:rPr>
              <a:t>Exploitation and missing children</a:t>
            </a:r>
          </a:p>
          <a:p>
            <a:pPr marL="342900" indent="-342900" algn="l">
              <a:buFont typeface="Wingdings" panose="05000000000000000000" pitchFamily="2" charset="2"/>
              <a:buChar char="Ø"/>
            </a:pPr>
            <a:r>
              <a:rPr lang="en-GB" sz="2800" dirty="0">
                <a:solidFill>
                  <a:schemeClr val="accent3"/>
                </a:solidFill>
                <a:latin typeface="Arial" panose="020B0604020202020204" pitchFamily="34" charset="0"/>
                <a:cs typeface="Arial" panose="020B0604020202020204" pitchFamily="34" charset="0"/>
              </a:rPr>
              <a:t>Children protection and domestic abuse</a:t>
            </a:r>
          </a:p>
          <a:p>
            <a:pPr marL="342900" indent="-342900" algn="l">
              <a:buFont typeface="Wingdings" panose="05000000000000000000" pitchFamily="2" charset="2"/>
              <a:buChar char="Ø"/>
            </a:pPr>
            <a:r>
              <a:rPr lang="en-GB" sz="2800" dirty="0">
                <a:solidFill>
                  <a:schemeClr val="accent3"/>
                </a:solidFill>
                <a:latin typeface="Arial" panose="020B0604020202020204" pitchFamily="34" charset="0"/>
                <a:cs typeface="Arial" panose="020B0604020202020204" pitchFamily="34" charset="0"/>
              </a:rPr>
              <a:t>Listening to children, their families and hearing their voice</a:t>
            </a:r>
          </a:p>
          <a:p>
            <a:pPr marL="342900" indent="-342900" algn="l">
              <a:buFont typeface="Wingdings" panose="05000000000000000000" pitchFamily="2" charset="2"/>
              <a:buChar char="Ø"/>
            </a:pPr>
            <a:endParaRPr lang="en-GB" sz="2800" dirty="0">
              <a:solidFill>
                <a:schemeClr val="accent3"/>
              </a:solidFill>
              <a:latin typeface="Arial" panose="020B0604020202020204" pitchFamily="34" charset="0"/>
              <a:cs typeface="Arial" panose="020B0604020202020204" pitchFamily="34" charset="0"/>
            </a:endParaRPr>
          </a:p>
          <a:p>
            <a:pPr algn="l"/>
            <a:r>
              <a:rPr lang="en-GB" sz="2800" dirty="0">
                <a:solidFill>
                  <a:schemeClr val="tx1"/>
                </a:solidFill>
                <a:latin typeface="Arial" panose="020B0604020202020204" pitchFamily="34" charset="0"/>
                <a:cs typeface="Arial" panose="020B0604020202020204" pitchFamily="34" charset="0"/>
              </a:rPr>
              <a:t>30% of all improvement activity in the Children’s Services Plan is aligned to the Child Protection Programme.</a:t>
            </a:r>
          </a:p>
          <a:p>
            <a:pPr algn="l"/>
            <a:endParaRPr lang="en-GB" sz="2800" dirty="0">
              <a:solidFill>
                <a:schemeClr val="tx1"/>
              </a:solidFill>
              <a:latin typeface="Arial" panose="020B0604020202020204" pitchFamily="34" charset="0"/>
              <a:cs typeface="Arial" panose="020B0604020202020204" pitchFamily="34" charset="0"/>
            </a:endParaRPr>
          </a:p>
          <a:p>
            <a:pPr algn="l"/>
            <a:r>
              <a:rPr lang="en-GB" sz="2800" dirty="0">
                <a:solidFill>
                  <a:schemeClr val="tx1"/>
                </a:solidFill>
                <a:latin typeface="Arial" panose="020B0604020202020204" pitchFamily="34" charset="0"/>
                <a:cs typeface="Arial" panose="020B0604020202020204" pitchFamily="34" charset="0"/>
              </a:rPr>
              <a:t>Early delivery of a Bairns </a:t>
            </a:r>
            <a:r>
              <a:rPr lang="en-GB" sz="2800" dirty="0" err="1">
                <a:solidFill>
                  <a:schemeClr val="tx1"/>
                </a:solidFill>
                <a:latin typeface="Arial" panose="020B0604020202020204" pitchFamily="34" charset="0"/>
                <a:cs typeface="Arial" panose="020B0604020202020204" pitchFamily="34" charset="0"/>
              </a:rPr>
              <a:t>Hoose</a:t>
            </a:r>
            <a:r>
              <a:rPr lang="en-GB" sz="2800" dirty="0">
                <a:solidFill>
                  <a:schemeClr val="tx1"/>
                </a:solidFill>
                <a:latin typeface="Arial" panose="020B0604020202020204" pitchFamily="34" charset="0"/>
                <a:cs typeface="Arial" panose="020B0604020202020204" pitchFamily="34" charset="0"/>
              </a:rPr>
              <a:t>.</a:t>
            </a:r>
          </a:p>
          <a:p>
            <a:pPr algn="l"/>
            <a:endParaRPr lang="en-GB" sz="2000" dirty="0"/>
          </a:p>
          <a:p>
            <a:pPr algn="l"/>
            <a:endParaRPr lang="en-GB" sz="2000" dirty="0"/>
          </a:p>
          <a:p>
            <a:pPr algn="l"/>
            <a:endParaRPr lang="en-GB" sz="2000" dirty="0"/>
          </a:p>
        </p:txBody>
      </p:sp>
    </p:spTree>
    <p:extLst>
      <p:ext uri="{BB962C8B-B14F-4D97-AF65-F5344CB8AC3E}">
        <p14:creationId xmlns:p14="http://schemas.microsoft.com/office/powerpoint/2010/main" val="372109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472D-A61C-5A46-A6C7-0079C64AD183}"/>
              </a:ext>
            </a:extLst>
          </p:cNvPr>
          <p:cNvSpPr>
            <a:spLocks noGrp="1"/>
          </p:cNvSpPr>
          <p:nvPr>
            <p:ph type="title"/>
          </p:nvPr>
        </p:nvSpPr>
        <p:spPr>
          <a:xfrm>
            <a:off x="1413221" y="2944100"/>
            <a:ext cx="7608231" cy="1495926"/>
          </a:xfrm>
        </p:spPr>
        <p:txBody>
          <a:bodyPr>
            <a:normAutofit fontScale="90000"/>
          </a:bodyPr>
          <a:lstStyle/>
          <a:p>
            <a:r>
              <a:rPr lang="en-US" b="1" dirty="0">
                <a:latin typeface="Arial" panose="020B0604020202020204" pitchFamily="34" charset="0"/>
                <a:cs typeface="Arial" panose="020B0604020202020204" pitchFamily="34" charset="0"/>
              </a:rPr>
              <a:t>Strategic Plan on a page</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sz="4000" b="1" dirty="0">
                <a:solidFill>
                  <a:schemeClr val="tx1"/>
                </a:solidFill>
                <a:latin typeface="Arial" panose="020B0604020202020204" pitchFamily="34" charset="0"/>
                <a:cs typeface="Arial" panose="020B0604020202020204" pitchFamily="34" charset="0"/>
              </a:rPr>
              <a:t>Enabling priorities</a:t>
            </a:r>
            <a:br>
              <a:rPr lang="en-US" b="1" dirty="0">
                <a:solidFill>
                  <a:schemeClr val="tx1"/>
                </a:solidFill>
                <a:latin typeface="Arial" panose="020B0604020202020204" pitchFamily="34" charset="0"/>
                <a:cs typeface="Arial" panose="020B0604020202020204" pitchFamily="34" charset="0"/>
              </a:rPr>
            </a:br>
            <a:r>
              <a:rPr lang="en-US" sz="3100" dirty="0">
                <a:solidFill>
                  <a:schemeClr val="tx1"/>
                </a:solidFill>
                <a:latin typeface="Arial" panose="020B0604020202020204" pitchFamily="34" charset="0"/>
                <a:cs typeface="Arial" panose="020B0604020202020204" pitchFamily="34" charset="0"/>
              </a:rPr>
              <a:t>Simplify access to services</a:t>
            </a:r>
            <a:br>
              <a:rPr lang="en-US" sz="3100" dirty="0">
                <a:solidFill>
                  <a:schemeClr val="tx1"/>
                </a:solidFill>
                <a:latin typeface="Arial" panose="020B0604020202020204" pitchFamily="34" charset="0"/>
                <a:cs typeface="Arial" panose="020B0604020202020204" pitchFamily="34" charset="0"/>
              </a:rPr>
            </a:br>
            <a:r>
              <a:rPr lang="en-US" sz="3100" dirty="0">
                <a:solidFill>
                  <a:schemeClr val="tx1"/>
                </a:solidFill>
                <a:latin typeface="Arial" panose="020B0604020202020204" pitchFamily="34" charset="0"/>
                <a:cs typeface="Arial" panose="020B0604020202020204" pitchFamily="34" charset="0"/>
              </a:rPr>
              <a:t>Increase integration</a:t>
            </a:r>
            <a:br>
              <a:rPr lang="en-US" sz="3100" dirty="0">
                <a:solidFill>
                  <a:schemeClr val="tx1"/>
                </a:solidFill>
                <a:latin typeface="Arial" panose="020B0604020202020204" pitchFamily="34" charset="0"/>
                <a:cs typeface="Arial" panose="020B0604020202020204" pitchFamily="34" charset="0"/>
              </a:rPr>
            </a:br>
            <a:r>
              <a:rPr lang="en-US" sz="3100" dirty="0">
                <a:solidFill>
                  <a:schemeClr val="tx1"/>
                </a:solidFill>
                <a:latin typeface="Arial" panose="020B0604020202020204" pitchFamily="34" charset="0"/>
                <a:cs typeface="Arial" panose="020B0604020202020204" pitchFamily="34" charset="0"/>
              </a:rPr>
              <a:t>Reduce risks</a:t>
            </a:r>
            <a:br>
              <a:rPr lang="en-US" sz="3100" dirty="0">
                <a:solidFill>
                  <a:schemeClr val="tx1"/>
                </a:solidFill>
                <a:latin typeface="Arial" panose="020B0604020202020204" pitchFamily="34" charset="0"/>
                <a:cs typeface="Arial" panose="020B0604020202020204" pitchFamily="34" charset="0"/>
              </a:rPr>
            </a:br>
            <a:r>
              <a:rPr lang="en-US" sz="3100" dirty="0">
                <a:solidFill>
                  <a:schemeClr val="tx1"/>
                </a:solidFill>
                <a:latin typeface="Arial" panose="020B0604020202020204" pitchFamily="34" charset="0"/>
                <a:cs typeface="Arial" panose="020B0604020202020204" pitchFamily="34" charset="0"/>
              </a:rPr>
              <a:t>Shared commissioning</a:t>
            </a:r>
            <a:br>
              <a:rPr lang="en-US" sz="3100" dirty="0">
                <a:solidFill>
                  <a:schemeClr val="tx1"/>
                </a:solidFill>
                <a:latin typeface="Arial" panose="020B0604020202020204" pitchFamily="34" charset="0"/>
                <a:cs typeface="Arial" panose="020B0604020202020204" pitchFamily="34" charset="0"/>
              </a:rPr>
            </a:br>
            <a:r>
              <a:rPr lang="en-US" sz="3100" dirty="0">
                <a:solidFill>
                  <a:schemeClr val="tx1"/>
                </a:solidFill>
                <a:latin typeface="Arial" panose="020B0604020202020204" pitchFamily="34" charset="0"/>
                <a:cs typeface="Arial" panose="020B0604020202020204" pitchFamily="34" charset="0"/>
              </a:rPr>
              <a:t>Joining up data and D365</a:t>
            </a:r>
            <a:br>
              <a:rPr lang="en-US" sz="3100" dirty="0">
                <a:solidFill>
                  <a:schemeClr val="tx1"/>
                </a:solidFill>
                <a:latin typeface="Arial" panose="020B0604020202020204" pitchFamily="34" charset="0"/>
                <a:cs typeface="Arial" panose="020B0604020202020204" pitchFamily="34" charset="0"/>
              </a:rPr>
            </a:br>
            <a:r>
              <a:rPr lang="en-US" sz="3100" dirty="0">
                <a:solidFill>
                  <a:schemeClr val="tx1"/>
                </a:solidFill>
                <a:latin typeface="Arial" panose="020B0604020202020204" pitchFamily="34" charset="0"/>
                <a:cs typeface="Arial" panose="020B0604020202020204" pitchFamily="34" charset="0"/>
              </a:rPr>
              <a:t>Joint workforce development</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9646CA6-6E3E-55F5-EA10-6C861E248EA0}"/>
              </a:ext>
            </a:extLst>
          </p:cNvPr>
          <p:cNvPicPr>
            <a:picLocks noChangeAspect="1"/>
          </p:cNvPicPr>
          <p:nvPr/>
        </p:nvPicPr>
        <p:blipFill rotWithShape="1">
          <a:blip r:embed="rId3"/>
          <a:srcRect l="2500" t="7846"/>
          <a:stretch/>
        </p:blipFill>
        <p:spPr>
          <a:xfrm>
            <a:off x="9521072" y="311083"/>
            <a:ext cx="6994690" cy="9119736"/>
          </a:xfrm>
          <a:prstGeom prst="rect">
            <a:avLst/>
          </a:prstGeom>
        </p:spPr>
      </p:pic>
    </p:spTree>
    <p:extLst>
      <p:ext uri="{BB962C8B-B14F-4D97-AF65-F5344CB8AC3E}">
        <p14:creationId xmlns:p14="http://schemas.microsoft.com/office/powerpoint/2010/main" val="2504269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8E733-650C-ECDF-D7CA-B94B30B322B0}"/>
              </a:ext>
            </a:extLst>
          </p:cNvPr>
          <p:cNvSpPr>
            <a:spLocks noGrp="1"/>
          </p:cNvSpPr>
          <p:nvPr>
            <p:ph type="title"/>
          </p:nvPr>
        </p:nvSpPr>
        <p:spPr>
          <a:xfrm>
            <a:off x="3313770" y="5643434"/>
            <a:ext cx="10647787" cy="1506827"/>
          </a:xfrm>
        </p:spPr>
        <p:txBody>
          <a:bodyPr>
            <a:normAutofit fontScale="90000"/>
          </a:bodyPr>
          <a:lstStyle/>
          <a:p>
            <a:r>
              <a:rPr kumimoji="0" lang="en-GB" altLang="en-US" sz="6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2"/>
              </a:rPr>
              <a:t>Children’s Services Strategic Plan 2023-26</a:t>
            </a:r>
            <a:br>
              <a:rPr kumimoji="0" lang="en-GB" altLang="en-US" sz="6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n-GB" altLang="en-US" sz="6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GB" altLang="en-US" sz="6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3"/>
              </a:rPr>
              <a:t>Children and young people's version</a:t>
            </a:r>
            <a:r>
              <a:rPr kumimoji="0" lang="en-GB" altLang="en-US" sz="6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br>
              <a:rPr kumimoji="0" lang="en-GB" altLang="en-US" sz="6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n-GB" altLang="en-US" sz="6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GB" altLang="en-US" sz="5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4"/>
              </a:rPr>
              <a:t>Summary</a:t>
            </a:r>
            <a:br>
              <a:rPr kumimoji="0" lang="en-GB" altLang="en-US" sz="5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lang="en-GB" dirty="0"/>
          </a:p>
        </p:txBody>
      </p:sp>
      <p:sp>
        <p:nvSpPr>
          <p:cNvPr id="6" name="Rectangle 5">
            <a:extLst>
              <a:ext uri="{FF2B5EF4-FFF2-40B4-BE49-F238E27FC236}">
                <a16:creationId xmlns:a16="http://schemas.microsoft.com/office/drawing/2014/main" id="{5C254ED6-B09E-0A77-D731-E01265C14DC7}"/>
              </a:ext>
            </a:extLst>
          </p:cNvPr>
          <p:cNvSpPr>
            <a:spLocks noChangeArrowheads="1"/>
          </p:cNvSpPr>
          <p:nvPr/>
        </p:nvSpPr>
        <p:spPr bwMode="auto">
          <a:xfrm>
            <a:off x="2349660" y="2060294"/>
            <a:ext cx="170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1326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F165-223B-40B2-83AD-BD8F866B5D47}"/>
              </a:ext>
            </a:extLst>
          </p:cNvPr>
          <p:cNvSpPr>
            <a:spLocks noGrp="1"/>
          </p:cNvSpPr>
          <p:nvPr>
            <p:ph type="title"/>
          </p:nvPr>
        </p:nvSpPr>
        <p:spPr>
          <a:xfrm>
            <a:off x="256826" y="1301854"/>
            <a:ext cx="10647787" cy="1506827"/>
          </a:xfrm>
        </p:spPr>
        <p:txBody>
          <a:bodyPr/>
          <a:lstStyle/>
          <a:p>
            <a:r>
              <a:rPr lang="en-GB" b="1" dirty="0">
                <a:latin typeface="Arial" panose="020B0604020202020204" pitchFamily="34" charset="0"/>
                <a:cs typeface="Arial" panose="020B0604020202020204" pitchFamily="34" charset="0"/>
              </a:rPr>
              <a:t>Getting it Right for Everyone</a:t>
            </a:r>
          </a:p>
        </p:txBody>
      </p:sp>
      <p:sp>
        <p:nvSpPr>
          <p:cNvPr id="7" name="Text Placeholder 6">
            <a:extLst>
              <a:ext uri="{FF2B5EF4-FFF2-40B4-BE49-F238E27FC236}">
                <a16:creationId xmlns:a16="http://schemas.microsoft.com/office/drawing/2014/main" id="{4829BA0F-6204-9D4E-8FCF-1BFEFB11CC33}"/>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GIRFEC and GIRFE</a:t>
            </a:r>
          </a:p>
        </p:txBody>
      </p:sp>
      <p:pic>
        <p:nvPicPr>
          <p:cNvPr id="5" name="Picture 4">
            <a:extLst>
              <a:ext uri="{FF2B5EF4-FFF2-40B4-BE49-F238E27FC236}">
                <a16:creationId xmlns:a16="http://schemas.microsoft.com/office/drawing/2014/main" id="{28FCC98D-D069-2C2C-675E-AA9E8C744A04}"/>
              </a:ext>
            </a:extLst>
          </p:cNvPr>
          <p:cNvPicPr>
            <a:picLocks noChangeAspect="1"/>
          </p:cNvPicPr>
          <p:nvPr/>
        </p:nvPicPr>
        <p:blipFill>
          <a:blip r:embed="rId4"/>
          <a:stretch>
            <a:fillRect/>
          </a:stretch>
        </p:blipFill>
        <p:spPr>
          <a:xfrm>
            <a:off x="11566492" y="2705542"/>
            <a:ext cx="3935984" cy="5561716"/>
          </a:xfrm>
          <a:prstGeom prst="rect">
            <a:avLst/>
          </a:prstGeom>
        </p:spPr>
      </p:pic>
    </p:spTree>
    <p:custDataLst>
      <p:tags r:id="rId1"/>
    </p:custDataLst>
    <p:extLst>
      <p:ext uri="{BB962C8B-B14F-4D97-AF65-F5344CB8AC3E}">
        <p14:creationId xmlns:p14="http://schemas.microsoft.com/office/powerpoint/2010/main" val="3109255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472D-A61C-5A46-A6C7-0079C64AD183}"/>
              </a:ext>
            </a:extLst>
          </p:cNvPr>
          <p:cNvSpPr>
            <a:spLocks noGrp="1"/>
          </p:cNvSpPr>
          <p:nvPr>
            <p:ph type="title"/>
          </p:nvPr>
        </p:nvSpPr>
        <p:spPr>
          <a:xfrm>
            <a:off x="1525209" y="3668892"/>
            <a:ext cx="7608231" cy="1495926"/>
          </a:xfrm>
        </p:spPr>
        <p:txBody>
          <a:bodyPr>
            <a:normAutofit fontScale="90000"/>
          </a:bodyPr>
          <a:lstStyle/>
          <a:p>
            <a:r>
              <a:rPr lang="en-US" b="1" dirty="0">
                <a:latin typeface="Arial" panose="020B0604020202020204" pitchFamily="34" charset="0"/>
                <a:cs typeface="Arial" panose="020B0604020202020204" pitchFamily="34" charset="0"/>
              </a:rPr>
              <a:t>Joint delivery of services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We have well established approaches to the joint design and delivery of services, these were accelerated during the pandemic.</a:t>
            </a:r>
            <a:br>
              <a:rPr lang="en-US" sz="4000" dirty="0">
                <a:solidFill>
                  <a:schemeClr val="tx1"/>
                </a:solidFill>
                <a:latin typeface="Arial" panose="020B0604020202020204" pitchFamily="34" charset="0"/>
                <a:cs typeface="Arial" panose="020B0604020202020204" pitchFamily="34" charset="0"/>
              </a:rPr>
            </a:b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We have moved past </a:t>
            </a:r>
            <a:r>
              <a:rPr lang="en-US" sz="4000" dirty="0" err="1">
                <a:solidFill>
                  <a:schemeClr val="tx1"/>
                </a:solidFill>
                <a:latin typeface="Arial" panose="020B0604020202020204" pitchFamily="34" charset="0"/>
                <a:cs typeface="Arial" panose="020B0604020202020204" pitchFamily="34" charset="0"/>
              </a:rPr>
              <a:t>organisational</a:t>
            </a:r>
            <a:r>
              <a:rPr lang="en-US" sz="4000" dirty="0">
                <a:solidFill>
                  <a:schemeClr val="tx1"/>
                </a:solidFill>
                <a:latin typeface="Arial" panose="020B0604020202020204" pitchFamily="34" charset="0"/>
                <a:cs typeface="Arial" panose="020B0604020202020204" pitchFamily="34" charset="0"/>
              </a:rPr>
              <a:t> boundaries, share physical office space and work as a whole system.</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9646CA6-6E3E-55F5-EA10-6C861E248EA0}"/>
              </a:ext>
            </a:extLst>
          </p:cNvPr>
          <p:cNvPicPr>
            <a:picLocks noChangeAspect="1"/>
          </p:cNvPicPr>
          <p:nvPr/>
        </p:nvPicPr>
        <p:blipFill rotWithShape="1">
          <a:blip r:embed="rId3"/>
          <a:srcRect l="2500" t="7846"/>
          <a:stretch/>
        </p:blipFill>
        <p:spPr>
          <a:xfrm>
            <a:off x="9840072" y="160943"/>
            <a:ext cx="6994690" cy="9119736"/>
          </a:xfrm>
          <a:prstGeom prst="rect">
            <a:avLst/>
          </a:prstGeom>
        </p:spPr>
      </p:pic>
      <p:sp>
        <p:nvSpPr>
          <p:cNvPr id="3" name="Oval 2">
            <a:extLst>
              <a:ext uri="{FF2B5EF4-FFF2-40B4-BE49-F238E27FC236}">
                <a16:creationId xmlns:a16="http://schemas.microsoft.com/office/drawing/2014/main" id="{61C32BDF-B299-997B-FEC5-41807C19EA1E}"/>
              </a:ext>
            </a:extLst>
          </p:cNvPr>
          <p:cNvSpPr/>
          <p:nvPr/>
        </p:nvSpPr>
        <p:spPr>
          <a:xfrm>
            <a:off x="11102656" y="3388098"/>
            <a:ext cx="1147951" cy="4761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1E7989D-98CB-61DE-8CBC-A629A0BBB7FB}"/>
              </a:ext>
            </a:extLst>
          </p:cNvPr>
          <p:cNvSpPr/>
          <p:nvPr/>
        </p:nvSpPr>
        <p:spPr>
          <a:xfrm>
            <a:off x="9959095" y="3215926"/>
            <a:ext cx="1147951" cy="4761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97F8000C-1A63-84A7-A884-9B2FFAFF27EE}"/>
              </a:ext>
            </a:extLst>
          </p:cNvPr>
          <p:cNvSpPr/>
          <p:nvPr/>
        </p:nvSpPr>
        <p:spPr>
          <a:xfrm>
            <a:off x="9954705" y="2299527"/>
            <a:ext cx="1147951" cy="4761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3819F9A-9C20-B911-9748-7E0E1137584C}"/>
              </a:ext>
            </a:extLst>
          </p:cNvPr>
          <p:cNvSpPr/>
          <p:nvPr/>
        </p:nvSpPr>
        <p:spPr>
          <a:xfrm>
            <a:off x="10863310" y="3841854"/>
            <a:ext cx="1626642" cy="92528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B7CE050-BC6F-888C-D3BA-18A8C0352F2A}"/>
              </a:ext>
            </a:extLst>
          </p:cNvPr>
          <p:cNvSpPr/>
          <p:nvPr/>
        </p:nvSpPr>
        <p:spPr>
          <a:xfrm>
            <a:off x="12110889" y="1631987"/>
            <a:ext cx="1147951" cy="4761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F1E9C5A-F97D-6E74-5C7E-E6DD5D9A50DE}"/>
              </a:ext>
            </a:extLst>
          </p:cNvPr>
          <p:cNvSpPr/>
          <p:nvPr/>
        </p:nvSpPr>
        <p:spPr>
          <a:xfrm>
            <a:off x="15686811" y="1677029"/>
            <a:ext cx="1147951" cy="4761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B7855EA-18D8-CDDD-DB69-30EB4DF35571}"/>
              </a:ext>
            </a:extLst>
          </p:cNvPr>
          <p:cNvSpPr/>
          <p:nvPr/>
        </p:nvSpPr>
        <p:spPr>
          <a:xfrm>
            <a:off x="13375077" y="4883050"/>
            <a:ext cx="1320637" cy="6370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51992F0-A91D-F673-740F-43E5E3BADA01}"/>
              </a:ext>
            </a:extLst>
          </p:cNvPr>
          <p:cNvSpPr/>
          <p:nvPr/>
        </p:nvSpPr>
        <p:spPr>
          <a:xfrm>
            <a:off x="13099201" y="2299527"/>
            <a:ext cx="1846885" cy="98187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29B8391-A90C-5C60-41A7-3C10F949C994}"/>
              </a:ext>
            </a:extLst>
          </p:cNvPr>
          <p:cNvSpPr/>
          <p:nvPr/>
        </p:nvSpPr>
        <p:spPr>
          <a:xfrm>
            <a:off x="13299812" y="4066428"/>
            <a:ext cx="1325145" cy="7777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7B96E6A-5C9D-6147-0C34-719F454D6FA9}"/>
              </a:ext>
            </a:extLst>
          </p:cNvPr>
          <p:cNvSpPr/>
          <p:nvPr/>
        </p:nvSpPr>
        <p:spPr>
          <a:xfrm>
            <a:off x="13300585" y="3390514"/>
            <a:ext cx="1395129" cy="63700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2442D64-7443-DF6A-3FA5-74A7CC616EEE}"/>
              </a:ext>
            </a:extLst>
          </p:cNvPr>
          <p:cNvSpPr/>
          <p:nvPr/>
        </p:nvSpPr>
        <p:spPr>
          <a:xfrm>
            <a:off x="14477719" y="1677029"/>
            <a:ext cx="1147951" cy="4761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5C077F1-89BC-834F-42E9-2BF832B83364}"/>
              </a:ext>
            </a:extLst>
          </p:cNvPr>
          <p:cNvSpPr/>
          <p:nvPr/>
        </p:nvSpPr>
        <p:spPr>
          <a:xfrm>
            <a:off x="15336420" y="3739481"/>
            <a:ext cx="1679155" cy="110466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3B00C4A-644E-BD9D-D725-E68FD5370290}"/>
              </a:ext>
            </a:extLst>
          </p:cNvPr>
          <p:cNvSpPr/>
          <p:nvPr/>
        </p:nvSpPr>
        <p:spPr>
          <a:xfrm>
            <a:off x="15655579" y="3192755"/>
            <a:ext cx="1147951" cy="4761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35F263BB-6116-AB33-6CE9-57B3CC6C53BB}"/>
              </a:ext>
            </a:extLst>
          </p:cNvPr>
          <p:cNvSpPr/>
          <p:nvPr/>
        </p:nvSpPr>
        <p:spPr>
          <a:xfrm>
            <a:off x="9901213" y="6587468"/>
            <a:ext cx="6933549" cy="241773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2627C58-FC5E-8286-3243-722D144F5925}"/>
              </a:ext>
            </a:extLst>
          </p:cNvPr>
          <p:cNvSpPr/>
          <p:nvPr/>
        </p:nvSpPr>
        <p:spPr>
          <a:xfrm>
            <a:off x="9901213" y="320521"/>
            <a:ext cx="6902317" cy="105190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9271FD5-895A-2AE8-0B31-3C1C7EF87476}"/>
              </a:ext>
            </a:extLst>
          </p:cNvPr>
          <p:cNvSpPr/>
          <p:nvPr/>
        </p:nvSpPr>
        <p:spPr>
          <a:xfrm>
            <a:off x="11072085" y="1697884"/>
            <a:ext cx="1147951" cy="4761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CF302C9-5867-1E61-7B07-2B9FD42458A0}"/>
              </a:ext>
            </a:extLst>
          </p:cNvPr>
          <p:cNvSpPr/>
          <p:nvPr/>
        </p:nvSpPr>
        <p:spPr>
          <a:xfrm>
            <a:off x="12108717" y="2007632"/>
            <a:ext cx="1147951" cy="47613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3100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1D08-D0D1-C946-A55C-24EF03C31838}"/>
              </a:ext>
            </a:extLst>
          </p:cNvPr>
          <p:cNvSpPr>
            <a:spLocks noGrp="1"/>
          </p:cNvSpPr>
          <p:nvPr>
            <p:ph type="title"/>
          </p:nvPr>
        </p:nvSpPr>
        <p:spPr>
          <a:xfrm>
            <a:off x="1192926" y="474955"/>
            <a:ext cx="12529817" cy="1267631"/>
          </a:xfrm>
        </p:spPr>
        <p:txBody>
          <a:bodyPr/>
          <a:lstStyle/>
          <a:p>
            <a:r>
              <a:rPr lang="en-US" b="1">
                <a:latin typeface="Arial" panose="020B0604020202020204" pitchFamily="34" charset="0"/>
                <a:cs typeface="Arial" panose="020B0604020202020204" pitchFamily="34" charset="0"/>
              </a:rPr>
              <a:t>Developing the Plan for 2023-26</a:t>
            </a:r>
          </a:p>
        </p:txBody>
      </p:sp>
      <p:sp>
        <p:nvSpPr>
          <p:cNvPr id="3" name="Content Placeholder 2">
            <a:extLst>
              <a:ext uri="{FF2B5EF4-FFF2-40B4-BE49-F238E27FC236}">
                <a16:creationId xmlns:a16="http://schemas.microsoft.com/office/drawing/2014/main" id="{5996FC5A-101E-6047-A264-7C13F8478431}"/>
              </a:ext>
            </a:extLst>
          </p:cNvPr>
          <p:cNvSpPr>
            <a:spLocks noGrp="1"/>
          </p:cNvSpPr>
          <p:nvPr>
            <p:ph idx="1"/>
          </p:nvPr>
        </p:nvSpPr>
        <p:spPr>
          <a:xfrm>
            <a:off x="1192926" y="2102112"/>
            <a:ext cx="9167132" cy="6806217"/>
          </a:xfrm>
        </p:spPr>
        <p:txBody>
          <a:bodyPr>
            <a:normAutofit fontScale="85000" lnSpcReduction="10000"/>
          </a:bodyPr>
          <a:lstStyle/>
          <a:p>
            <a:pPr marL="0" indent="0">
              <a:lnSpc>
                <a:spcPct val="115000"/>
              </a:lnSpc>
              <a:spcAft>
                <a:spcPts val="1000"/>
              </a:spcAft>
              <a:buNone/>
            </a:pP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November 2022, the Children’s Services Board started to gather, analyse and update performance management information drawn from across all services for children and families.  We looked at data </a:t>
            </a:r>
            <a: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t>for the whole population, </a:t>
            </a: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vulnerable groups, by age and stage and considered the co-dependencies that occur at key transition points to ensure we took a whole system approach.</a:t>
            </a:r>
          </a:p>
          <a:p>
            <a:pPr marL="0" indent="0">
              <a:lnSpc>
                <a:spcPct val="115000"/>
              </a:lnSpc>
              <a:spcAft>
                <a:spcPts val="1000"/>
              </a:spcAft>
              <a:buNone/>
            </a:pP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463 stakeholders considered the key data and emerging themes and fed back their views through 28 engagement sessions.</a:t>
            </a:r>
          </a:p>
          <a:p>
            <a:pPr marL="0" indent="0">
              <a:lnSpc>
                <a:spcPct val="115000"/>
              </a:lnSpc>
              <a:spcAft>
                <a:spcPts val="1000"/>
              </a:spcAft>
              <a:buNone/>
            </a:pP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parallel, the Children’s Services Board considered and mapped all anticipated legislation to ensure it was reflected in the Plan.  The National Care Service was included in this mapping.</a:t>
            </a:r>
            <a: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0" indent="0">
              <a:lnSpc>
                <a:spcPct val="115000"/>
              </a:lnSpc>
              <a:spcAft>
                <a:spcPts val="1000"/>
              </a:spcAft>
              <a:buNone/>
            </a:pPr>
            <a:r>
              <a:rPr lang="en-GB" sz="2800" dirty="0">
                <a:solidFill>
                  <a:schemeClr val="tx1"/>
                </a:solidFill>
                <a:latin typeface="Arial" panose="020B0604020202020204" pitchFamily="34" charset="0"/>
                <a:cs typeface="Arial" panose="020B0604020202020204" pitchFamily="34" charset="0"/>
              </a:rPr>
              <a:t>31 adults and 342 children took the opportunity to respond to a formal consultation on the Plan.  The consultation responses endorsed the focus of the Plan.</a:t>
            </a:r>
            <a:endParaRPr lang="en-GB" sz="28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dirty="0"/>
          </a:p>
          <a:p>
            <a:endParaRPr lang="en-US" dirty="0"/>
          </a:p>
        </p:txBody>
      </p:sp>
      <p:pic>
        <p:nvPicPr>
          <p:cNvPr id="4" name="Picture 3" descr="Chart, bar chart&#10;&#10;Description automatically generated">
            <a:extLst>
              <a:ext uri="{FF2B5EF4-FFF2-40B4-BE49-F238E27FC236}">
                <a16:creationId xmlns:a16="http://schemas.microsoft.com/office/drawing/2014/main" id="{1443966E-D2F9-5D79-EE7B-6C0809673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0292" y="3077786"/>
            <a:ext cx="5386421" cy="36718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73954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9279B6-2EDE-9000-F27A-167A7A90A8FD}"/>
              </a:ext>
            </a:extLst>
          </p:cNvPr>
          <p:cNvSpPr txBox="1"/>
          <p:nvPr/>
        </p:nvSpPr>
        <p:spPr>
          <a:xfrm>
            <a:off x="1820636" y="1045029"/>
            <a:ext cx="12842421" cy="8094524"/>
          </a:xfrm>
          <a:prstGeom prst="rect">
            <a:avLst/>
          </a:prstGeom>
          <a:noFill/>
        </p:spPr>
        <p:txBody>
          <a:bodyPr wrap="square" rtlCol="0">
            <a:spAutoFit/>
          </a:bodyPr>
          <a:lstStyle/>
          <a:p>
            <a:pPr algn="l"/>
            <a:r>
              <a:rPr lang="en-GB" sz="4800" b="1" dirty="0">
                <a:solidFill>
                  <a:schemeClr val="accent3"/>
                </a:solidFill>
                <a:latin typeface="Arial" panose="020B0604020202020204" pitchFamily="34" charset="0"/>
                <a:cs typeface="Arial" panose="020B0604020202020204" pitchFamily="34" charset="0"/>
              </a:rPr>
              <a:t>Particular successes include:</a:t>
            </a:r>
          </a:p>
          <a:p>
            <a:pPr algn="l"/>
            <a:endParaRPr lang="en-GB" sz="4800" b="1" dirty="0">
              <a:solidFill>
                <a:schemeClr val="accent3"/>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GB" sz="4000" dirty="0">
                <a:solidFill>
                  <a:schemeClr val="tx1"/>
                </a:solidFill>
                <a:latin typeface="Arial" panose="020B0604020202020204" pitchFamily="34" charset="0"/>
                <a:cs typeface="Arial" panose="020B0604020202020204" pitchFamily="34" charset="0"/>
              </a:rPr>
              <a:t>Hub provision during the pandemic</a:t>
            </a:r>
          </a:p>
          <a:p>
            <a:pPr marL="571500" indent="-571500" algn="l">
              <a:buFont typeface="Arial" panose="020B0604020202020204" pitchFamily="34" charset="0"/>
              <a:buChar char="•"/>
            </a:pPr>
            <a:r>
              <a:rPr lang="en-GB" sz="4000" dirty="0">
                <a:solidFill>
                  <a:schemeClr val="tx1"/>
                </a:solidFill>
                <a:latin typeface="Arial" panose="020B0604020202020204" pitchFamily="34" charset="0"/>
                <a:cs typeface="Arial" panose="020B0604020202020204" pitchFamily="34" charset="0"/>
              </a:rPr>
              <a:t>Settle in the City provision</a:t>
            </a:r>
          </a:p>
          <a:p>
            <a:pPr marL="571500" indent="-571500">
              <a:buFont typeface="Arial" panose="020B0604020202020204" pitchFamily="34" charset="0"/>
              <a:buChar char="•"/>
            </a:pPr>
            <a:r>
              <a:rPr lang="en-GB" sz="4000" dirty="0">
                <a:solidFill>
                  <a:schemeClr val="tx1"/>
                </a:solidFill>
                <a:latin typeface="Arial" panose="020B0604020202020204" pitchFamily="34" charset="0"/>
                <a:cs typeface="Arial" panose="020B0604020202020204" pitchFamily="34" charset="0"/>
              </a:rPr>
              <a:t>The Links Hub</a:t>
            </a:r>
          </a:p>
          <a:p>
            <a:pPr marL="571500" indent="-571500" algn="l">
              <a:buFont typeface="Arial" panose="020B0604020202020204" pitchFamily="34" charset="0"/>
              <a:buChar char="•"/>
            </a:pPr>
            <a:r>
              <a:rPr lang="en-GB" sz="4000" dirty="0">
                <a:solidFill>
                  <a:schemeClr val="tx1"/>
                </a:solidFill>
                <a:latin typeface="Arial" panose="020B0604020202020204" pitchFamily="34" charset="0"/>
                <a:cs typeface="Arial" panose="020B0604020202020204" pitchFamily="34" charset="0"/>
              </a:rPr>
              <a:t>Fit Like Service</a:t>
            </a:r>
          </a:p>
          <a:p>
            <a:pPr marL="571500" indent="-571500" algn="l">
              <a:buFont typeface="Arial" panose="020B0604020202020204" pitchFamily="34" charset="0"/>
              <a:buChar char="•"/>
            </a:pPr>
            <a:r>
              <a:rPr lang="en-GB" sz="4000" dirty="0">
                <a:solidFill>
                  <a:schemeClr val="tx1"/>
                </a:solidFill>
                <a:latin typeface="Arial" panose="020B0604020202020204" pitchFamily="34" charset="0"/>
                <a:cs typeface="Arial" panose="020B0604020202020204" pitchFamily="34" charset="0"/>
              </a:rPr>
              <a:t>Edge of Care pilots</a:t>
            </a:r>
          </a:p>
          <a:p>
            <a:pPr algn="l"/>
            <a:endParaRPr lang="en-GB" sz="4000" dirty="0">
              <a:solidFill>
                <a:schemeClr val="tx1"/>
              </a:solidFill>
              <a:latin typeface="Arial" panose="020B0604020202020204" pitchFamily="34" charset="0"/>
              <a:cs typeface="Arial" panose="020B0604020202020204" pitchFamily="34" charset="0"/>
            </a:endParaRPr>
          </a:p>
          <a:p>
            <a:pPr algn="l"/>
            <a:r>
              <a:rPr lang="en-GB" sz="4000" dirty="0">
                <a:solidFill>
                  <a:schemeClr val="tx1"/>
                </a:solidFill>
                <a:latin typeface="Arial" panose="020B0604020202020204" pitchFamily="34" charset="0"/>
                <a:cs typeface="Arial" panose="020B0604020202020204" pitchFamily="34" charset="0"/>
              </a:rPr>
              <a:t>Our default position is how can we address risk together.  Approaching planning and delivery in this way has changed out default position.</a:t>
            </a:r>
          </a:p>
          <a:p>
            <a:pPr marL="571500" indent="-571500" algn="l">
              <a:buFont typeface="Arial" panose="020B0604020202020204" pitchFamily="34" charset="0"/>
              <a:buChar char="•"/>
            </a:pPr>
            <a:endParaRPr lang="en-GB" sz="4000" b="1" dirty="0">
              <a:solidFill>
                <a:schemeClr val="accent3"/>
              </a:solidFill>
              <a:latin typeface="Arial" panose="020B0604020202020204" pitchFamily="34" charset="0"/>
              <a:cs typeface="Arial" panose="020B0604020202020204" pitchFamily="34" charset="0"/>
            </a:endParaRPr>
          </a:p>
          <a:p>
            <a:pPr algn="l"/>
            <a:endParaRPr lang="en-GB" sz="2400" dirty="0">
              <a:solidFill>
                <a:schemeClr val="bg2">
                  <a:lumMod val="25000"/>
                </a:schemeClr>
              </a:solidFill>
              <a:latin typeface="Calibri" panose="020F0502020204030204" pitchFamily="34" charset="0"/>
              <a:cs typeface="Calibri" panose="020F0502020204030204" pitchFamily="34" charset="0"/>
            </a:endParaRPr>
          </a:p>
        </p:txBody>
      </p:sp>
      <p:pic>
        <p:nvPicPr>
          <p:cNvPr id="3" name="Picture 2" descr="Text&#10;&#10;Description automatically generated">
            <a:extLst>
              <a:ext uri="{FF2B5EF4-FFF2-40B4-BE49-F238E27FC236}">
                <a16:creationId xmlns:a16="http://schemas.microsoft.com/office/drawing/2014/main" id="{F525D372-0ED1-59D0-C060-60E857E7C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1632" y="1142300"/>
            <a:ext cx="3115143" cy="4432734"/>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485737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93532B-F8AA-B839-EDBF-512BFF0DE3F7}"/>
              </a:ext>
            </a:extLst>
          </p:cNvPr>
          <p:cNvSpPr txBox="1"/>
          <p:nvPr/>
        </p:nvSpPr>
        <p:spPr>
          <a:xfrm>
            <a:off x="1672321" y="921638"/>
            <a:ext cx="12406536" cy="1267631"/>
          </a:xfrm>
          <a:prstGeom prst="rect">
            <a:avLst/>
          </a:prstGeom>
        </p:spPr>
        <p:txBody>
          <a:bodyPr vert="horz" lIns="91440" tIns="45720" rIns="91440" bIns="45720" rtlCol="0" anchor="ctr">
            <a:normAutofit/>
          </a:bodyPr>
          <a:lstStyle/>
          <a:p>
            <a:pPr defTabSz="480023">
              <a:spcBef>
                <a:spcPct val="0"/>
              </a:spcBef>
              <a:spcAft>
                <a:spcPts val="600"/>
              </a:spcAft>
            </a:pPr>
            <a:r>
              <a:rPr lang="en-GB" sz="5500" b="1" kern="1200" dirty="0">
                <a:solidFill>
                  <a:srgbClr val="824998"/>
                </a:solidFill>
                <a:latin typeface="Arial" panose="020B0604020202020204" pitchFamily="34" charset="0"/>
                <a:ea typeface="+mj-ea"/>
                <a:cs typeface="Arial" panose="020B0604020202020204" pitchFamily="34" charset="0"/>
              </a:rPr>
              <a:t>Focus on transitions</a:t>
            </a:r>
          </a:p>
        </p:txBody>
      </p:sp>
      <p:pic>
        <p:nvPicPr>
          <p:cNvPr id="5" name="Picture 4">
            <a:extLst>
              <a:ext uri="{FF2B5EF4-FFF2-40B4-BE49-F238E27FC236}">
                <a16:creationId xmlns:a16="http://schemas.microsoft.com/office/drawing/2014/main" id="{68E6F4F8-FA54-E294-7633-9D5781D00AEB}"/>
              </a:ext>
            </a:extLst>
          </p:cNvPr>
          <p:cNvPicPr>
            <a:picLocks noChangeAspect="1"/>
          </p:cNvPicPr>
          <p:nvPr/>
        </p:nvPicPr>
        <p:blipFill rotWithShape="1">
          <a:blip r:embed="rId3"/>
          <a:srcRect t="11114" r="-1" b="25717"/>
          <a:stretch/>
        </p:blipFill>
        <p:spPr>
          <a:xfrm>
            <a:off x="1672320" y="3384006"/>
            <a:ext cx="13501776" cy="5159919"/>
          </a:xfrm>
          <a:prstGeom prst="rect">
            <a:avLst/>
          </a:prstGeom>
          <a:noFill/>
        </p:spPr>
      </p:pic>
    </p:spTree>
    <p:extLst>
      <p:ext uri="{BB962C8B-B14F-4D97-AF65-F5344CB8AC3E}">
        <p14:creationId xmlns:p14="http://schemas.microsoft.com/office/powerpoint/2010/main" val="1030873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048DEF-A52F-50C0-068D-B3245AD21DB2}"/>
              </a:ext>
            </a:extLst>
          </p:cNvPr>
          <p:cNvPicPr>
            <a:picLocks noChangeAspect="1"/>
          </p:cNvPicPr>
          <p:nvPr/>
        </p:nvPicPr>
        <p:blipFill>
          <a:blip r:embed="rId3"/>
          <a:stretch>
            <a:fillRect/>
          </a:stretch>
        </p:blipFill>
        <p:spPr>
          <a:xfrm>
            <a:off x="11915408" y="1454258"/>
            <a:ext cx="3935984" cy="5561716"/>
          </a:xfrm>
          <a:prstGeom prst="rect">
            <a:avLst/>
          </a:prstGeom>
        </p:spPr>
      </p:pic>
      <p:sp>
        <p:nvSpPr>
          <p:cNvPr id="3" name="TextBox 2">
            <a:extLst>
              <a:ext uri="{FF2B5EF4-FFF2-40B4-BE49-F238E27FC236}">
                <a16:creationId xmlns:a16="http://schemas.microsoft.com/office/drawing/2014/main" id="{CCFB919C-47ED-DA39-4BCF-D7FE43324617}"/>
              </a:ext>
            </a:extLst>
          </p:cNvPr>
          <p:cNvSpPr txBox="1"/>
          <p:nvPr/>
        </p:nvSpPr>
        <p:spPr>
          <a:xfrm>
            <a:off x="1443348" y="3853510"/>
            <a:ext cx="9793705" cy="3539430"/>
          </a:xfrm>
          <a:prstGeom prst="rect">
            <a:avLst/>
          </a:prstGeom>
          <a:noFill/>
        </p:spPr>
        <p:txBody>
          <a:bodyPr wrap="square" rtlCol="0">
            <a:spAutoFit/>
          </a:bodyPr>
          <a:lstStyle/>
          <a:p>
            <a:pPr algn="l"/>
            <a:r>
              <a:rPr lang="en-GB" sz="3600" dirty="0">
                <a:solidFill>
                  <a:schemeClr val="tx1"/>
                </a:solidFill>
                <a:latin typeface="Arial" panose="020B0604020202020204" pitchFamily="34" charset="0"/>
                <a:cs typeface="Arial" panose="020B0604020202020204" pitchFamily="34" charset="0"/>
              </a:rPr>
              <a:t>Now that our refreshed GIRFEC Operational Guidance is in place we are looking at how we can work to get it right for all with disability in the first instance.</a:t>
            </a:r>
          </a:p>
          <a:p>
            <a:pPr algn="l"/>
            <a:endParaRPr lang="en-GB" sz="2400" dirty="0">
              <a:solidFill>
                <a:schemeClr val="accent3"/>
              </a:solidFill>
              <a:latin typeface="Arial" panose="020B0604020202020204" pitchFamily="34" charset="0"/>
              <a:cs typeface="Arial" panose="020B0604020202020204" pitchFamily="34" charset="0"/>
            </a:endParaRPr>
          </a:p>
          <a:p>
            <a:pPr algn="l"/>
            <a:endParaRPr lang="en-GB" sz="2800" dirty="0">
              <a:solidFill>
                <a:schemeClr val="accent4"/>
              </a:solidFill>
              <a:latin typeface="Arial" panose="020B0604020202020204" pitchFamily="34" charset="0"/>
              <a:cs typeface="Arial" panose="020B0604020202020204" pitchFamily="34" charset="0"/>
            </a:endParaRPr>
          </a:p>
          <a:p>
            <a:pPr algn="l"/>
            <a:endParaRPr lang="en-GB" sz="2800" dirty="0">
              <a:solidFill>
                <a:schemeClr val="accent4"/>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EC0367F-BC8C-4626-BE38-0729ECC49452}"/>
              </a:ext>
            </a:extLst>
          </p:cNvPr>
          <p:cNvSpPr txBox="1"/>
          <p:nvPr/>
        </p:nvSpPr>
        <p:spPr>
          <a:xfrm>
            <a:off x="1672321" y="921638"/>
            <a:ext cx="12406536" cy="1267631"/>
          </a:xfrm>
          <a:prstGeom prst="rect">
            <a:avLst/>
          </a:prstGeom>
        </p:spPr>
        <p:txBody>
          <a:bodyPr vert="horz" lIns="91440" tIns="45720" rIns="91440" bIns="45720" rtlCol="0" anchor="ctr">
            <a:normAutofit/>
          </a:bodyPr>
          <a:lstStyle/>
          <a:p>
            <a:pPr defTabSz="480023">
              <a:spcBef>
                <a:spcPct val="0"/>
              </a:spcBef>
              <a:spcAft>
                <a:spcPts val="600"/>
              </a:spcAft>
            </a:pPr>
            <a:r>
              <a:rPr lang="en-GB" sz="5500" b="1" kern="1200" dirty="0">
                <a:solidFill>
                  <a:srgbClr val="824998"/>
                </a:solidFill>
                <a:latin typeface="Arial" panose="020B0604020202020204" pitchFamily="34" charset="0"/>
                <a:ea typeface="+mj-ea"/>
                <a:cs typeface="Arial" panose="020B0604020202020204" pitchFamily="34" charset="0"/>
              </a:rPr>
              <a:t>GIRFE</a:t>
            </a:r>
          </a:p>
        </p:txBody>
      </p:sp>
    </p:spTree>
    <p:extLst>
      <p:ext uri="{BB962C8B-B14F-4D97-AF65-F5344CB8AC3E}">
        <p14:creationId xmlns:p14="http://schemas.microsoft.com/office/powerpoint/2010/main" val="233715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472D-A61C-5A46-A6C7-0079C64AD183}"/>
              </a:ext>
            </a:extLst>
          </p:cNvPr>
          <p:cNvSpPr>
            <a:spLocks noGrp="1"/>
          </p:cNvSpPr>
          <p:nvPr>
            <p:ph type="title"/>
          </p:nvPr>
        </p:nvSpPr>
        <p:spPr>
          <a:xfrm>
            <a:off x="1110787" y="697584"/>
            <a:ext cx="12406536" cy="1267631"/>
          </a:xfrm>
        </p:spPr>
        <p:txBody>
          <a:bodyPr>
            <a:normAutofit/>
          </a:bodyPr>
          <a:lstStyle/>
          <a:p>
            <a:r>
              <a:rPr lang="en-US" b="1" dirty="0">
                <a:latin typeface="Arial" panose="020B0604020202020204" pitchFamily="34" charset="0"/>
                <a:cs typeface="Arial" panose="020B0604020202020204" pitchFamily="34" charset="0"/>
              </a:rPr>
              <a:t>Learning we take into this Plan</a:t>
            </a:r>
          </a:p>
        </p:txBody>
      </p:sp>
      <p:sp>
        <p:nvSpPr>
          <p:cNvPr id="7" name="TextBox 6">
            <a:extLst>
              <a:ext uri="{FF2B5EF4-FFF2-40B4-BE49-F238E27FC236}">
                <a16:creationId xmlns:a16="http://schemas.microsoft.com/office/drawing/2014/main" id="{3E58D19E-FDD2-2F31-41DE-8504DC491A43}"/>
              </a:ext>
            </a:extLst>
          </p:cNvPr>
          <p:cNvSpPr txBox="1"/>
          <p:nvPr/>
        </p:nvSpPr>
        <p:spPr>
          <a:xfrm>
            <a:off x="8534400" y="2349548"/>
            <a:ext cx="7297874" cy="8525411"/>
          </a:xfrm>
          <a:prstGeom prst="rect">
            <a:avLst/>
          </a:prstGeom>
          <a:noFill/>
        </p:spPr>
        <p:txBody>
          <a:bodyPr wrap="square" rtlCol="0">
            <a:spAutoFit/>
          </a:bodyPr>
          <a:lstStyle/>
          <a:p>
            <a:pPr marL="342900" lvl="5" indent="-342900">
              <a:buFont typeface="Arial" panose="020B0604020202020204" pitchFamily="34" charset="0"/>
              <a:buChar char="•"/>
            </a:pPr>
            <a:r>
              <a:rPr lang="en-GB" sz="2400" dirty="0">
                <a:solidFill>
                  <a:schemeClr val="tx1"/>
                </a:solidFill>
              </a:rPr>
              <a:t>We are committed to keeping The Promise and the children’s rights agenda and have placed both at the heart of the Children’s Services Plan. </a:t>
            </a:r>
          </a:p>
          <a:p>
            <a:pPr lvl="3"/>
            <a:endParaRPr lang="en-GB" sz="2400" dirty="0">
              <a:solidFill>
                <a:schemeClr val="tx1"/>
              </a:solidFill>
            </a:endParaRPr>
          </a:p>
          <a:p>
            <a:pPr marL="342900" lvl="3" indent="-342900">
              <a:buFont typeface="Arial" panose="020B0604020202020204" pitchFamily="34" charset="0"/>
              <a:buChar char="•"/>
            </a:pPr>
            <a:r>
              <a:rPr lang="en-GB" sz="2400" dirty="0">
                <a:solidFill>
                  <a:schemeClr val="tx1"/>
                </a:solidFill>
              </a:rPr>
              <a:t>We need to work cross system to help keep families together where safe to do so.</a:t>
            </a:r>
          </a:p>
          <a:p>
            <a:pPr lvl="3"/>
            <a:endParaRPr lang="en-GB" sz="2400" dirty="0">
              <a:solidFill>
                <a:schemeClr val="tx1"/>
              </a:solidFill>
            </a:endParaRPr>
          </a:p>
          <a:p>
            <a:pPr marL="342900" lvl="3" indent="-342900">
              <a:buFont typeface="Arial" panose="020B0604020202020204" pitchFamily="34" charset="0"/>
              <a:buChar char="•"/>
            </a:pPr>
            <a:r>
              <a:rPr lang="en-GB" sz="2400" dirty="0">
                <a:solidFill>
                  <a:schemeClr val="tx1"/>
                </a:solidFill>
              </a:rPr>
              <a:t>Poverty is an overriding factor in almost all risks to wellbeing identified. </a:t>
            </a:r>
          </a:p>
          <a:p>
            <a:pPr marL="342900" lvl="3" indent="-342900">
              <a:buFont typeface="Arial" panose="020B0604020202020204" pitchFamily="34" charset="0"/>
              <a:buChar char="•"/>
            </a:pPr>
            <a:endParaRPr lang="en-GB" sz="2400" dirty="0">
              <a:solidFill>
                <a:schemeClr val="tx1"/>
              </a:solidFill>
            </a:endParaRPr>
          </a:p>
          <a:p>
            <a:pPr marL="342900" lvl="3" indent="-342900">
              <a:buFont typeface="Arial" panose="020B0604020202020204" pitchFamily="34" charset="0"/>
              <a:buChar char="•"/>
            </a:pPr>
            <a:r>
              <a:rPr lang="en-GB" sz="2400" dirty="0">
                <a:solidFill>
                  <a:schemeClr val="tx1"/>
                </a:solidFill>
              </a:rPr>
              <a:t>Our processes generally work well, but families tell us that they want to be able to access information more easily and don’t always know where to look.</a:t>
            </a:r>
          </a:p>
          <a:p>
            <a:pPr marL="342900" lvl="3" indent="-342900">
              <a:buFont typeface="Arial" panose="020B0604020202020204" pitchFamily="34" charset="0"/>
              <a:buChar char="•"/>
            </a:pPr>
            <a:endParaRPr lang="en-GB" sz="2400" dirty="0">
              <a:solidFill>
                <a:schemeClr val="tx1"/>
              </a:solidFill>
            </a:endParaRPr>
          </a:p>
          <a:p>
            <a:pPr marL="342900" lvl="3" indent="-342900">
              <a:buFont typeface="Arial" panose="020B0604020202020204" pitchFamily="34" charset="0"/>
              <a:buChar char="•"/>
            </a:pPr>
            <a:r>
              <a:rPr lang="en-GB" sz="2400" dirty="0">
                <a:solidFill>
                  <a:schemeClr val="tx1"/>
                </a:solidFill>
              </a:rPr>
              <a:t>A need to bring all statutory Plans (single and multi-agency) together to clarify our commitments and co-dependencies whilst releasing capacity</a:t>
            </a:r>
            <a:r>
              <a:rPr lang="en-GB" sz="2400" dirty="0">
                <a:solidFill>
                  <a:schemeClr val="accent4"/>
                </a:solidFill>
              </a:rPr>
              <a:t>.</a:t>
            </a:r>
          </a:p>
          <a:p>
            <a:pPr marL="342900" lvl="3" indent="-342900">
              <a:buFont typeface="Arial" panose="020B0604020202020204" pitchFamily="34" charset="0"/>
              <a:buChar char="•"/>
            </a:pPr>
            <a:endParaRPr lang="en-GB" sz="2400" dirty="0"/>
          </a:p>
          <a:p>
            <a:pPr lvl="3"/>
            <a:r>
              <a:rPr lang="en-GB" sz="2400" dirty="0"/>
              <a:t> </a:t>
            </a:r>
          </a:p>
          <a:p>
            <a:pPr marL="342900" lvl="3" indent="-342900">
              <a:buFont typeface="Arial" panose="020B0604020202020204" pitchFamily="34" charset="0"/>
              <a:buChar char="•"/>
            </a:pPr>
            <a:endParaRPr lang="en-GB" sz="2400" dirty="0"/>
          </a:p>
          <a:p>
            <a:pPr lvl="3"/>
            <a:endParaRPr lang="en-GB" sz="2200" dirty="0"/>
          </a:p>
          <a:p>
            <a:pPr algn="l"/>
            <a:endParaRPr lang="en-GB" sz="2200" dirty="0"/>
          </a:p>
        </p:txBody>
      </p:sp>
      <p:sp>
        <p:nvSpPr>
          <p:cNvPr id="5" name="TextBox 4">
            <a:extLst>
              <a:ext uri="{FF2B5EF4-FFF2-40B4-BE49-F238E27FC236}">
                <a16:creationId xmlns:a16="http://schemas.microsoft.com/office/drawing/2014/main" id="{D08CC071-93D2-482A-F997-481806A57F36}"/>
              </a:ext>
            </a:extLst>
          </p:cNvPr>
          <p:cNvSpPr txBox="1"/>
          <p:nvPr/>
        </p:nvSpPr>
        <p:spPr>
          <a:xfrm>
            <a:off x="766713" y="2349548"/>
            <a:ext cx="7368619" cy="7109639"/>
          </a:xfrm>
          <a:prstGeom prst="rect">
            <a:avLst/>
          </a:prstGeom>
          <a:noFill/>
        </p:spPr>
        <p:txBody>
          <a:bodyPr wrap="square" rtlCol="0">
            <a:spAutoFit/>
          </a:bodyPr>
          <a:lstStyle/>
          <a:p>
            <a:pPr marL="342900" lvl="3" indent="-342900">
              <a:buFont typeface="Arial" panose="020B0604020202020204" pitchFamily="34" charset="0"/>
              <a:buChar char="•"/>
            </a:pPr>
            <a:r>
              <a:rPr lang="en-GB" sz="2400" dirty="0">
                <a:solidFill>
                  <a:schemeClr val="tx1"/>
                </a:solidFill>
              </a:rPr>
              <a:t>We need to further develop our integrated approaches to evaluation to help us to make more holistic judgements on the strength of our system as we develop our Family Support Model. </a:t>
            </a:r>
          </a:p>
          <a:p>
            <a:pPr lvl="3"/>
            <a:endParaRPr lang="en-GB" sz="2400" dirty="0">
              <a:solidFill>
                <a:schemeClr val="tx1"/>
              </a:solidFill>
            </a:endParaRPr>
          </a:p>
          <a:p>
            <a:pPr marL="342900" lvl="3" indent="-342900">
              <a:buFont typeface="Arial" panose="020B0604020202020204" pitchFamily="34" charset="0"/>
              <a:buChar char="•"/>
            </a:pPr>
            <a:r>
              <a:rPr lang="en-GB" sz="2400" dirty="0">
                <a:solidFill>
                  <a:schemeClr val="tx1"/>
                </a:solidFill>
              </a:rPr>
              <a:t>Integrating data helps provide a far fuller picture of need and vulnerability and prioritise the most vulnerable</a:t>
            </a:r>
          </a:p>
          <a:p>
            <a:pPr lvl="3"/>
            <a:endParaRPr lang="en-GB" sz="2400" dirty="0">
              <a:solidFill>
                <a:schemeClr val="tx1"/>
              </a:solidFill>
            </a:endParaRPr>
          </a:p>
          <a:p>
            <a:pPr marL="342900" lvl="3" indent="-342900">
              <a:buFont typeface="Arial" panose="020B0604020202020204" pitchFamily="34" charset="0"/>
              <a:buChar char="•"/>
            </a:pPr>
            <a:r>
              <a:rPr lang="en-GB" sz="2400" dirty="0">
                <a:solidFill>
                  <a:schemeClr val="tx1"/>
                </a:solidFill>
              </a:rPr>
              <a:t>There is considerable evidence that co-located and co-delivered services make a real difference to Families. Positive examples include:</a:t>
            </a:r>
          </a:p>
          <a:p>
            <a:pPr lvl="6"/>
            <a:r>
              <a:rPr lang="en-GB" sz="2400" dirty="0">
                <a:solidFill>
                  <a:schemeClr val="tx1"/>
                </a:solidFill>
              </a:rPr>
              <a:t>              Childcare provision during the pandemic</a:t>
            </a:r>
          </a:p>
          <a:p>
            <a:pPr lvl="6"/>
            <a:r>
              <a:rPr lang="en-GB" sz="2400" dirty="0">
                <a:solidFill>
                  <a:schemeClr val="tx1"/>
                </a:solidFill>
              </a:rPr>
              <a:t>              Fit Like Family Wellbeing Hubs</a:t>
            </a:r>
          </a:p>
          <a:p>
            <a:pPr lvl="6"/>
            <a:r>
              <a:rPr lang="en-GB" sz="2400" dirty="0">
                <a:solidFill>
                  <a:schemeClr val="tx1"/>
                </a:solidFill>
              </a:rPr>
              <a:t>	   The Links Hub</a:t>
            </a:r>
          </a:p>
          <a:p>
            <a:pPr lvl="6"/>
            <a:r>
              <a:rPr lang="en-GB" sz="2400" dirty="0">
                <a:solidFill>
                  <a:schemeClr val="tx1"/>
                </a:solidFill>
              </a:rPr>
              <a:t>              Settle in the City programmes</a:t>
            </a:r>
          </a:p>
          <a:p>
            <a:pPr lvl="6"/>
            <a:r>
              <a:rPr lang="en-GB" sz="2400" dirty="0">
                <a:solidFill>
                  <a:schemeClr val="tx1"/>
                </a:solidFill>
              </a:rPr>
              <a:t>              Edge of Care Pilots </a:t>
            </a:r>
          </a:p>
          <a:p>
            <a:pPr lvl="6"/>
            <a:endParaRPr lang="en-GB" sz="2400" dirty="0"/>
          </a:p>
          <a:p>
            <a:pPr lvl="3"/>
            <a:endParaRPr lang="en-GB" sz="2400" dirty="0"/>
          </a:p>
        </p:txBody>
      </p:sp>
    </p:spTree>
    <p:extLst>
      <p:ext uri="{BB962C8B-B14F-4D97-AF65-F5344CB8AC3E}">
        <p14:creationId xmlns:p14="http://schemas.microsoft.com/office/powerpoint/2010/main" val="226121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DC068-A5CC-E74C-96FC-20233AFA4A12}"/>
              </a:ext>
            </a:extLst>
          </p:cNvPr>
          <p:cNvSpPr txBox="1"/>
          <p:nvPr/>
        </p:nvSpPr>
        <p:spPr>
          <a:xfrm>
            <a:off x="1609234" y="2025286"/>
            <a:ext cx="14661430" cy="6303264"/>
          </a:xfrm>
          <a:prstGeom prst="rect">
            <a:avLst/>
          </a:prstGeom>
          <a:noFill/>
        </p:spPr>
        <p:txBody>
          <a:bodyPr wrap="square">
            <a:spAutoFit/>
          </a:bodyPr>
          <a:lstStyle/>
          <a:p>
            <a:endParaRPr lang="en-GB" dirty="0"/>
          </a:p>
          <a:p>
            <a:r>
              <a:rPr lang="en-GB" sz="2400" dirty="0">
                <a:solidFill>
                  <a:schemeClr val="tx1"/>
                </a:solidFill>
              </a:rPr>
              <a:t>95% of all children will reach their expected developmental milestones by their 27-30 month review by 2026. </a:t>
            </a:r>
          </a:p>
          <a:p>
            <a:endParaRPr lang="en-GB" sz="2400" dirty="0">
              <a:solidFill>
                <a:schemeClr val="tx1"/>
              </a:solidFill>
            </a:endParaRPr>
          </a:p>
          <a:p>
            <a:r>
              <a:rPr lang="en-GB" sz="2400" dirty="0">
                <a:solidFill>
                  <a:schemeClr val="tx1"/>
                </a:solidFill>
              </a:rPr>
              <a:t>90% of children and young people report they feel listened to all of the time by 2026. </a:t>
            </a:r>
          </a:p>
          <a:p>
            <a:endParaRPr lang="en-GB" sz="2400" dirty="0">
              <a:solidFill>
                <a:schemeClr val="tx1"/>
              </a:solidFill>
            </a:endParaRPr>
          </a:p>
          <a:p>
            <a:r>
              <a:rPr lang="en-GB" sz="2400" dirty="0">
                <a:solidFill>
                  <a:schemeClr val="tx1"/>
                </a:solidFill>
              </a:rPr>
              <a:t>By meeting the health and emotional wellbeing needs of our care experienced children and young people they will have the same levels of attainment in education and positive destinations as their peers by 2026. </a:t>
            </a:r>
          </a:p>
          <a:p>
            <a:endParaRPr lang="en-GB" sz="2400" dirty="0">
              <a:solidFill>
                <a:schemeClr val="tx1"/>
              </a:solidFill>
            </a:endParaRPr>
          </a:p>
          <a:p>
            <a:r>
              <a:rPr lang="en-GB" sz="2400" dirty="0">
                <a:solidFill>
                  <a:schemeClr val="tx1"/>
                </a:solidFill>
              </a:rPr>
              <a:t>95% of children living in our priority neighbourhoods (Quintiles 1 &amp; 2) will sustain a positive destination upon leaving school by 2026. </a:t>
            </a:r>
          </a:p>
          <a:p>
            <a:endParaRPr lang="en-GB" sz="2400" dirty="0">
              <a:solidFill>
                <a:schemeClr val="tx1"/>
              </a:solidFill>
            </a:endParaRPr>
          </a:p>
          <a:p>
            <a:r>
              <a:rPr lang="en-GB" sz="2400" dirty="0">
                <a:solidFill>
                  <a:schemeClr val="tx1"/>
                </a:solidFill>
              </a:rPr>
              <a:t>83.5% fewer young people (under 18) charged with an offence by 2026.</a:t>
            </a:r>
          </a:p>
          <a:p>
            <a:endParaRPr lang="en-GB" sz="2400" dirty="0">
              <a:solidFill>
                <a:schemeClr val="tx1"/>
              </a:solidFill>
            </a:endParaRPr>
          </a:p>
          <a:p>
            <a:r>
              <a:rPr lang="en-GB" sz="2400" dirty="0">
                <a:solidFill>
                  <a:schemeClr val="tx1"/>
                </a:solidFill>
              </a:rPr>
              <a:t>100% of our children with Additional Support Needs/disabilities will experience a positive destination</a:t>
            </a:r>
            <a:r>
              <a:rPr lang="en-GB" sz="2400" dirty="0">
                <a:solidFill>
                  <a:schemeClr val="accent4"/>
                </a:solidFill>
              </a:rPr>
              <a:t>. </a:t>
            </a:r>
          </a:p>
          <a:p>
            <a:endParaRPr lang="en-GB" sz="2400" dirty="0">
              <a:solidFill>
                <a:schemeClr val="accent4"/>
              </a:solidFill>
            </a:endParaRPr>
          </a:p>
          <a:p>
            <a:endParaRPr lang="en-GB" sz="2400" dirty="0">
              <a:solidFill>
                <a:schemeClr val="accent4"/>
              </a:solidFill>
            </a:endParaRPr>
          </a:p>
        </p:txBody>
      </p:sp>
      <p:sp>
        <p:nvSpPr>
          <p:cNvPr id="5" name="TextBox 4">
            <a:extLst>
              <a:ext uri="{FF2B5EF4-FFF2-40B4-BE49-F238E27FC236}">
                <a16:creationId xmlns:a16="http://schemas.microsoft.com/office/drawing/2014/main" id="{4EC945A7-2EE3-71E1-B92A-94EFE579602C}"/>
              </a:ext>
            </a:extLst>
          </p:cNvPr>
          <p:cNvSpPr txBox="1"/>
          <p:nvPr/>
        </p:nvSpPr>
        <p:spPr>
          <a:xfrm>
            <a:off x="1505932" y="603315"/>
            <a:ext cx="15396328" cy="923330"/>
          </a:xfrm>
          <a:prstGeom prst="rect">
            <a:avLst/>
          </a:prstGeom>
          <a:noFill/>
        </p:spPr>
        <p:txBody>
          <a:bodyPr wrap="square" rtlCol="0">
            <a:spAutoFit/>
          </a:bodyPr>
          <a:lstStyle/>
          <a:p>
            <a:pPr algn="l"/>
            <a:r>
              <a:rPr lang="en-GB" sz="5400" b="1" dirty="0">
                <a:solidFill>
                  <a:schemeClr val="accent3"/>
                </a:solidFill>
                <a:latin typeface="Arial" panose="020B0604020202020204" pitchFamily="34" charset="0"/>
                <a:cs typeface="Arial" panose="020B0604020202020204" pitchFamily="34" charset="0"/>
              </a:rPr>
              <a:t>The Plan aims to achieve 6 Stetch Outcomes</a:t>
            </a:r>
          </a:p>
        </p:txBody>
      </p:sp>
    </p:spTree>
    <p:extLst>
      <p:ext uri="{BB962C8B-B14F-4D97-AF65-F5344CB8AC3E}">
        <p14:creationId xmlns:p14="http://schemas.microsoft.com/office/powerpoint/2010/main" val="3861173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DC068-A5CC-E74C-96FC-20233AFA4A12}"/>
              </a:ext>
            </a:extLst>
          </p:cNvPr>
          <p:cNvSpPr txBox="1"/>
          <p:nvPr/>
        </p:nvSpPr>
        <p:spPr>
          <a:xfrm>
            <a:off x="1505932" y="1874457"/>
            <a:ext cx="13850332" cy="461665"/>
          </a:xfrm>
          <a:prstGeom prst="rect">
            <a:avLst/>
          </a:prstGeom>
          <a:noFill/>
        </p:spPr>
        <p:txBody>
          <a:bodyPr wrap="square">
            <a:spAutoFit/>
          </a:bodyPr>
          <a:lstStyle/>
          <a:p>
            <a:r>
              <a:rPr lang="en-GB" sz="2400" dirty="0">
                <a:solidFill>
                  <a:schemeClr val="accent4"/>
                </a:solidFill>
              </a:rPr>
              <a:t>. </a:t>
            </a:r>
          </a:p>
        </p:txBody>
      </p:sp>
      <p:sp>
        <p:nvSpPr>
          <p:cNvPr id="5" name="TextBox 4">
            <a:extLst>
              <a:ext uri="{FF2B5EF4-FFF2-40B4-BE49-F238E27FC236}">
                <a16:creationId xmlns:a16="http://schemas.microsoft.com/office/drawing/2014/main" id="{4EC945A7-2EE3-71E1-B92A-94EFE579602C}"/>
              </a:ext>
            </a:extLst>
          </p:cNvPr>
          <p:cNvSpPr txBox="1"/>
          <p:nvPr/>
        </p:nvSpPr>
        <p:spPr>
          <a:xfrm>
            <a:off x="1364529" y="120131"/>
            <a:ext cx="15396328" cy="1754326"/>
          </a:xfrm>
          <a:prstGeom prst="rect">
            <a:avLst/>
          </a:prstGeom>
          <a:noFill/>
        </p:spPr>
        <p:txBody>
          <a:bodyPr wrap="square" rtlCol="0">
            <a:spAutoFit/>
          </a:bodyPr>
          <a:lstStyle/>
          <a:p>
            <a:pPr algn="l"/>
            <a:r>
              <a:rPr lang="en-GB" sz="5400" b="1" dirty="0">
                <a:solidFill>
                  <a:schemeClr val="accent3"/>
                </a:solidFill>
                <a:latin typeface="Arial" panose="020B0604020202020204" pitchFamily="34" charset="0"/>
                <a:cs typeface="Arial" panose="020B0604020202020204" pitchFamily="34" charset="0"/>
              </a:rPr>
              <a:t>A complex landscape being aligned through Aberdeen Protects </a:t>
            </a:r>
          </a:p>
        </p:txBody>
      </p:sp>
      <p:pic>
        <p:nvPicPr>
          <p:cNvPr id="4" name="Picture 3">
            <a:extLst>
              <a:ext uri="{FF2B5EF4-FFF2-40B4-BE49-F238E27FC236}">
                <a16:creationId xmlns:a16="http://schemas.microsoft.com/office/drawing/2014/main" id="{99072920-A1E7-027A-D2B1-42F4B8E98771}"/>
              </a:ext>
            </a:extLst>
          </p:cNvPr>
          <p:cNvPicPr>
            <a:picLocks noChangeAspect="1"/>
          </p:cNvPicPr>
          <p:nvPr/>
        </p:nvPicPr>
        <p:blipFill>
          <a:blip r:embed="rId3"/>
          <a:stretch>
            <a:fillRect/>
          </a:stretch>
        </p:blipFill>
        <p:spPr>
          <a:xfrm>
            <a:off x="6880703" y="8393646"/>
            <a:ext cx="2858397" cy="963823"/>
          </a:xfrm>
          <a:prstGeom prst="rect">
            <a:avLst/>
          </a:prstGeom>
        </p:spPr>
      </p:pic>
      <p:pic>
        <p:nvPicPr>
          <p:cNvPr id="7" name="Picture 6">
            <a:extLst>
              <a:ext uri="{FF2B5EF4-FFF2-40B4-BE49-F238E27FC236}">
                <a16:creationId xmlns:a16="http://schemas.microsoft.com/office/drawing/2014/main" id="{E59D31BC-C47D-C8A6-4A31-CF1E78E115BD}"/>
              </a:ext>
            </a:extLst>
          </p:cNvPr>
          <p:cNvPicPr>
            <a:picLocks noChangeAspect="1"/>
          </p:cNvPicPr>
          <p:nvPr/>
        </p:nvPicPr>
        <p:blipFill>
          <a:blip r:embed="rId4"/>
          <a:stretch>
            <a:fillRect/>
          </a:stretch>
        </p:blipFill>
        <p:spPr>
          <a:xfrm>
            <a:off x="2063294" y="1699081"/>
            <a:ext cx="12346753" cy="6556790"/>
          </a:xfrm>
          <a:prstGeom prst="rect">
            <a:avLst/>
          </a:prstGeom>
        </p:spPr>
      </p:pic>
    </p:spTree>
    <p:extLst>
      <p:ext uri="{BB962C8B-B14F-4D97-AF65-F5344CB8AC3E}">
        <p14:creationId xmlns:p14="http://schemas.microsoft.com/office/powerpoint/2010/main" val="296446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7128A973-DC13-BED8-3951-E180C94CB2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35" y="2003425"/>
            <a:ext cx="8434027" cy="6503852"/>
          </a:xfrm>
          <a:prstGeom prst="rect">
            <a:avLst/>
          </a:prstGeom>
        </p:spPr>
      </p:pic>
      <p:sp>
        <p:nvSpPr>
          <p:cNvPr id="4" name="TextBox 3">
            <a:extLst>
              <a:ext uri="{FF2B5EF4-FFF2-40B4-BE49-F238E27FC236}">
                <a16:creationId xmlns:a16="http://schemas.microsoft.com/office/drawing/2014/main" id="{5D088C88-5B0B-428A-F0D8-5E23A650ED8E}"/>
              </a:ext>
            </a:extLst>
          </p:cNvPr>
          <p:cNvSpPr txBox="1"/>
          <p:nvPr/>
        </p:nvSpPr>
        <p:spPr>
          <a:xfrm>
            <a:off x="8341150" y="7047101"/>
            <a:ext cx="8325439" cy="1063689"/>
          </a:xfrm>
          <a:prstGeom prst="rect">
            <a:avLst/>
          </a:prstGeom>
          <a:noFill/>
        </p:spPr>
        <p:txBody>
          <a:bodyPr wrap="square">
            <a:spAutoFit/>
          </a:bodyPr>
          <a:lstStyle/>
          <a:p>
            <a:pPr marL="457200" marR="27305" algn="just">
              <a:lnSpc>
                <a:spcPct val="107000"/>
              </a:lnSpc>
              <a:spcAft>
                <a:spcPts val="800"/>
              </a:spcAft>
            </a:pPr>
            <a:r>
              <a:rPr lang="en-GB"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Tier 1</a:t>
            </a:r>
            <a:r>
              <a:rPr lang="en-GB"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Universal Services support children, young people and their families, providing personalised support to address concerns before they escalate.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820C26D-4D7A-89FF-1633-285C03353911}"/>
              </a:ext>
            </a:extLst>
          </p:cNvPr>
          <p:cNvSpPr txBox="1"/>
          <p:nvPr/>
        </p:nvSpPr>
        <p:spPr>
          <a:xfrm>
            <a:off x="8790537" y="3045479"/>
            <a:ext cx="7612413" cy="1063689"/>
          </a:xfrm>
          <a:prstGeom prst="rect">
            <a:avLst/>
          </a:prstGeom>
          <a:noFill/>
        </p:spPr>
        <p:txBody>
          <a:bodyPr wrap="square">
            <a:spAutoFit/>
          </a:bodyPr>
          <a:lstStyle/>
          <a:p>
            <a:pPr marR="27305" algn="just">
              <a:lnSpc>
                <a:spcPct val="107000"/>
              </a:lnSpc>
              <a:spcAft>
                <a:spcPts val="1380"/>
              </a:spcAft>
            </a:pPr>
            <a:r>
              <a:rPr lang="en-GB" sz="2000" b="1" kern="100" dirty="0">
                <a:effectLst/>
                <a:latin typeface="Arial" panose="020B0604020202020204" pitchFamily="34" charset="0"/>
                <a:ea typeface="Calibri" panose="020F0502020204030204" pitchFamily="34" charset="0"/>
                <a:cs typeface="Arial" panose="020B0604020202020204" pitchFamily="34" charset="0"/>
              </a:rPr>
              <a:t>Tier 3</a:t>
            </a:r>
            <a:r>
              <a:rPr lang="en-GB" sz="2000" kern="100" dirty="0">
                <a:effectLst/>
                <a:latin typeface="Arial" panose="020B0604020202020204" pitchFamily="34" charset="0"/>
                <a:ea typeface="Calibri" panose="020F0502020204030204" pitchFamily="34" charset="0"/>
                <a:cs typeface="Arial" panose="020B0604020202020204" pitchFamily="34" charset="0"/>
              </a:rPr>
              <a:t> The supports or concerns are such that the child or young person will require specialist support from at least two agencies to address their wellbeing and welfare needs.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DD24FE0-B4C8-6447-E4E0-2F4A8132943E}"/>
              </a:ext>
            </a:extLst>
          </p:cNvPr>
          <p:cNvSpPr txBox="1"/>
          <p:nvPr/>
        </p:nvSpPr>
        <p:spPr>
          <a:xfrm>
            <a:off x="8341151" y="4941358"/>
            <a:ext cx="8325439" cy="1393010"/>
          </a:xfrm>
          <a:prstGeom prst="rect">
            <a:avLst/>
          </a:prstGeom>
          <a:noFill/>
        </p:spPr>
        <p:txBody>
          <a:bodyPr wrap="square">
            <a:spAutoFit/>
          </a:bodyPr>
          <a:lstStyle/>
          <a:p>
            <a:pPr marL="457200" marR="27305" algn="just">
              <a:lnSpc>
                <a:spcPct val="107000"/>
              </a:lnSpc>
              <a:spcAft>
                <a:spcPts val="1380"/>
              </a:spcAft>
            </a:pPr>
            <a:r>
              <a:rPr lang="en-GB" sz="2000" b="1" kern="100" dirty="0">
                <a:effectLst/>
                <a:latin typeface="Arial" panose="020B0604020202020204" pitchFamily="34" charset="0"/>
                <a:ea typeface="Calibri" panose="020F0502020204030204" pitchFamily="34" charset="0"/>
                <a:cs typeface="Arial" panose="020B0604020202020204" pitchFamily="34" charset="0"/>
              </a:rPr>
              <a:t>Tier 2</a:t>
            </a:r>
            <a:r>
              <a:rPr lang="en-GB" sz="2000" kern="100" dirty="0">
                <a:effectLst/>
                <a:latin typeface="Arial" panose="020B0604020202020204" pitchFamily="34" charset="0"/>
                <a:ea typeface="Calibri" panose="020F0502020204030204" pitchFamily="34" charset="0"/>
                <a:cs typeface="Arial" panose="020B0604020202020204" pitchFamily="34" charset="0"/>
              </a:rPr>
              <a:t> In consultation with the child/young person and parent/carer, more targeted support</a:t>
            </a:r>
            <a:r>
              <a:rPr lang="en-GB" sz="20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2000" kern="100" dirty="0">
                <a:effectLst/>
                <a:latin typeface="Arial" panose="020B0604020202020204" pitchFamily="34" charset="0"/>
                <a:ea typeface="Calibri" panose="020F0502020204030204" pitchFamily="34" charset="0"/>
                <a:cs typeface="Arial" panose="020B0604020202020204" pitchFamily="34" charset="0"/>
              </a:rPr>
              <a:t>may be required to alleviate identified challenges. This may be a multi-agency approach, which will require a multi-agency Child’s Plan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8B32A79-4BA7-2188-3F6F-8BCC9A933E3D}"/>
              </a:ext>
            </a:extLst>
          </p:cNvPr>
          <p:cNvSpPr txBox="1"/>
          <p:nvPr/>
        </p:nvSpPr>
        <p:spPr>
          <a:xfrm>
            <a:off x="1574276" y="435558"/>
            <a:ext cx="15092314" cy="1446550"/>
          </a:xfrm>
          <a:prstGeom prst="rect">
            <a:avLst/>
          </a:prstGeom>
          <a:noFill/>
        </p:spPr>
        <p:txBody>
          <a:bodyPr wrap="square" rtlCol="0">
            <a:spAutoFit/>
          </a:bodyPr>
          <a:lstStyle/>
          <a:p>
            <a:pPr algn="l"/>
            <a:r>
              <a:rPr lang="en-GB" sz="4400" b="1" dirty="0">
                <a:solidFill>
                  <a:schemeClr val="accent3"/>
                </a:solidFill>
                <a:latin typeface="Arial" panose="020B0604020202020204" pitchFamily="34" charset="0"/>
                <a:cs typeface="Arial" panose="020B0604020202020204" pitchFamily="34" charset="0"/>
              </a:rPr>
              <a:t>Our GIRFEC Framework -  relies on shared data, shared commissioning and the pooling of resource</a:t>
            </a:r>
          </a:p>
        </p:txBody>
      </p:sp>
    </p:spTree>
    <p:extLst>
      <p:ext uri="{BB962C8B-B14F-4D97-AF65-F5344CB8AC3E}">
        <p14:creationId xmlns:p14="http://schemas.microsoft.com/office/powerpoint/2010/main" val="2158050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26F120-ED10-8944-0BF4-894AC70B211D}"/>
              </a:ext>
            </a:extLst>
          </p:cNvPr>
          <p:cNvSpPr/>
          <p:nvPr/>
        </p:nvSpPr>
        <p:spPr>
          <a:xfrm>
            <a:off x="3393649" y="6589336"/>
            <a:ext cx="4147794" cy="1687398"/>
          </a:xfrm>
          <a:prstGeom prst="rect">
            <a:avLst/>
          </a:prstGeom>
          <a:solidFill>
            <a:srgbClr val="92D050"/>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Health Visiting and school nursing, midwifery, Primary Care etc.</a:t>
            </a:r>
          </a:p>
        </p:txBody>
      </p:sp>
      <p:sp>
        <p:nvSpPr>
          <p:cNvPr id="4" name="Rectangle 3">
            <a:extLst>
              <a:ext uri="{FF2B5EF4-FFF2-40B4-BE49-F238E27FC236}">
                <a16:creationId xmlns:a16="http://schemas.microsoft.com/office/drawing/2014/main" id="{A5FB0BBC-AA32-7B91-0386-B3C62819169E}"/>
              </a:ext>
            </a:extLst>
          </p:cNvPr>
          <p:cNvSpPr/>
          <p:nvPr/>
        </p:nvSpPr>
        <p:spPr>
          <a:xfrm>
            <a:off x="8088198" y="6589336"/>
            <a:ext cx="3695307" cy="1687398"/>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Early Learning and Childcare, schools and Family information Service</a:t>
            </a:r>
          </a:p>
        </p:txBody>
      </p:sp>
      <p:sp>
        <p:nvSpPr>
          <p:cNvPr id="5" name="Rectangle 4">
            <a:extLst>
              <a:ext uri="{FF2B5EF4-FFF2-40B4-BE49-F238E27FC236}">
                <a16:creationId xmlns:a16="http://schemas.microsoft.com/office/drawing/2014/main" id="{78321A68-02B3-42C1-9509-1E5B9A561833}"/>
              </a:ext>
            </a:extLst>
          </p:cNvPr>
          <p:cNvSpPr/>
          <p:nvPr/>
        </p:nvSpPr>
        <p:spPr>
          <a:xfrm>
            <a:off x="873552" y="4707077"/>
            <a:ext cx="4977352" cy="1659615"/>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Specialist teams such as AHPs, duty SW and adult/child protection teams</a:t>
            </a:r>
          </a:p>
        </p:txBody>
      </p:sp>
      <p:sp>
        <p:nvSpPr>
          <p:cNvPr id="6" name="Rectangle 5">
            <a:extLst>
              <a:ext uri="{FF2B5EF4-FFF2-40B4-BE49-F238E27FC236}">
                <a16:creationId xmlns:a16="http://schemas.microsoft.com/office/drawing/2014/main" id="{4E308CC0-D1C4-6960-093C-7726E0EB04C5}"/>
              </a:ext>
            </a:extLst>
          </p:cNvPr>
          <p:cNvSpPr/>
          <p:nvPr/>
        </p:nvSpPr>
        <p:spPr>
          <a:xfrm>
            <a:off x="10397765" y="4800600"/>
            <a:ext cx="5250730" cy="1581347"/>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Community Learning and Development, Family Learning, commissioned services, counselling, Educational Psychology </a:t>
            </a:r>
          </a:p>
        </p:txBody>
      </p:sp>
      <p:sp>
        <p:nvSpPr>
          <p:cNvPr id="7" name="Rectangle 6">
            <a:extLst>
              <a:ext uri="{FF2B5EF4-FFF2-40B4-BE49-F238E27FC236}">
                <a16:creationId xmlns:a16="http://schemas.microsoft.com/office/drawing/2014/main" id="{9B0369DC-CFA6-5A4F-CD7D-4102F3B76FF0}"/>
              </a:ext>
            </a:extLst>
          </p:cNvPr>
          <p:cNvSpPr/>
          <p:nvPr/>
        </p:nvSpPr>
        <p:spPr>
          <a:xfrm>
            <a:off x="6070861" y="4231724"/>
            <a:ext cx="4079817" cy="2150223"/>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Fit Like</a:t>
            </a:r>
          </a:p>
          <a:p>
            <a:pPr algn="ctr"/>
            <a:r>
              <a:rPr lang="en-GB" dirty="0">
                <a:latin typeface="Arial" panose="020B0604020202020204" pitchFamily="34" charset="0"/>
                <a:cs typeface="Arial" panose="020B0604020202020204" pitchFamily="34" charset="0"/>
              </a:rPr>
              <a:t>Links Hub</a:t>
            </a:r>
          </a:p>
          <a:p>
            <a:pPr algn="ctr"/>
            <a:r>
              <a:rPr lang="en-GB" dirty="0">
                <a:latin typeface="Arial" panose="020B0604020202020204" pitchFamily="34" charset="0"/>
                <a:cs typeface="Arial" panose="020B0604020202020204" pitchFamily="34" charset="0"/>
              </a:rPr>
              <a:t>Settle in the city</a:t>
            </a:r>
          </a:p>
          <a:p>
            <a:pPr algn="ctr"/>
            <a:r>
              <a:rPr lang="en-GB" dirty="0">
                <a:latin typeface="Arial" panose="020B0604020202020204" pitchFamily="34" charset="0"/>
                <a:cs typeface="Arial" panose="020B0604020202020204" pitchFamily="34" charset="0"/>
              </a:rPr>
              <a:t>Place 2 Be</a:t>
            </a:r>
          </a:p>
          <a:p>
            <a:pPr algn="ctr"/>
            <a:r>
              <a:rPr lang="en-GB" dirty="0">
                <a:latin typeface="Arial" panose="020B0604020202020204" pitchFamily="34" charset="0"/>
                <a:cs typeface="Arial" panose="020B0604020202020204" pitchFamily="34" charset="0"/>
              </a:rPr>
              <a:t>Edge of Care pilots </a:t>
            </a:r>
          </a:p>
        </p:txBody>
      </p:sp>
      <p:sp>
        <p:nvSpPr>
          <p:cNvPr id="8" name="Rectangle 7">
            <a:extLst>
              <a:ext uri="{FF2B5EF4-FFF2-40B4-BE49-F238E27FC236}">
                <a16:creationId xmlns:a16="http://schemas.microsoft.com/office/drawing/2014/main" id="{C249E450-E9C8-CC43-76AB-A2A905C5AF94}"/>
              </a:ext>
            </a:extLst>
          </p:cNvPr>
          <p:cNvSpPr/>
          <p:nvPr/>
        </p:nvSpPr>
        <p:spPr>
          <a:xfrm>
            <a:off x="2527708" y="2455419"/>
            <a:ext cx="4945931" cy="1506062"/>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CAMHS, MHLD, OOH SW, Justice Social Work, SW Adult - Physical Disability</a:t>
            </a:r>
          </a:p>
        </p:txBody>
      </p:sp>
      <p:sp>
        <p:nvSpPr>
          <p:cNvPr id="9" name="Rectangle 8">
            <a:extLst>
              <a:ext uri="{FF2B5EF4-FFF2-40B4-BE49-F238E27FC236}">
                <a16:creationId xmlns:a16="http://schemas.microsoft.com/office/drawing/2014/main" id="{24A0169D-4660-A6F3-134C-51AA02CF540A}"/>
              </a:ext>
            </a:extLst>
          </p:cNvPr>
          <p:cNvSpPr/>
          <p:nvPr/>
        </p:nvSpPr>
        <p:spPr>
          <a:xfrm>
            <a:off x="7817070" y="2454177"/>
            <a:ext cx="4788816" cy="1506062"/>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Children’s Social Work</a:t>
            </a:r>
          </a:p>
        </p:txBody>
      </p:sp>
      <p:sp>
        <p:nvSpPr>
          <p:cNvPr id="10" name="TextBox 9">
            <a:extLst>
              <a:ext uri="{FF2B5EF4-FFF2-40B4-BE49-F238E27FC236}">
                <a16:creationId xmlns:a16="http://schemas.microsoft.com/office/drawing/2014/main" id="{2E9A8F77-B461-7621-2F85-6774940C0231}"/>
              </a:ext>
            </a:extLst>
          </p:cNvPr>
          <p:cNvSpPr txBox="1"/>
          <p:nvPr/>
        </p:nvSpPr>
        <p:spPr>
          <a:xfrm>
            <a:off x="1505932" y="603315"/>
            <a:ext cx="15396328" cy="923330"/>
          </a:xfrm>
          <a:prstGeom prst="rect">
            <a:avLst/>
          </a:prstGeom>
          <a:noFill/>
        </p:spPr>
        <p:txBody>
          <a:bodyPr wrap="square" rtlCol="0">
            <a:spAutoFit/>
          </a:bodyPr>
          <a:lstStyle/>
          <a:p>
            <a:pPr algn="l"/>
            <a:r>
              <a:rPr lang="en-GB" sz="5400" b="1" dirty="0">
                <a:solidFill>
                  <a:schemeClr val="accent3"/>
                </a:solidFill>
                <a:latin typeface="Arial" panose="020B0604020202020204" pitchFamily="34" charset="0"/>
                <a:cs typeface="Arial" panose="020B0604020202020204" pitchFamily="34" charset="0"/>
              </a:rPr>
              <a:t>So how do we organise ourselves?</a:t>
            </a:r>
          </a:p>
        </p:txBody>
      </p:sp>
      <p:pic>
        <p:nvPicPr>
          <p:cNvPr id="12" name="Picture 11">
            <a:extLst>
              <a:ext uri="{FF2B5EF4-FFF2-40B4-BE49-F238E27FC236}">
                <a16:creationId xmlns:a16="http://schemas.microsoft.com/office/drawing/2014/main" id="{C3A2908F-D77D-4B8B-7AD9-5AC1F1BBD721}"/>
              </a:ext>
            </a:extLst>
          </p:cNvPr>
          <p:cNvPicPr>
            <a:picLocks noChangeAspect="1"/>
          </p:cNvPicPr>
          <p:nvPr/>
        </p:nvPicPr>
        <p:blipFill>
          <a:blip r:embed="rId3"/>
          <a:stretch>
            <a:fillRect/>
          </a:stretch>
        </p:blipFill>
        <p:spPr>
          <a:xfrm>
            <a:off x="4275154" y="6655324"/>
            <a:ext cx="2384784" cy="376422"/>
          </a:xfrm>
          <a:prstGeom prst="rect">
            <a:avLst/>
          </a:prstGeom>
        </p:spPr>
      </p:pic>
      <p:pic>
        <p:nvPicPr>
          <p:cNvPr id="13" name="Picture 12">
            <a:extLst>
              <a:ext uri="{FF2B5EF4-FFF2-40B4-BE49-F238E27FC236}">
                <a16:creationId xmlns:a16="http://schemas.microsoft.com/office/drawing/2014/main" id="{72BD868A-7301-7FF3-579E-C79098DD7149}"/>
              </a:ext>
            </a:extLst>
          </p:cNvPr>
          <p:cNvPicPr>
            <a:picLocks noChangeAspect="1"/>
          </p:cNvPicPr>
          <p:nvPr/>
        </p:nvPicPr>
        <p:blipFill>
          <a:blip r:embed="rId3"/>
          <a:stretch>
            <a:fillRect/>
          </a:stretch>
        </p:blipFill>
        <p:spPr>
          <a:xfrm>
            <a:off x="2157003" y="4839283"/>
            <a:ext cx="2384784" cy="376422"/>
          </a:xfrm>
          <a:prstGeom prst="rect">
            <a:avLst/>
          </a:prstGeom>
        </p:spPr>
      </p:pic>
      <p:pic>
        <p:nvPicPr>
          <p:cNvPr id="14" name="Picture 13">
            <a:extLst>
              <a:ext uri="{FF2B5EF4-FFF2-40B4-BE49-F238E27FC236}">
                <a16:creationId xmlns:a16="http://schemas.microsoft.com/office/drawing/2014/main" id="{DEB56B2F-D6A0-2EEF-5CF6-B80362C25100}"/>
              </a:ext>
            </a:extLst>
          </p:cNvPr>
          <p:cNvPicPr>
            <a:picLocks noChangeAspect="1"/>
          </p:cNvPicPr>
          <p:nvPr/>
        </p:nvPicPr>
        <p:blipFill>
          <a:blip r:embed="rId3"/>
          <a:stretch>
            <a:fillRect/>
          </a:stretch>
        </p:blipFill>
        <p:spPr>
          <a:xfrm>
            <a:off x="3713989" y="2540557"/>
            <a:ext cx="2681075" cy="423189"/>
          </a:xfrm>
          <a:prstGeom prst="rect">
            <a:avLst/>
          </a:prstGeom>
        </p:spPr>
      </p:pic>
      <p:pic>
        <p:nvPicPr>
          <p:cNvPr id="16" name="Picture 15">
            <a:extLst>
              <a:ext uri="{FF2B5EF4-FFF2-40B4-BE49-F238E27FC236}">
                <a16:creationId xmlns:a16="http://schemas.microsoft.com/office/drawing/2014/main" id="{A3E33736-5C65-0A8F-9902-9799FDD3952C}"/>
              </a:ext>
            </a:extLst>
          </p:cNvPr>
          <p:cNvPicPr>
            <a:picLocks noChangeAspect="1"/>
          </p:cNvPicPr>
          <p:nvPr/>
        </p:nvPicPr>
        <p:blipFill>
          <a:blip r:embed="rId4"/>
          <a:stretch>
            <a:fillRect/>
          </a:stretch>
        </p:blipFill>
        <p:spPr>
          <a:xfrm>
            <a:off x="9656319" y="6655324"/>
            <a:ext cx="555159" cy="545362"/>
          </a:xfrm>
          <a:prstGeom prst="rect">
            <a:avLst/>
          </a:prstGeom>
        </p:spPr>
      </p:pic>
      <p:pic>
        <p:nvPicPr>
          <p:cNvPr id="17" name="Picture 16">
            <a:extLst>
              <a:ext uri="{FF2B5EF4-FFF2-40B4-BE49-F238E27FC236}">
                <a16:creationId xmlns:a16="http://schemas.microsoft.com/office/drawing/2014/main" id="{6C33146F-DA37-F18F-0BFB-6841B1F1FD34}"/>
              </a:ext>
            </a:extLst>
          </p:cNvPr>
          <p:cNvPicPr>
            <a:picLocks noChangeAspect="1"/>
          </p:cNvPicPr>
          <p:nvPr/>
        </p:nvPicPr>
        <p:blipFill>
          <a:blip r:embed="rId4"/>
          <a:stretch>
            <a:fillRect/>
          </a:stretch>
        </p:blipFill>
        <p:spPr>
          <a:xfrm>
            <a:off x="12745550" y="4859130"/>
            <a:ext cx="555159" cy="545362"/>
          </a:xfrm>
          <a:prstGeom prst="rect">
            <a:avLst/>
          </a:prstGeom>
        </p:spPr>
      </p:pic>
      <p:pic>
        <p:nvPicPr>
          <p:cNvPr id="18" name="Picture 17">
            <a:extLst>
              <a:ext uri="{FF2B5EF4-FFF2-40B4-BE49-F238E27FC236}">
                <a16:creationId xmlns:a16="http://schemas.microsoft.com/office/drawing/2014/main" id="{7F04031B-8836-105F-5D11-20BC9F28F190}"/>
              </a:ext>
            </a:extLst>
          </p:cNvPr>
          <p:cNvPicPr>
            <a:picLocks noChangeAspect="1"/>
          </p:cNvPicPr>
          <p:nvPr/>
        </p:nvPicPr>
        <p:blipFill>
          <a:blip r:embed="rId4"/>
          <a:stretch>
            <a:fillRect/>
          </a:stretch>
        </p:blipFill>
        <p:spPr>
          <a:xfrm>
            <a:off x="9829502" y="2540557"/>
            <a:ext cx="555159" cy="545362"/>
          </a:xfrm>
          <a:prstGeom prst="rect">
            <a:avLst/>
          </a:prstGeom>
        </p:spPr>
      </p:pic>
    </p:spTree>
    <p:extLst>
      <p:ext uri="{BB962C8B-B14F-4D97-AF65-F5344CB8AC3E}">
        <p14:creationId xmlns:p14="http://schemas.microsoft.com/office/powerpoint/2010/main" val="1824539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EF8C6D-5DFD-DBD4-3C63-0DBFA00BBFD8}"/>
              </a:ext>
            </a:extLst>
          </p:cNvPr>
          <p:cNvPicPr>
            <a:picLocks noChangeAspect="1"/>
          </p:cNvPicPr>
          <p:nvPr/>
        </p:nvPicPr>
        <p:blipFill>
          <a:blip r:embed="rId2"/>
          <a:stretch>
            <a:fillRect/>
          </a:stretch>
        </p:blipFill>
        <p:spPr>
          <a:xfrm>
            <a:off x="1165414" y="3624154"/>
            <a:ext cx="7368986" cy="4356251"/>
          </a:xfrm>
          <a:prstGeom prst="rect">
            <a:avLst/>
          </a:prstGeom>
        </p:spPr>
      </p:pic>
      <p:sp>
        <p:nvSpPr>
          <p:cNvPr id="6" name="TextBox 5">
            <a:extLst>
              <a:ext uri="{FF2B5EF4-FFF2-40B4-BE49-F238E27FC236}">
                <a16:creationId xmlns:a16="http://schemas.microsoft.com/office/drawing/2014/main" id="{E668C0AA-6981-2D7B-196C-59EBEF0F969D}"/>
              </a:ext>
            </a:extLst>
          </p:cNvPr>
          <p:cNvSpPr txBox="1"/>
          <p:nvPr/>
        </p:nvSpPr>
        <p:spPr>
          <a:xfrm>
            <a:off x="1474839" y="637130"/>
            <a:ext cx="14262908" cy="1446550"/>
          </a:xfrm>
          <a:prstGeom prst="rect">
            <a:avLst/>
          </a:prstGeom>
          <a:noFill/>
        </p:spPr>
        <p:txBody>
          <a:bodyPr wrap="square" rtlCol="0">
            <a:spAutoFit/>
          </a:bodyPr>
          <a:lstStyle/>
          <a:p>
            <a:pPr algn="l"/>
            <a:r>
              <a:rPr lang="en-GB" sz="4400" b="1" dirty="0">
                <a:solidFill>
                  <a:schemeClr val="accent3"/>
                </a:solidFill>
                <a:latin typeface="Arial" panose="020B0604020202020204" pitchFamily="34" charset="0"/>
                <a:cs typeface="Arial" panose="020B0604020202020204" pitchFamily="34" charset="0"/>
              </a:rPr>
              <a:t>How well are current arrangements improving outcomes for children and young people?</a:t>
            </a:r>
          </a:p>
        </p:txBody>
      </p:sp>
      <p:sp>
        <p:nvSpPr>
          <p:cNvPr id="7" name="TextBox 6">
            <a:extLst>
              <a:ext uri="{FF2B5EF4-FFF2-40B4-BE49-F238E27FC236}">
                <a16:creationId xmlns:a16="http://schemas.microsoft.com/office/drawing/2014/main" id="{E89CAB54-9481-E20E-D103-A649DA805410}"/>
              </a:ext>
            </a:extLst>
          </p:cNvPr>
          <p:cNvSpPr txBox="1"/>
          <p:nvPr/>
        </p:nvSpPr>
        <p:spPr>
          <a:xfrm>
            <a:off x="8767658" y="3808712"/>
            <a:ext cx="6014907" cy="4154984"/>
          </a:xfrm>
          <a:prstGeom prst="rect">
            <a:avLst/>
          </a:prstGeom>
          <a:noFill/>
        </p:spPr>
        <p:txBody>
          <a:bodyPr wrap="square" rtlCol="0">
            <a:spAutoFit/>
          </a:bodyPr>
          <a:lstStyle/>
          <a:p>
            <a:pPr algn="l"/>
            <a:r>
              <a:rPr lang="en-GB" sz="2400" b="1" dirty="0">
                <a:solidFill>
                  <a:schemeClr val="bg2">
                    <a:lumMod val="25000"/>
                  </a:schemeClr>
                </a:solidFill>
                <a:latin typeface="Arial" panose="020B0604020202020204" pitchFamily="34" charset="0"/>
                <a:cs typeface="Arial" panose="020B0604020202020204" pitchFamily="34" charset="0"/>
              </a:rPr>
              <a:t>LGBF Outcomes</a:t>
            </a:r>
          </a:p>
          <a:p>
            <a:pPr algn="l"/>
            <a:endParaRPr lang="en-GB" sz="2400" dirty="0">
              <a:solidFill>
                <a:schemeClr val="bg2">
                  <a:lumMod val="25000"/>
                </a:schemeClr>
              </a:solidFill>
              <a:latin typeface="Arial" panose="020B0604020202020204" pitchFamily="34" charset="0"/>
              <a:cs typeface="Arial" panose="020B0604020202020204" pitchFamily="34" charset="0"/>
            </a:endParaRPr>
          </a:p>
          <a:p>
            <a:pPr algn="l"/>
            <a:r>
              <a:rPr lang="en-GB" sz="2400" b="1" dirty="0">
                <a:solidFill>
                  <a:srgbClr val="00B050"/>
                </a:solidFill>
                <a:latin typeface="Arial" panose="020B0604020202020204" pitchFamily="34" charset="0"/>
                <a:cs typeface="Arial" panose="020B0604020202020204" pitchFamily="34" charset="0"/>
              </a:rPr>
              <a:t>68% of LGBF outcomes are improved </a:t>
            </a:r>
            <a:r>
              <a:rPr lang="en-GB" sz="2400" dirty="0">
                <a:solidFill>
                  <a:srgbClr val="00B050"/>
                </a:solidFill>
                <a:latin typeface="Arial" panose="020B0604020202020204" pitchFamily="34" charset="0"/>
                <a:cs typeface="Arial" panose="020B0604020202020204" pitchFamily="34" charset="0"/>
              </a:rPr>
              <a:t>(national average is 64.5%)</a:t>
            </a:r>
          </a:p>
          <a:p>
            <a:pPr algn="l"/>
            <a:endParaRPr lang="en-GB" sz="2400" dirty="0">
              <a:solidFill>
                <a:schemeClr val="bg2">
                  <a:lumMod val="25000"/>
                </a:schemeClr>
              </a:solidFill>
              <a:latin typeface="Arial" panose="020B0604020202020204" pitchFamily="34" charset="0"/>
              <a:cs typeface="Arial" panose="020B0604020202020204" pitchFamily="34" charset="0"/>
            </a:endParaRPr>
          </a:p>
          <a:p>
            <a:pPr algn="l"/>
            <a:r>
              <a:rPr lang="en-GB" sz="2400" b="1" dirty="0">
                <a:solidFill>
                  <a:srgbClr val="FFFF00"/>
                </a:solidFill>
                <a:latin typeface="Arial" panose="020B0604020202020204" pitchFamily="34" charset="0"/>
                <a:cs typeface="Arial" panose="020B0604020202020204" pitchFamily="34" charset="0"/>
              </a:rPr>
              <a:t>6% of LGBF outcomes are unchanged</a:t>
            </a:r>
          </a:p>
          <a:p>
            <a:pPr algn="l"/>
            <a:endParaRPr lang="en-GB" sz="2400" dirty="0">
              <a:solidFill>
                <a:schemeClr val="bg2">
                  <a:lumMod val="25000"/>
                </a:schemeClr>
              </a:solidFill>
              <a:latin typeface="Arial" panose="020B0604020202020204" pitchFamily="34" charset="0"/>
              <a:cs typeface="Arial" panose="020B0604020202020204" pitchFamily="34" charset="0"/>
            </a:endParaRPr>
          </a:p>
          <a:p>
            <a:pPr algn="l"/>
            <a:r>
              <a:rPr lang="en-GB" sz="2400" b="1" dirty="0">
                <a:solidFill>
                  <a:srgbClr val="E6005B"/>
                </a:solidFill>
                <a:latin typeface="Arial" panose="020B0604020202020204" pitchFamily="34" charset="0"/>
                <a:cs typeface="Arial" panose="020B0604020202020204" pitchFamily="34" charset="0"/>
              </a:rPr>
              <a:t>25% of LGBF outcomes are decreasing</a:t>
            </a:r>
          </a:p>
          <a:p>
            <a:pPr algn="l"/>
            <a:endParaRPr lang="en-GB" sz="2400" b="1" dirty="0">
              <a:solidFill>
                <a:srgbClr val="E6005B"/>
              </a:solidFill>
              <a:latin typeface="Arial" panose="020B0604020202020204" pitchFamily="34" charset="0"/>
              <a:cs typeface="Arial" panose="020B0604020202020204" pitchFamily="34" charset="0"/>
            </a:endParaRPr>
          </a:p>
          <a:p>
            <a:pPr algn="l"/>
            <a:r>
              <a:rPr lang="en-GB" sz="2400" b="1" dirty="0">
                <a:solidFill>
                  <a:schemeClr val="tx1"/>
                </a:solidFill>
                <a:latin typeface="Arial" panose="020B0604020202020204" pitchFamily="34" charset="0"/>
                <a:cs typeface="Arial" panose="020B0604020202020204" pitchFamily="34" charset="0"/>
              </a:rPr>
              <a:t>Only 4 Local Authorities improved at a faster rate.</a:t>
            </a:r>
          </a:p>
        </p:txBody>
      </p:sp>
    </p:spTree>
    <p:extLst>
      <p:ext uri="{BB962C8B-B14F-4D97-AF65-F5344CB8AC3E}">
        <p14:creationId xmlns:p14="http://schemas.microsoft.com/office/powerpoint/2010/main" val="2167797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472D-A61C-5A46-A6C7-0079C64AD183}"/>
              </a:ext>
            </a:extLst>
          </p:cNvPr>
          <p:cNvSpPr>
            <a:spLocks noGrp="1"/>
          </p:cNvSpPr>
          <p:nvPr>
            <p:ph type="title"/>
          </p:nvPr>
        </p:nvSpPr>
        <p:spPr>
          <a:xfrm>
            <a:off x="1173186" y="3589898"/>
            <a:ext cx="6302270" cy="3499059"/>
          </a:xfrm>
        </p:spPr>
        <p:txBody>
          <a:bodyPr>
            <a:noAutofit/>
          </a:bodyPr>
          <a:lstStyle/>
          <a:p>
            <a:r>
              <a:rPr lang="en-GB" sz="3200" b="1" dirty="0">
                <a:latin typeface="Arial" panose="020B0604020202020204" pitchFamily="34" charset="0"/>
                <a:cs typeface="Arial" panose="020B0604020202020204" pitchFamily="34" charset="0"/>
              </a:rPr>
              <a:t>Stetch Outcome 4</a:t>
            </a:r>
            <a:br>
              <a:rPr lang="en-GB" sz="2400" b="1" dirty="0">
                <a:latin typeface="Arial" panose="020B0604020202020204" pitchFamily="34" charset="0"/>
                <a:cs typeface="Arial" panose="020B0604020202020204" pitchFamily="34" charset="0"/>
              </a:rPr>
            </a:b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95% of all children will reach their expected developmental milestones by their 27-30 month review by 2026</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t>
            </a:r>
            <a:br>
              <a:rPr lang="en-GB" sz="2400" b="1" dirty="0">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What do our prospective parents need to help them raise healthy children?</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What can each partner do to ensure appropriate nutrition for babies, the under 5s and their parents and carers?</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work together to better predict risk and address risk to children and families?</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join up delivery of services for those with children under 5 and take advantage of the progress we have made?</a:t>
            </a:r>
            <a:br>
              <a:rPr lang="en-GB" sz="2400" dirty="0">
                <a:solidFill>
                  <a:schemeClr val="tx1"/>
                </a:solidFill>
                <a:latin typeface="Arial" panose="020B0604020202020204" pitchFamily="34" charset="0"/>
                <a:cs typeface="Arial" panose="020B0604020202020204" pitchFamily="34" charset="0"/>
              </a:rPr>
            </a:b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How can we hold each other to account?</a:t>
            </a:r>
            <a:br>
              <a:rPr lang="en-GB" sz="2400" dirty="0">
                <a:solidFill>
                  <a:schemeClr val="accent4"/>
                </a:solidFill>
                <a:latin typeface="Arial" panose="020B0604020202020204" pitchFamily="34" charset="0"/>
                <a:cs typeface="Arial" panose="020B0604020202020204" pitchFamily="34" charset="0"/>
              </a:rPr>
            </a:br>
            <a:br>
              <a:rPr lang="en-GB" sz="2400" dirty="0">
                <a:solidFill>
                  <a:schemeClr val="accent4"/>
                </a:solidFill>
                <a:latin typeface="Arial" panose="020B0604020202020204" pitchFamily="34" charset="0"/>
                <a:cs typeface="Arial" panose="020B0604020202020204" pitchFamily="34" charset="0"/>
              </a:rPr>
            </a:br>
            <a:br>
              <a:rPr lang="en-GB" sz="2400" b="1" dirty="0">
                <a:solidFill>
                  <a:schemeClr val="accent4"/>
                </a:solidFill>
                <a:latin typeface="Arial" panose="020B0604020202020204" pitchFamily="34" charset="0"/>
                <a:cs typeface="Arial" panose="020B0604020202020204" pitchFamily="34" charset="0"/>
              </a:rPr>
            </a:br>
            <a:br>
              <a:rPr lang="en-GB" sz="2400" b="1" dirty="0">
                <a:solidFill>
                  <a:schemeClr val="accent4"/>
                </a:solidFill>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8821AA6-AE17-4948-780E-7B42CF0D8714}"/>
              </a:ext>
            </a:extLst>
          </p:cNvPr>
          <p:cNvPicPr>
            <a:picLocks noChangeAspect="1"/>
          </p:cNvPicPr>
          <p:nvPr/>
        </p:nvPicPr>
        <p:blipFill>
          <a:blip r:embed="rId3"/>
          <a:stretch>
            <a:fillRect/>
          </a:stretch>
        </p:blipFill>
        <p:spPr>
          <a:xfrm>
            <a:off x="7880141" y="207390"/>
            <a:ext cx="8969735" cy="8239027"/>
          </a:xfrm>
          <a:prstGeom prst="rect">
            <a:avLst/>
          </a:prstGeom>
        </p:spPr>
      </p:pic>
    </p:spTree>
    <p:extLst>
      <p:ext uri="{BB962C8B-B14F-4D97-AF65-F5344CB8AC3E}">
        <p14:creationId xmlns:p14="http://schemas.microsoft.com/office/powerpoint/2010/main" val="512086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kmiHAlJ1"/>
  <p:tag name="ARTICULATE_DESIGN_ID_1_OFFICE THEME" val="H575fPxL"/>
  <p:tag name="ARTICULATE_DESIGN_ID_3_OFFICE THEME" val="lwBYpnnV"/>
  <p:tag name="ARTICULATE_DESIGN_ID_2_OFFICE THEME" val="Dh295ImQ"/>
  <p:tag name="ARTICULATE_SLIDE_THUMBNAIL_REFRESH" val="1"/>
  <p:tag name="ARTICULATE_SLIDE_COUNT" val="5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2 theme">
  <a:themeElements>
    <a:clrScheme name="ACC 2022 ">
      <a:dk1>
        <a:srgbClr val="252625"/>
      </a:dk1>
      <a:lt1>
        <a:srgbClr val="FFFFFF"/>
      </a:lt1>
      <a:dk2>
        <a:srgbClr val="44546A"/>
      </a:dk2>
      <a:lt2>
        <a:srgbClr val="E7E6E6"/>
      </a:lt2>
      <a:accent1>
        <a:srgbClr val="ED7203"/>
      </a:accent1>
      <a:accent2>
        <a:srgbClr val="B92081"/>
      </a:accent2>
      <a:accent3>
        <a:srgbClr val="7F4995"/>
      </a:accent3>
      <a:accent4>
        <a:srgbClr val="007E9F"/>
      </a:accent4>
      <a:accent5>
        <a:srgbClr val="2EB6BC"/>
      </a:accent5>
      <a:accent6>
        <a:srgbClr val="78B629"/>
      </a:accent6>
      <a:hlink>
        <a:srgbClr val="0563C1"/>
      </a:hlink>
      <a:folHlink>
        <a:srgbClr val="7E489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400" dirty="0" err="1" smtClean="0">
            <a:solidFill>
              <a:schemeClr val="bg2">
                <a:lumMod val="25000"/>
              </a:schemeClr>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Corporate template LM" id="{56DADF92-391F-2D4D-A0D6-A74F54861BC2}" vid="{FA476B69-517B-2A4A-8E1B-2E421AF95F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B1878C38928D42A2D66FD3F3DC9432" ma:contentTypeVersion="6" ma:contentTypeDescription="Create a new document." ma:contentTypeScope="" ma:versionID="2dd3b0306eb9344a94283637ab77bec2">
  <xsd:schema xmlns:xsd="http://www.w3.org/2001/XMLSchema" xmlns:xs="http://www.w3.org/2001/XMLSchema" xmlns:p="http://schemas.microsoft.com/office/2006/metadata/properties" xmlns:ns2="19a4c3c8-e21e-4f06-9335-5c95b33e50cd" xmlns:ns3="27f52916-5a8f-473f-a6ee-aba4a51fd594" targetNamespace="http://schemas.microsoft.com/office/2006/metadata/properties" ma:root="true" ma:fieldsID="d49cfe521de643d3ee02b9bf03c979ac" ns2:_="" ns3:_="">
    <xsd:import namespace="19a4c3c8-e21e-4f06-9335-5c95b33e50cd"/>
    <xsd:import namespace="27f52916-5a8f-473f-a6ee-aba4a51fd5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4c3c8-e21e-4f06-9335-5c95b33e5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f52916-5a8f-473f-a6ee-aba4a51fd5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D84D3-1304-402A-8C8B-761A3816367A}">
  <ds:schemaRefs>
    <ds:schemaRef ds:uri="44746cc0-8d28-49a0-aa3c-a63139959ea4"/>
    <ds:schemaRef ds:uri="http://purl.org/dc/elements/1.1/"/>
    <ds:schemaRef ds:uri="http://purl.org/dc/terms/"/>
    <ds:schemaRef ds:uri="http://purl.org/dc/dcmitype/"/>
    <ds:schemaRef ds:uri="afab2892-d0ac-4da7-80f2-d7a703db72bb"/>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AF1968C-7143-4D96-8CDD-0EBD329F1E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4c3c8-e21e-4f06-9335-5c95b33e50cd"/>
    <ds:schemaRef ds:uri="27f52916-5a8f-473f-a6ee-aba4a51fd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F060EC-C761-4138-B36B-AFAB0E1E62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4</TotalTime>
  <Words>1039</Words>
  <Application>Microsoft Office PowerPoint</Application>
  <PresentationFormat>Custom</PresentationFormat>
  <Paragraphs>166</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2022 theme</vt:lpstr>
      <vt:lpstr>Children's Services Plan</vt:lpstr>
      <vt:lpstr>Developing the Plan for 2023-26</vt:lpstr>
      <vt:lpstr>Learning we take into this Plan</vt:lpstr>
      <vt:lpstr>PowerPoint Presentation</vt:lpstr>
      <vt:lpstr>PowerPoint Presentation</vt:lpstr>
      <vt:lpstr>PowerPoint Presentation</vt:lpstr>
      <vt:lpstr>PowerPoint Presentation</vt:lpstr>
      <vt:lpstr>PowerPoint Presentation</vt:lpstr>
      <vt:lpstr>Stetch Outcome 4  95% of all children will reach their expected developmental milestones by their 27-30 month review by 2026   What do our prospective parents need to help them raise healthy children?  What can each partner do to ensure appropriate nutrition for babies, the under 5s and their parents and carers?  How can we work together to better predict risk and address risk to children and families?  How can we join up delivery of services for those with children under 5 and take advantage of the progress we have made?  How can we hold each other to account?    </vt:lpstr>
      <vt:lpstr>Stetch Outcome 5  90% of children and young people report they feel listened to all of the time by 2026.   How can we work together to better address the established risk factors across children and adult services and avoid any unintended consequences resulting from silo working?  How can we pool resource to strengthen the continuum of support for mental and physical wellbeing with a focus on prevention?  How can we take decisions on the use of resource together to make sure that we look at the whole picture?  How can we build the resilience of children and families together?</vt:lpstr>
      <vt:lpstr>PowerPoint Presentation</vt:lpstr>
      <vt:lpstr>PowerPoint Presentation</vt:lpstr>
      <vt:lpstr>PowerPoint Presentation</vt:lpstr>
      <vt:lpstr>PowerPoint Presentation</vt:lpstr>
      <vt:lpstr>Alignment to our Child Protection Programme  </vt:lpstr>
      <vt:lpstr>Strategic Plan on a page  Enabling priorities Simplify access to services Increase integration Reduce risks Shared commissioning Joining up data and D365 Joint workforce development </vt:lpstr>
      <vt:lpstr>Children’s Services Strategic Plan 2023-26  Children and young people's version   Summary </vt:lpstr>
      <vt:lpstr>Getting it Right for Everyone</vt:lpstr>
      <vt:lpstr>Joint delivery of services  We have well established approaches to the joint design and delivery of services, these were accelerated during the pandemic.  We have moved past organisational boundaries, share physical office space and work as a whole system.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 option 1</dc:title>
  <dc:creator>Laura McAra</dc:creator>
  <cp:lastModifiedBy>Fiona Mitchelhill (NHS Grampian)</cp:lastModifiedBy>
  <cp:revision>5</cp:revision>
  <cp:lastPrinted>2022-04-12T16:10:20Z</cp:lastPrinted>
  <dcterms:created xsi:type="dcterms:W3CDTF">2022-04-11T16:44:52Z</dcterms:created>
  <dcterms:modified xsi:type="dcterms:W3CDTF">2023-05-19T10:31:56Z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387E0DBA-140A-4DD6-97BD-1CF4EDBAE27A</vt:lpwstr>
  </property>
  <property fmtid="{D5CDD505-2E9C-101B-9397-08002B2CF9AE}" pid="3" name="ArticulatePath">
    <vt:lpwstr>https://aberdeencitycouncilo365.sharepoint.com/sites/Network-ACCCorporateInduction-Admin-CorpInduction/Shared Documents/Admin - CorpInduction/Employee Induction-Updated-Nov21</vt:lpwstr>
  </property>
  <property fmtid="{D5CDD505-2E9C-101B-9397-08002B2CF9AE}" pid="4" name="ContentTypeId">
    <vt:lpwstr>0x010100C2B1878C38928D42A2D66FD3F3DC9432</vt:lpwstr>
  </property>
</Properties>
</file>