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3"/>
  </p:notesMasterIdLst>
  <p:sldIdLst>
    <p:sldId id="257" r:id="rId5"/>
    <p:sldId id="507" r:id="rId6"/>
    <p:sldId id="509" r:id="rId7"/>
    <p:sldId id="498" r:id="rId8"/>
    <p:sldId id="508" r:id="rId9"/>
    <p:sldId id="501" r:id="rId10"/>
    <p:sldId id="506" r:id="rId11"/>
    <p:sldId id="502" r:id="rId12"/>
  </p:sldIdLst>
  <p:sldSz cx="9144000" cy="6858000" type="screen4x3"/>
  <p:notesSz cx="6797675" cy="992822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434">
          <p15:clr>
            <a:srgbClr val="A4A3A4"/>
          </p15:clr>
        </p15:guide>
        <p15:guide id="2" pos="442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0594546-90EE-4120-896D-5CC8D71CD1EA}" v="826" dt="2023-05-03T22:16:10.02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79" autoAdjust="0"/>
    <p:restoredTop sz="95673" autoAdjust="0"/>
  </p:normalViewPr>
  <p:slideViewPr>
    <p:cSldViewPr>
      <p:cViewPr varScale="1">
        <p:scale>
          <a:sx n="97" d="100"/>
          <a:sy n="97" d="100"/>
        </p:scale>
        <p:origin x="932" y="60"/>
      </p:cViewPr>
      <p:guideLst>
        <p:guide orient="horz" pos="1434"/>
        <p:guide pos="4422"/>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0858FA-564F-4E41-9C63-121F1C426D8F}" type="doc">
      <dgm:prSet loTypeId="urn:microsoft.com/office/officeart/2011/layout/HexagonRadial" loCatId="cycle" qsTypeId="urn:microsoft.com/office/officeart/2005/8/quickstyle/simple1" qsCatId="simple" csTypeId="urn:microsoft.com/office/officeart/2005/8/colors/colorful1" csCatId="colorful" phldr="1"/>
      <dgm:spPr/>
      <dgm:t>
        <a:bodyPr/>
        <a:lstStyle/>
        <a:p>
          <a:endParaRPr lang="en-GB"/>
        </a:p>
      </dgm:t>
    </dgm:pt>
    <dgm:pt modelId="{1FA060F8-430E-4095-BDB2-6F8235FD99FA}">
      <dgm:prSet phldrT="[Text]"/>
      <dgm:spPr/>
      <dgm:t>
        <a:bodyPr/>
        <a:lstStyle/>
        <a:p>
          <a:r>
            <a:rPr lang="en-GB" dirty="0"/>
            <a:t>Unpaid Carers</a:t>
          </a:r>
        </a:p>
        <a:p>
          <a:r>
            <a:rPr lang="en-GB" dirty="0"/>
            <a:t>Aberdeen City</a:t>
          </a:r>
        </a:p>
      </dgm:t>
    </dgm:pt>
    <dgm:pt modelId="{6BF0E8D3-A83A-43AA-9B8B-2F828D7C50A2}" type="parTrans" cxnId="{10010F6F-A0E5-4B2C-8E60-C425BCA552EC}">
      <dgm:prSet/>
      <dgm:spPr/>
      <dgm:t>
        <a:bodyPr/>
        <a:lstStyle/>
        <a:p>
          <a:endParaRPr lang="en-GB"/>
        </a:p>
      </dgm:t>
    </dgm:pt>
    <dgm:pt modelId="{479D13D7-0D13-4B7C-84FB-E8ED99B95F33}" type="sibTrans" cxnId="{10010F6F-A0E5-4B2C-8E60-C425BCA552EC}">
      <dgm:prSet/>
      <dgm:spPr/>
      <dgm:t>
        <a:bodyPr/>
        <a:lstStyle/>
        <a:p>
          <a:endParaRPr lang="en-GB"/>
        </a:p>
      </dgm:t>
    </dgm:pt>
    <dgm:pt modelId="{0A24B165-8F79-4974-83DB-32BA106431AC}">
      <dgm:prSet phldrT="[Text]"/>
      <dgm:spPr>
        <a:solidFill>
          <a:schemeClr val="bg2">
            <a:lumMod val="50000"/>
          </a:schemeClr>
        </a:solidFill>
      </dgm:spPr>
      <dgm:t>
        <a:bodyPr/>
        <a:lstStyle/>
        <a:p>
          <a:r>
            <a:rPr lang="en-GB" dirty="0"/>
            <a:t>Strategic Planning Group</a:t>
          </a:r>
        </a:p>
      </dgm:t>
    </dgm:pt>
    <dgm:pt modelId="{3CD54630-6351-4AE5-9D24-41D40D2AB096}" type="parTrans" cxnId="{BFEDDC1E-47E0-4DF6-A655-C3234C989E96}">
      <dgm:prSet/>
      <dgm:spPr/>
      <dgm:t>
        <a:bodyPr/>
        <a:lstStyle/>
        <a:p>
          <a:endParaRPr lang="en-GB"/>
        </a:p>
      </dgm:t>
    </dgm:pt>
    <dgm:pt modelId="{0CECB030-80F0-4CDD-B78C-FB0A166261D4}" type="sibTrans" cxnId="{BFEDDC1E-47E0-4DF6-A655-C3234C989E96}">
      <dgm:prSet/>
      <dgm:spPr/>
      <dgm:t>
        <a:bodyPr/>
        <a:lstStyle/>
        <a:p>
          <a:endParaRPr lang="en-GB"/>
        </a:p>
      </dgm:t>
    </dgm:pt>
    <dgm:pt modelId="{1D4E873B-D2BC-4AD8-ACF5-AB506003127C}">
      <dgm:prSet phldrT="[Text]"/>
      <dgm:spPr/>
      <dgm:t>
        <a:bodyPr/>
        <a:lstStyle/>
        <a:p>
          <a:r>
            <a:rPr lang="en-GB" dirty="0"/>
            <a:t>Children’s Services Board</a:t>
          </a:r>
        </a:p>
      </dgm:t>
    </dgm:pt>
    <dgm:pt modelId="{0859C2E6-3E48-439C-93F3-053889519252}" type="parTrans" cxnId="{3CD3C85E-4883-420F-9A65-677C2F2459E4}">
      <dgm:prSet/>
      <dgm:spPr/>
      <dgm:t>
        <a:bodyPr/>
        <a:lstStyle/>
        <a:p>
          <a:endParaRPr lang="en-GB"/>
        </a:p>
      </dgm:t>
    </dgm:pt>
    <dgm:pt modelId="{790C5827-2A40-4CFC-9D7E-6F8719124F2C}" type="sibTrans" cxnId="{3CD3C85E-4883-420F-9A65-677C2F2459E4}">
      <dgm:prSet/>
      <dgm:spPr/>
      <dgm:t>
        <a:bodyPr/>
        <a:lstStyle/>
        <a:p>
          <a:endParaRPr lang="en-GB"/>
        </a:p>
      </dgm:t>
    </dgm:pt>
    <dgm:pt modelId="{54896C98-3A5D-4327-B143-B70C92338840}">
      <dgm:prSet phldrT="[Text]"/>
      <dgm:spPr/>
      <dgm:t>
        <a:bodyPr/>
        <a:lstStyle/>
        <a:p>
          <a:r>
            <a:rPr lang="en-GB" dirty="0"/>
            <a:t>Young Carers Support  Service</a:t>
          </a:r>
        </a:p>
      </dgm:t>
    </dgm:pt>
    <dgm:pt modelId="{37AC252E-DE3B-4DDC-ABB0-56E816EFDC1C}" type="parTrans" cxnId="{5ED79441-E0B9-47B4-B115-0D0D6A994595}">
      <dgm:prSet/>
      <dgm:spPr/>
      <dgm:t>
        <a:bodyPr/>
        <a:lstStyle/>
        <a:p>
          <a:endParaRPr lang="en-GB"/>
        </a:p>
      </dgm:t>
    </dgm:pt>
    <dgm:pt modelId="{1D532332-B7EE-4044-BE85-D282B072C6F6}" type="sibTrans" cxnId="{5ED79441-E0B9-47B4-B115-0D0D6A994595}">
      <dgm:prSet/>
      <dgm:spPr/>
      <dgm:t>
        <a:bodyPr/>
        <a:lstStyle/>
        <a:p>
          <a:endParaRPr lang="en-GB"/>
        </a:p>
      </dgm:t>
    </dgm:pt>
    <dgm:pt modelId="{0DB08552-1E3A-4341-B3CB-53526B646A7D}">
      <dgm:prSet phldrT="[Text]"/>
      <dgm:spPr/>
      <dgm:t>
        <a:bodyPr/>
        <a:lstStyle/>
        <a:p>
          <a:r>
            <a:rPr lang="en-GB" dirty="0"/>
            <a:t>Carers Strategy Implementation Group</a:t>
          </a:r>
        </a:p>
      </dgm:t>
    </dgm:pt>
    <dgm:pt modelId="{B673C851-9CE5-469B-BD11-2216454176B8}" type="parTrans" cxnId="{E37E5EF9-AF86-4245-950B-77C73685173C}">
      <dgm:prSet/>
      <dgm:spPr/>
      <dgm:t>
        <a:bodyPr/>
        <a:lstStyle/>
        <a:p>
          <a:endParaRPr lang="en-GB"/>
        </a:p>
      </dgm:t>
    </dgm:pt>
    <dgm:pt modelId="{BD865161-8953-4FD1-A8A4-612E2FDBAC3E}" type="sibTrans" cxnId="{E37E5EF9-AF86-4245-950B-77C73685173C}">
      <dgm:prSet/>
      <dgm:spPr/>
      <dgm:t>
        <a:bodyPr/>
        <a:lstStyle/>
        <a:p>
          <a:endParaRPr lang="en-GB"/>
        </a:p>
      </dgm:t>
    </dgm:pt>
    <dgm:pt modelId="{E8BD8EF1-E6DE-45F1-82CA-EF4A6E947EE4}">
      <dgm:prSet phldrT="[Text]"/>
      <dgm:spPr/>
      <dgm:t>
        <a:bodyPr/>
        <a:lstStyle/>
        <a:p>
          <a:r>
            <a:rPr lang="en-GB" dirty="0"/>
            <a:t>Adult Carers Support Service</a:t>
          </a:r>
        </a:p>
      </dgm:t>
    </dgm:pt>
    <dgm:pt modelId="{8F84F1AA-1387-4833-88FA-FA8C5ADA29A4}" type="parTrans" cxnId="{E95ED583-4A0A-4E20-A714-2A8D0D989368}">
      <dgm:prSet/>
      <dgm:spPr/>
      <dgm:t>
        <a:bodyPr/>
        <a:lstStyle/>
        <a:p>
          <a:endParaRPr lang="en-GB"/>
        </a:p>
      </dgm:t>
    </dgm:pt>
    <dgm:pt modelId="{DFEBBD1E-3C5B-4B46-AC1F-C38A714574CF}" type="sibTrans" cxnId="{E95ED583-4A0A-4E20-A714-2A8D0D989368}">
      <dgm:prSet/>
      <dgm:spPr/>
      <dgm:t>
        <a:bodyPr/>
        <a:lstStyle/>
        <a:p>
          <a:endParaRPr lang="en-GB"/>
        </a:p>
      </dgm:t>
    </dgm:pt>
    <dgm:pt modelId="{38A67276-AC48-474F-8EAB-74E559B70E81}">
      <dgm:prSet phldrT="[Text]"/>
      <dgm:spPr/>
      <dgm:t>
        <a:bodyPr/>
        <a:lstStyle/>
        <a:p>
          <a:r>
            <a:rPr lang="en-GB" dirty="0"/>
            <a:t>Integration Joint Board</a:t>
          </a:r>
        </a:p>
      </dgm:t>
    </dgm:pt>
    <dgm:pt modelId="{760AD34B-0D92-483C-A470-C03A4B7BF0FE}" type="parTrans" cxnId="{9F5584BA-8004-4844-AA35-4DE445880CE4}">
      <dgm:prSet/>
      <dgm:spPr/>
      <dgm:t>
        <a:bodyPr/>
        <a:lstStyle/>
        <a:p>
          <a:endParaRPr lang="en-GB"/>
        </a:p>
      </dgm:t>
    </dgm:pt>
    <dgm:pt modelId="{F893B10E-265C-4E47-9150-1D9955474C60}" type="sibTrans" cxnId="{9F5584BA-8004-4844-AA35-4DE445880CE4}">
      <dgm:prSet/>
      <dgm:spPr/>
      <dgm:t>
        <a:bodyPr/>
        <a:lstStyle/>
        <a:p>
          <a:endParaRPr lang="en-GB"/>
        </a:p>
      </dgm:t>
    </dgm:pt>
    <dgm:pt modelId="{B9490886-A058-47DE-974F-2495CCDE798F}" type="pres">
      <dgm:prSet presAssocID="{B00858FA-564F-4E41-9C63-121F1C426D8F}" presName="Name0" presStyleCnt="0">
        <dgm:presLayoutVars>
          <dgm:chMax val="1"/>
          <dgm:chPref val="1"/>
          <dgm:dir/>
          <dgm:animOne val="branch"/>
          <dgm:animLvl val="lvl"/>
        </dgm:presLayoutVars>
      </dgm:prSet>
      <dgm:spPr/>
    </dgm:pt>
    <dgm:pt modelId="{F8F17792-96C4-4DBB-9EB4-41A5787D3699}" type="pres">
      <dgm:prSet presAssocID="{1FA060F8-430E-4095-BDB2-6F8235FD99FA}" presName="Parent" presStyleLbl="node0" presStyleIdx="0" presStyleCnt="1">
        <dgm:presLayoutVars>
          <dgm:chMax val="6"/>
          <dgm:chPref val="6"/>
        </dgm:presLayoutVars>
      </dgm:prSet>
      <dgm:spPr/>
    </dgm:pt>
    <dgm:pt modelId="{ED1F0E99-50E8-42F7-84FA-95E4717A15B9}" type="pres">
      <dgm:prSet presAssocID="{0A24B165-8F79-4974-83DB-32BA106431AC}" presName="Accent1" presStyleCnt="0"/>
      <dgm:spPr/>
    </dgm:pt>
    <dgm:pt modelId="{F4ABE948-A49D-46CC-A9FC-7960816DD016}" type="pres">
      <dgm:prSet presAssocID="{0A24B165-8F79-4974-83DB-32BA106431AC}" presName="Accent" presStyleLbl="bgShp" presStyleIdx="0" presStyleCnt="6"/>
      <dgm:spPr/>
    </dgm:pt>
    <dgm:pt modelId="{EF425EA2-4643-4DF0-984E-DDD35C3FFF16}" type="pres">
      <dgm:prSet presAssocID="{0A24B165-8F79-4974-83DB-32BA106431AC}" presName="Child1" presStyleLbl="node1" presStyleIdx="0" presStyleCnt="6">
        <dgm:presLayoutVars>
          <dgm:chMax val="0"/>
          <dgm:chPref val="0"/>
          <dgm:bulletEnabled val="1"/>
        </dgm:presLayoutVars>
      </dgm:prSet>
      <dgm:spPr/>
    </dgm:pt>
    <dgm:pt modelId="{7F32708A-13A0-4DBA-BE14-9FE93FEBBB79}" type="pres">
      <dgm:prSet presAssocID="{1D4E873B-D2BC-4AD8-ACF5-AB506003127C}" presName="Accent2" presStyleCnt="0"/>
      <dgm:spPr/>
    </dgm:pt>
    <dgm:pt modelId="{D57DEC92-5621-4327-9DED-A6A973884902}" type="pres">
      <dgm:prSet presAssocID="{1D4E873B-D2BC-4AD8-ACF5-AB506003127C}" presName="Accent" presStyleLbl="bgShp" presStyleIdx="1" presStyleCnt="6"/>
      <dgm:spPr/>
    </dgm:pt>
    <dgm:pt modelId="{AF387E05-99E8-49AF-B7EE-98893FA30ED7}" type="pres">
      <dgm:prSet presAssocID="{1D4E873B-D2BC-4AD8-ACF5-AB506003127C}" presName="Child2" presStyleLbl="node1" presStyleIdx="1" presStyleCnt="6">
        <dgm:presLayoutVars>
          <dgm:chMax val="0"/>
          <dgm:chPref val="0"/>
          <dgm:bulletEnabled val="1"/>
        </dgm:presLayoutVars>
      </dgm:prSet>
      <dgm:spPr/>
    </dgm:pt>
    <dgm:pt modelId="{7ADD37E9-750B-4401-8FCB-C20BC9B90685}" type="pres">
      <dgm:prSet presAssocID="{54896C98-3A5D-4327-B143-B70C92338840}" presName="Accent3" presStyleCnt="0"/>
      <dgm:spPr/>
    </dgm:pt>
    <dgm:pt modelId="{59432675-6C8E-421A-B058-F1A4B51A6442}" type="pres">
      <dgm:prSet presAssocID="{54896C98-3A5D-4327-B143-B70C92338840}" presName="Accent" presStyleLbl="bgShp" presStyleIdx="2" presStyleCnt="6"/>
      <dgm:spPr/>
    </dgm:pt>
    <dgm:pt modelId="{A414CC3F-EA05-464A-8DCD-BF52FDCF6546}" type="pres">
      <dgm:prSet presAssocID="{54896C98-3A5D-4327-B143-B70C92338840}" presName="Child3" presStyleLbl="node1" presStyleIdx="2" presStyleCnt="6">
        <dgm:presLayoutVars>
          <dgm:chMax val="0"/>
          <dgm:chPref val="0"/>
          <dgm:bulletEnabled val="1"/>
        </dgm:presLayoutVars>
      </dgm:prSet>
      <dgm:spPr/>
    </dgm:pt>
    <dgm:pt modelId="{4ABB5FA6-E6D6-42CE-A198-0BC5E43679D4}" type="pres">
      <dgm:prSet presAssocID="{0DB08552-1E3A-4341-B3CB-53526B646A7D}" presName="Accent4" presStyleCnt="0"/>
      <dgm:spPr/>
    </dgm:pt>
    <dgm:pt modelId="{27B7F220-E6B4-4257-A96C-CBC84AC45722}" type="pres">
      <dgm:prSet presAssocID="{0DB08552-1E3A-4341-B3CB-53526B646A7D}" presName="Accent" presStyleLbl="bgShp" presStyleIdx="3" presStyleCnt="6"/>
      <dgm:spPr/>
    </dgm:pt>
    <dgm:pt modelId="{50C46103-06C1-4F34-AD83-DB4D5F164E59}" type="pres">
      <dgm:prSet presAssocID="{0DB08552-1E3A-4341-B3CB-53526B646A7D}" presName="Child4" presStyleLbl="node1" presStyleIdx="3" presStyleCnt="6">
        <dgm:presLayoutVars>
          <dgm:chMax val="0"/>
          <dgm:chPref val="0"/>
          <dgm:bulletEnabled val="1"/>
        </dgm:presLayoutVars>
      </dgm:prSet>
      <dgm:spPr/>
    </dgm:pt>
    <dgm:pt modelId="{48A19368-AD45-4EFA-B5E0-13C9BA721BA4}" type="pres">
      <dgm:prSet presAssocID="{E8BD8EF1-E6DE-45F1-82CA-EF4A6E947EE4}" presName="Accent5" presStyleCnt="0"/>
      <dgm:spPr/>
    </dgm:pt>
    <dgm:pt modelId="{E3801F76-1443-49D9-B39C-C6CC2D988B4A}" type="pres">
      <dgm:prSet presAssocID="{E8BD8EF1-E6DE-45F1-82CA-EF4A6E947EE4}" presName="Accent" presStyleLbl="bgShp" presStyleIdx="4" presStyleCnt="6"/>
      <dgm:spPr/>
    </dgm:pt>
    <dgm:pt modelId="{4D9DB705-89AB-42F1-BD8D-472D58935261}" type="pres">
      <dgm:prSet presAssocID="{E8BD8EF1-E6DE-45F1-82CA-EF4A6E947EE4}" presName="Child5" presStyleLbl="node1" presStyleIdx="4" presStyleCnt="6">
        <dgm:presLayoutVars>
          <dgm:chMax val="0"/>
          <dgm:chPref val="0"/>
          <dgm:bulletEnabled val="1"/>
        </dgm:presLayoutVars>
      </dgm:prSet>
      <dgm:spPr/>
    </dgm:pt>
    <dgm:pt modelId="{E5B8D93C-352D-4AB6-9951-1A9D6C7AF162}" type="pres">
      <dgm:prSet presAssocID="{38A67276-AC48-474F-8EAB-74E559B70E81}" presName="Accent6" presStyleCnt="0"/>
      <dgm:spPr/>
    </dgm:pt>
    <dgm:pt modelId="{D8E57E14-0034-4B66-A7C1-3AEA263932C4}" type="pres">
      <dgm:prSet presAssocID="{38A67276-AC48-474F-8EAB-74E559B70E81}" presName="Accent" presStyleLbl="bgShp" presStyleIdx="5" presStyleCnt="6"/>
      <dgm:spPr/>
    </dgm:pt>
    <dgm:pt modelId="{5A337AD0-F3E2-4DAD-9BEC-17EBFE704C1A}" type="pres">
      <dgm:prSet presAssocID="{38A67276-AC48-474F-8EAB-74E559B70E81}" presName="Child6" presStyleLbl="node1" presStyleIdx="5" presStyleCnt="6">
        <dgm:presLayoutVars>
          <dgm:chMax val="0"/>
          <dgm:chPref val="0"/>
          <dgm:bulletEnabled val="1"/>
        </dgm:presLayoutVars>
      </dgm:prSet>
      <dgm:spPr/>
    </dgm:pt>
  </dgm:ptLst>
  <dgm:cxnLst>
    <dgm:cxn modelId="{5A112016-B1D8-4437-B51F-AF48F5F4F45A}" type="presOf" srcId="{0A24B165-8F79-4974-83DB-32BA106431AC}" destId="{EF425EA2-4643-4DF0-984E-DDD35C3FFF16}" srcOrd="0" destOrd="0" presId="urn:microsoft.com/office/officeart/2011/layout/HexagonRadial"/>
    <dgm:cxn modelId="{BFEDDC1E-47E0-4DF6-A655-C3234C989E96}" srcId="{1FA060F8-430E-4095-BDB2-6F8235FD99FA}" destId="{0A24B165-8F79-4974-83DB-32BA106431AC}" srcOrd="0" destOrd="0" parTransId="{3CD54630-6351-4AE5-9D24-41D40D2AB096}" sibTransId="{0CECB030-80F0-4CDD-B78C-FB0A166261D4}"/>
    <dgm:cxn modelId="{3CD3C85E-4883-420F-9A65-677C2F2459E4}" srcId="{1FA060F8-430E-4095-BDB2-6F8235FD99FA}" destId="{1D4E873B-D2BC-4AD8-ACF5-AB506003127C}" srcOrd="1" destOrd="0" parTransId="{0859C2E6-3E48-439C-93F3-053889519252}" sibTransId="{790C5827-2A40-4CFC-9D7E-6F8719124F2C}"/>
    <dgm:cxn modelId="{5ED79441-E0B9-47B4-B115-0D0D6A994595}" srcId="{1FA060F8-430E-4095-BDB2-6F8235FD99FA}" destId="{54896C98-3A5D-4327-B143-B70C92338840}" srcOrd="2" destOrd="0" parTransId="{37AC252E-DE3B-4DDC-ABB0-56E816EFDC1C}" sibTransId="{1D532332-B7EE-4044-BE85-D282B072C6F6}"/>
    <dgm:cxn modelId="{10010F6F-A0E5-4B2C-8E60-C425BCA552EC}" srcId="{B00858FA-564F-4E41-9C63-121F1C426D8F}" destId="{1FA060F8-430E-4095-BDB2-6F8235FD99FA}" srcOrd="0" destOrd="0" parTransId="{6BF0E8D3-A83A-43AA-9B8B-2F828D7C50A2}" sibTransId="{479D13D7-0D13-4B7C-84FB-E8ED99B95F33}"/>
    <dgm:cxn modelId="{E975D977-8D5F-41C9-82C7-DE791DA64C79}" type="presOf" srcId="{E8BD8EF1-E6DE-45F1-82CA-EF4A6E947EE4}" destId="{4D9DB705-89AB-42F1-BD8D-472D58935261}" srcOrd="0" destOrd="0" presId="urn:microsoft.com/office/officeart/2011/layout/HexagonRadial"/>
    <dgm:cxn modelId="{E95ED583-4A0A-4E20-A714-2A8D0D989368}" srcId="{1FA060F8-430E-4095-BDB2-6F8235FD99FA}" destId="{E8BD8EF1-E6DE-45F1-82CA-EF4A6E947EE4}" srcOrd="4" destOrd="0" parTransId="{8F84F1AA-1387-4833-88FA-FA8C5ADA29A4}" sibTransId="{DFEBBD1E-3C5B-4B46-AC1F-C38A714574CF}"/>
    <dgm:cxn modelId="{8C8CD687-68C6-4922-8CE6-640D70163DF1}" type="presOf" srcId="{0DB08552-1E3A-4341-B3CB-53526B646A7D}" destId="{50C46103-06C1-4F34-AD83-DB4D5F164E59}" srcOrd="0" destOrd="0" presId="urn:microsoft.com/office/officeart/2011/layout/HexagonRadial"/>
    <dgm:cxn modelId="{DDD9CB8F-6F64-4224-8EA5-6647B87C9998}" type="presOf" srcId="{1FA060F8-430E-4095-BDB2-6F8235FD99FA}" destId="{F8F17792-96C4-4DBB-9EB4-41A5787D3699}" srcOrd="0" destOrd="0" presId="urn:microsoft.com/office/officeart/2011/layout/HexagonRadial"/>
    <dgm:cxn modelId="{83661B9A-CE85-4B67-A8E8-1386BAE134B4}" type="presOf" srcId="{B00858FA-564F-4E41-9C63-121F1C426D8F}" destId="{B9490886-A058-47DE-974F-2495CCDE798F}" srcOrd="0" destOrd="0" presId="urn:microsoft.com/office/officeart/2011/layout/HexagonRadial"/>
    <dgm:cxn modelId="{31DAE8A8-B03A-4BC9-81DF-165117A95861}" type="presOf" srcId="{1D4E873B-D2BC-4AD8-ACF5-AB506003127C}" destId="{AF387E05-99E8-49AF-B7EE-98893FA30ED7}" srcOrd="0" destOrd="0" presId="urn:microsoft.com/office/officeart/2011/layout/HexagonRadial"/>
    <dgm:cxn modelId="{08589AB0-E74E-48A5-9DCB-1822CC64B33D}" type="presOf" srcId="{38A67276-AC48-474F-8EAB-74E559B70E81}" destId="{5A337AD0-F3E2-4DAD-9BEC-17EBFE704C1A}" srcOrd="0" destOrd="0" presId="urn:microsoft.com/office/officeart/2011/layout/HexagonRadial"/>
    <dgm:cxn modelId="{9F5584BA-8004-4844-AA35-4DE445880CE4}" srcId="{1FA060F8-430E-4095-BDB2-6F8235FD99FA}" destId="{38A67276-AC48-474F-8EAB-74E559B70E81}" srcOrd="5" destOrd="0" parTransId="{760AD34B-0D92-483C-A470-C03A4B7BF0FE}" sibTransId="{F893B10E-265C-4E47-9150-1D9955474C60}"/>
    <dgm:cxn modelId="{2FFA8DC4-0B1D-4AA9-96F9-BE1849967A3D}" type="presOf" srcId="{54896C98-3A5D-4327-B143-B70C92338840}" destId="{A414CC3F-EA05-464A-8DCD-BF52FDCF6546}" srcOrd="0" destOrd="0" presId="urn:microsoft.com/office/officeart/2011/layout/HexagonRadial"/>
    <dgm:cxn modelId="{E37E5EF9-AF86-4245-950B-77C73685173C}" srcId="{1FA060F8-430E-4095-BDB2-6F8235FD99FA}" destId="{0DB08552-1E3A-4341-B3CB-53526B646A7D}" srcOrd="3" destOrd="0" parTransId="{B673C851-9CE5-469B-BD11-2216454176B8}" sibTransId="{BD865161-8953-4FD1-A8A4-612E2FDBAC3E}"/>
    <dgm:cxn modelId="{59EB5B47-1CDE-4ACD-A028-70493FF477A9}" type="presParOf" srcId="{B9490886-A058-47DE-974F-2495CCDE798F}" destId="{F8F17792-96C4-4DBB-9EB4-41A5787D3699}" srcOrd="0" destOrd="0" presId="urn:microsoft.com/office/officeart/2011/layout/HexagonRadial"/>
    <dgm:cxn modelId="{0D05DB3A-B716-42AE-A2FB-9786F5D01AB8}" type="presParOf" srcId="{B9490886-A058-47DE-974F-2495CCDE798F}" destId="{ED1F0E99-50E8-42F7-84FA-95E4717A15B9}" srcOrd="1" destOrd="0" presId="urn:microsoft.com/office/officeart/2011/layout/HexagonRadial"/>
    <dgm:cxn modelId="{84B20E47-33BA-4476-B859-C02289F192DB}" type="presParOf" srcId="{ED1F0E99-50E8-42F7-84FA-95E4717A15B9}" destId="{F4ABE948-A49D-46CC-A9FC-7960816DD016}" srcOrd="0" destOrd="0" presId="urn:microsoft.com/office/officeart/2011/layout/HexagonRadial"/>
    <dgm:cxn modelId="{D08505FD-216D-42C4-907F-4C476676CD0B}" type="presParOf" srcId="{B9490886-A058-47DE-974F-2495CCDE798F}" destId="{EF425EA2-4643-4DF0-984E-DDD35C3FFF16}" srcOrd="2" destOrd="0" presId="urn:microsoft.com/office/officeart/2011/layout/HexagonRadial"/>
    <dgm:cxn modelId="{A583EA7B-4FDE-44C5-9393-70F6EE8BF348}" type="presParOf" srcId="{B9490886-A058-47DE-974F-2495CCDE798F}" destId="{7F32708A-13A0-4DBA-BE14-9FE93FEBBB79}" srcOrd="3" destOrd="0" presId="urn:microsoft.com/office/officeart/2011/layout/HexagonRadial"/>
    <dgm:cxn modelId="{F13E236E-50F4-4091-9889-D11D4D6C1B44}" type="presParOf" srcId="{7F32708A-13A0-4DBA-BE14-9FE93FEBBB79}" destId="{D57DEC92-5621-4327-9DED-A6A973884902}" srcOrd="0" destOrd="0" presId="urn:microsoft.com/office/officeart/2011/layout/HexagonRadial"/>
    <dgm:cxn modelId="{4B669EF3-DEEF-470E-836D-5A440933D87F}" type="presParOf" srcId="{B9490886-A058-47DE-974F-2495CCDE798F}" destId="{AF387E05-99E8-49AF-B7EE-98893FA30ED7}" srcOrd="4" destOrd="0" presId="urn:microsoft.com/office/officeart/2011/layout/HexagonRadial"/>
    <dgm:cxn modelId="{6E1C5B43-B7A6-410F-8932-7E11954F7DB4}" type="presParOf" srcId="{B9490886-A058-47DE-974F-2495CCDE798F}" destId="{7ADD37E9-750B-4401-8FCB-C20BC9B90685}" srcOrd="5" destOrd="0" presId="urn:microsoft.com/office/officeart/2011/layout/HexagonRadial"/>
    <dgm:cxn modelId="{66796871-E052-415D-8AD1-ECDF07BF14D4}" type="presParOf" srcId="{7ADD37E9-750B-4401-8FCB-C20BC9B90685}" destId="{59432675-6C8E-421A-B058-F1A4B51A6442}" srcOrd="0" destOrd="0" presId="urn:microsoft.com/office/officeart/2011/layout/HexagonRadial"/>
    <dgm:cxn modelId="{E577B20F-8AF8-4114-AFEA-B6FEC6E3BA63}" type="presParOf" srcId="{B9490886-A058-47DE-974F-2495CCDE798F}" destId="{A414CC3F-EA05-464A-8DCD-BF52FDCF6546}" srcOrd="6" destOrd="0" presId="urn:microsoft.com/office/officeart/2011/layout/HexagonRadial"/>
    <dgm:cxn modelId="{4F7E23F8-493E-4E43-95ED-B013BB0C4E80}" type="presParOf" srcId="{B9490886-A058-47DE-974F-2495CCDE798F}" destId="{4ABB5FA6-E6D6-42CE-A198-0BC5E43679D4}" srcOrd="7" destOrd="0" presId="urn:microsoft.com/office/officeart/2011/layout/HexagonRadial"/>
    <dgm:cxn modelId="{AAE6EBCB-BF8B-4473-9C8D-186C8CCEF275}" type="presParOf" srcId="{4ABB5FA6-E6D6-42CE-A198-0BC5E43679D4}" destId="{27B7F220-E6B4-4257-A96C-CBC84AC45722}" srcOrd="0" destOrd="0" presId="urn:microsoft.com/office/officeart/2011/layout/HexagonRadial"/>
    <dgm:cxn modelId="{35F65AAF-0A3D-45F7-B05F-2739BCA4D8EE}" type="presParOf" srcId="{B9490886-A058-47DE-974F-2495CCDE798F}" destId="{50C46103-06C1-4F34-AD83-DB4D5F164E59}" srcOrd="8" destOrd="0" presId="urn:microsoft.com/office/officeart/2011/layout/HexagonRadial"/>
    <dgm:cxn modelId="{F4553DCC-0088-4F67-825B-03D24C3EEE5A}" type="presParOf" srcId="{B9490886-A058-47DE-974F-2495CCDE798F}" destId="{48A19368-AD45-4EFA-B5E0-13C9BA721BA4}" srcOrd="9" destOrd="0" presId="urn:microsoft.com/office/officeart/2011/layout/HexagonRadial"/>
    <dgm:cxn modelId="{F9506668-5FBE-498D-9BEF-0895AD3F069E}" type="presParOf" srcId="{48A19368-AD45-4EFA-B5E0-13C9BA721BA4}" destId="{E3801F76-1443-49D9-B39C-C6CC2D988B4A}" srcOrd="0" destOrd="0" presId="urn:microsoft.com/office/officeart/2011/layout/HexagonRadial"/>
    <dgm:cxn modelId="{7DF7FA4A-F91C-4E56-BD64-3A67BB1BB830}" type="presParOf" srcId="{B9490886-A058-47DE-974F-2495CCDE798F}" destId="{4D9DB705-89AB-42F1-BD8D-472D58935261}" srcOrd="10" destOrd="0" presId="urn:microsoft.com/office/officeart/2011/layout/HexagonRadial"/>
    <dgm:cxn modelId="{C5D61C01-2AC3-48E4-99C5-28E7FB664397}" type="presParOf" srcId="{B9490886-A058-47DE-974F-2495CCDE798F}" destId="{E5B8D93C-352D-4AB6-9951-1A9D6C7AF162}" srcOrd="11" destOrd="0" presId="urn:microsoft.com/office/officeart/2011/layout/HexagonRadial"/>
    <dgm:cxn modelId="{0236E9EA-DE8F-4D8D-8FE3-FD9D1EC394AD}" type="presParOf" srcId="{E5B8D93C-352D-4AB6-9951-1A9D6C7AF162}" destId="{D8E57E14-0034-4B66-A7C1-3AEA263932C4}" srcOrd="0" destOrd="0" presId="urn:microsoft.com/office/officeart/2011/layout/HexagonRadial"/>
    <dgm:cxn modelId="{D4D88007-0CA5-4809-A479-2C87082DF86D}" type="presParOf" srcId="{B9490886-A058-47DE-974F-2495CCDE798F}" destId="{5A337AD0-F3E2-4DAD-9BEC-17EBFE704C1A}" srcOrd="12" destOrd="0" presId="urn:microsoft.com/office/officeart/2011/layout/HexagonRadial"/>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618116A-651D-469A-B124-8A5EB67599D7}" type="doc">
      <dgm:prSet loTypeId="urn:microsoft.com/office/officeart/2005/8/layout/chevron2" loCatId="process" qsTypeId="urn:microsoft.com/office/officeart/2005/8/quickstyle/simple1" qsCatId="simple" csTypeId="urn:microsoft.com/office/officeart/2005/8/colors/colorful1" csCatId="colorful" phldr="1"/>
      <dgm:spPr/>
      <dgm:t>
        <a:bodyPr/>
        <a:lstStyle/>
        <a:p>
          <a:endParaRPr lang="en-GB"/>
        </a:p>
      </dgm:t>
    </dgm:pt>
    <dgm:pt modelId="{14244B48-0A24-4E2C-A024-52E661B6DCB9}">
      <dgm:prSet phldrT="[Text]"/>
      <dgm:spPr/>
      <dgm:t>
        <a:bodyPr/>
        <a:lstStyle/>
        <a:p>
          <a:r>
            <a:rPr lang="en-GB" dirty="0"/>
            <a:t>2018</a:t>
          </a:r>
        </a:p>
      </dgm:t>
    </dgm:pt>
    <dgm:pt modelId="{72ECB8EE-EA18-400D-AD45-392B15C5EBDF}" type="parTrans" cxnId="{429815B3-F417-4140-9D18-C741E1337D8C}">
      <dgm:prSet/>
      <dgm:spPr/>
      <dgm:t>
        <a:bodyPr/>
        <a:lstStyle/>
        <a:p>
          <a:endParaRPr lang="en-GB"/>
        </a:p>
      </dgm:t>
    </dgm:pt>
    <dgm:pt modelId="{D7E63895-7007-41E9-AE1D-3F23BA37F579}" type="sibTrans" cxnId="{429815B3-F417-4140-9D18-C741E1337D8C}">
      <dgm:prSet/>
      <dgm:spPr/>
      <dgm:t>
        <a:bodyPr/>
        <a:lstStyle/>
        <a:p>
          <a:endParaRPr lang="en-GB"/>
        </a:p>
      </dgm:t>
    </dgm:pt>
    <dgm:pt modelId="{B46F285E-3C68-473B-9D83-A77373FD7AE9}">
      <dgm:prSet phldrT="[Text]"/>
      <dgm:spPr/>
      <dgm:t>
        <a:bodyPr/>
        <a:lstStyle/>
        <a:p>
          <a:r>
            <a:rPr lang="en-GB" dirty="0"/>
            <a:t>Implementation of the Carers Act 2016</a:t>
          </a:r>
        </a:p>
      </dgm:t>
    </dgm:pt>
    <dgm:pt modelId="{CD0373D4-C642-406F-B65E-F59BFCF374DC}" type="parTrans" cxnId="{FC31F32F-C7FE-4B76-8C09-AEDFF85E0815}">
      <dgm:prSet/>
      <dgm:spPr/>
      <dgm:t>
        <a:bodyPr/>
        <a:lstStyle/>
        <a:p>
          <a:endParaRPr lang="en-GB"/>
        </a:p>
      </dgm:t>
    </dgm:pt>
    <dgm:pt modelId="{2CEE7D48-1028-48F4-B049-8507B6F91405}" type="sibTrans" cxnId="{FC31F32F-C7FE-4B76-8C09-AEDFF85E0815}">
      <dgm:prSet/>
      <dgm:spPr/>
      <dgm:t>
        <a:bodyPr/>
        <a:lstStyle/>
        <a:p>
          <a:endParaRPr lang="en-GB"/>
        </a:p>
      </dgm:t>
    </dgm:pt>
    <dgm:pt modelId="{08C267CD-7EE1-4DC5-A908-7A69E7F777EC}">
      <dgm:prSet phldrT="[Text]"/>
      <dgm:spPr/>
      <dgm:t>
        <a:bodyPr/>
        <a:lstStyle/>
        <a:p>
          <a:r>
            <a:rPr lang="en-GB" dirty="0"/>
            <a:t>A life Alongside Caring in Aberdeen (2018 – 2021)</a:t>
          </a:r>
        </a:p>
      </dgm:t>
    </dgm:pt>
    <dgm:pt modelId="{CE173537-57ED-4F53-80A7-6018BC6F9F4E}" type="parTrans" cxnId="{99E3875B-0FD3-45EC-8C6D-E64EFD9C72EC}">
      <dgm:prSet/>
      <dgm:spPr/>
      <dgm:t>
        <a:bodyPr/>
        <a:lstStyle/>
        <a:p>
          <a:endParaRPr lang="en-GB"/>
        </a:p>
      </dgm:t>
    </dgm:pt>
    <dgm:pt modelId="{C1DC174D-C93A-43F4-8575-33F6C903A616}" type="sibTrans" cxnId="{99E3875B-0FD3-45EC-8C6D-E64EFD9C72EC}">
      <dgm:prSet/>
      <dgm:spPr/>
      <dgm:t>
        <a:bodyPr/>
        <a:lstStyle/>
        <a:p>
          <a:endParaRPr lang="en-GB"/>
        </a:p>
      </dgm:t>
    </dgm:pt>
    <dgm:pt modelId="{80B87EEE-A031-44FC-87FF-F3BFD32C5B30}">
      <dgm:prSet phldrT="[Text]"/>
      <dgm:spPr/>
      <dgm:t>
        <a:bodyPr/>
        <a:lstStyle/>
        <a:p>
          <a:r>
            <a:rPr lang="en-GB" dirty="0"/>
            <a:t>2021</a:t>
          </a:r>
        </a:p>
      </dgm:t>
    </dgm:pt>
    <dgm:pt modelId="{5A983D53-4278-45A1-8107-80F2214D78C5}" type="parTrans" cxnId="{2C541ABB-AA91-4F68-8EEE-27BFDDBCE52F}">
      <dgm:prSet/>
      <dgm:spPr/>
      <dgm:t>
        <a:bodyPr/>
        <a:lstStyle/>
        <a:p>
          <a:endParaRPr lang="en-GB"/>
        </a:p>
      </dgm:t>
    </dgm:pt>
    <dgm:pt modelId="{FDF85497-A5AA-4192-8199-D30AF03448DF}" type="sibTrans" cxnId="{2C541ABB-AA91-4F68-8EEE-27BFDDBCE52F}">
      <dgm:prSet/>
      <dgm:spPr/>
      <dgm:t>
        <a:bodyPr/>
        <a:lstStyle/>
        <a:p>
          <a:endParaRPr lang="en-GB"/>
        </a:p>
      </dgm:t>
    </dgm:pt>
    <dgm:pt modelId="{AF1BAEB3-E6EE-4432-BEBC-0D718CC16A76}">
      <dgm:prSet phldrT="[Text]"/>
      <dgm:spPr/>
      <dgm:t>
        <a:bodyPr/>
        <a:lstStyle/>
        <a:p>
          <a:r>
            <a:rPr lang="en-GB" dirty="0"/>
            <a:t>Impact of Covid</a:t>
          </a:r>
        </a:p>
      </dgm:t>
    </dgm:pt>
    <dgm:pt modelId="{A43E1213-0311-4C12-BA54-19D6CBB918BD}" type="parTrans" cxnId="{C7411E7D-F48F-4F37-98A4-EA9C2A160591}">
      <dgm:prSet/>
      <dgm:spPr/>
      <dgm:t>
        <a:bodyPr/>
        <a:lstStyle/>
        <a:p>
          <a:endParaRPr lang="en-GB"/>
        </a:p>
      </dgm:t>
    </dgm:pt>
    <dgm:pt modelId="{566BA279-695A-473F-B181-D3895B13B26A}" type="sibTrans" cxnId="{C7411E7D-F48F-4F37-98A4-EA9C2A160591}">
      <dgm:prSet/>
      <dgm:spPr/>
      <dgm:t>
        <a:bodyPr/>
        <a:lstStyle/>
        <a:p>
          <a:endParaRPr lang="en-GB"/>
        </a:p>
      </dgm:t>
    </dgm:pt>
    <dgm:pt modelId="{E7A1AF63-AC8C-458A-A7CB-235E9A0CE574}">
      <dgm:prSet phldrT="[Text]"/>
      <dgm:spPr/>
      <dgm:t>
        <a:bodyPr/>
        <a:lstStyle/>
        <a:p>
          <a:r>
            <a:rPr lang="en-GB" dirty="0"/>
            <a:t>Delay in refresh of strategy</a:t>
          </a:r>
        </a:p>
      </dgm:t>
    </dgm:pt>
    <dgm:pt modelId="{BA31BCEF-908F-4A79-AD08-5FE9E9391495}" type="parTrans" cxnId="{50E71254-9899-4D54-81CD-2BC76C12B564}">
      <dgm:prSet/>
      <dgm:spPr/>
      <dgm:t>
        <a:bodyPr/>
        <a:lstStyle/>
        <a:p>
          <a:endParaRPr lang="en-GB"/>
        </a:p>
      </dgm:t>
    </dgm:pt>
    <dgm:pt modelId="{ED3085B0-AFF8-4545-8EEE-5BD148D713C0}" type="sibTrans" cxnId="{50E71254-9899-4D54-81CD-2BC76C12B564}">
      <dgm:prSet/>
      <dgm:spPr/>
      <dgm:t>
        <a:bodyPr/>
        <a:lstStyle/>
        <a:p>
          <a:endParaRPr lang="en-GB"/>
        </a:p>
      </dgm:t>
    </dgm:pt>
    <dgm:pt modelId="{D08334C3-F20B-499A-909B-B64DEC87D6F6}">
      <dgm:prSet phldrT="[Text]"/>
      <dgm:spPr/>
      <dgm:t>
        <a:bodyPr/>
        <a:lstStyle/>
        <a:p>
          <a:r>
            <a:rPr lang="en-GB" dirty="0"/>
            <a:t>2022</a:t>
          </a:r>
        </a:p>
      </dgm:t>
    </dgm:pt>
    <dgm:pt modelId="{2929D05F-EE40-4BBA-99D1-65D99B5F8EBE}" type="parTrans" cxnId="{BA21FFD3-1B46-4B6E-8535-55803BE3F8FF}">
      <dgm:prSet/>
      <dgm:spPr/>
      <dgm:t>
        <a:bodyPr/>
        <a:lstStyle/>
        <a:p>
          <a:endParaRPr lang="en-GB"/>
        </a:p>
      </dgm:t>
    </dgm:pt>
    <dgm:pt modelId="{1AA996EE-9D5E-4F07-AAE9-27213AE1B287}" type="sibTrans" cxnId="{BA21FFD3-1B46-4B6E-8535-55803BE3F8FF}">
      <dgm:prSet/>
      <dgm:spPr/>
      <dgm:t>
        <a:bodyPr/>
        <a:lstStyle/>
        <a:p>
          <a:endParaRPr lang="en-GB"/>
        </a:p>
      </dgm:t>
    </dgm:pt>
    <dgm:pt modelId="{4D80BF84-98C5-49A2-8DB6-2CBEB712E98F}">
      <dgm:prSet phldrT="[Text]"/>
      <dgm:spPr/>
      <dgm:t>
        <a:bodyPr/>
        <a:lstStyle/>
        <a:p>
          <a:r>
            <a:rPr lang="en-GB" dirty="0"/>
            <a:t>Consultation and Engagement</a:t>
          </a:r>
        </a:p>
      </dgm:t>
    </dgm:pt>
    <dgm:pt modelId="{E9405BFA-7A74-4D48-BF22-375B83FC7528}" type="parTrans" cxnId="{5776F488-0966-4BCE-851D-9AC5CCD62ECA}">
      <dgm:prSet/>
      <dgm:spPr/>
      <dgm:t>
        <a:bodyPr/>
        <a:lstStyle/>
        <a:p>
          <a:endParaRPr lang="en-GB"/>
        </a:p>
      </dgm:t>
    </dgm:pt>
    <dgm:pt modelId="{6BA6E2C6-8E89-4B7A-8171-F8852A5628DE}" type="sibTrans" cxnId="{5776F488-0966-4BCE-851D-9AC5CCD62ECA}">
      <dgm:prSet/>
      <dgm:spPr/>
      <dgm:t>
        <a:bodyPr/>
        <a:lstStyle/>
        <a:p>
          <a:endParaRPr lang="en-GB"/>
        </a:p>
      </dgm:t>
    </dgm:pt>
    <dgm:pt modelId="{7195C7DF-5971-496C-A183-60DFBD008BB0}">
      <dgm:prSet phldrT="[Text]"/>
      <dgm:spPr/>
      <dgm:t>
        <a:bodyPr/>
        <a:lstStyle/>
        <a:p>
          <a:r>
            <a:rPr lang="en-GB" dirty="0"/>
            <a:t>Draft - but challenge to engage more</a:t>
          </a:r>
        </a:p>
      </dgm:t>
    </dgm:pt>
    <dgm:pt modelId="{873110D9-856E-4F21-9363-D47946BBF042}" type="parTrans" cxnId="{AA409939-FCA6-44C2-BA81-BD15F329AB54}">
      <dgm:prSet/>
      <dgm:spPr/>
      <dgm:t>
        <a:bodyPr/>
        <a:lstStyle/>
        <a:p>
          <a:endParaRPr lang="en-GB"/>
        </a:p>
      </dgm:t>
    </dgm:pt>
    <dgm:pt modelId="{3B1A832E-5020-4F56-B6AF-9EDEB2BCB562}" type="sibTrans" cxnId="{AA409939-FCA6-44C2-BA81-BD15F329AB54}">
      <dgm:prSet/>
      <dgm:spPr/>
      <dgm:t>
        <a:bodyPr/>
        <a:lstStyle/>
        <a:p>
          <a:endParaRPr lang="en-GB"/>
        </a:p>
      </dgm:t>
    </dgm:pt>
    <dgm:pt modelId="{4E4D0BF7-946C-4B45-928A-93134DFD0B3D}">
      <dgm:prSet/>
      <dgm:spPr/>
      <dgm:t>
        <a:bodyPr/>
        <a:lstStyle/>
        <a:p>
          <a:r>
            <a:rPr lang="en-GB" dirty="0"/>
            <a:t>2023</a:t>
          </a:r>
        </a:p>
      </dgm:t>
    </dgm:pt>
    <dgm:pt modelId="{F2D0ED99-A9E0-48FF-894C-2963185431CB}" type="parTrans" cxnId="{A0881937-8BF3-45F9-8933-EAD2BCEBFDA9}">
      <dgm:prSet/>
      <dgm:spPr/>
      <dgm:t>
        <a:bodyPr/>
        <a:lstStyle/>
        <a:p>
          <a:endParaRPr lang="en-GB"/>
        </a:p>
      </dgm:t>
    </dgm:pt>
    <dgm:pt modelId="{D7D3BA6E-1A96-4D7B-93F6-E322D4DE46DA}" type="sibTrans" cxnId="{A0881937-8BF3-45F9-8933-EAD2BCEBFDA9}">
      <dgm:prSet/>
      <dgm:spPr/>
      <dgm:t>
        <a:bodyPr/>
        <a:lstStyle/>
        <a:p>
          <a:endParaRPr lang="en-GB"/>
        </a:p>
      </dgm:t>
    </dgm:pt>
    <dgm:pt modelId="{A780D7BA-D33D-42B5-BB43-58042A82FB76}">
      <dgm:prSet/>
      <dgm:spPr/>
      <dgm:t>
        <a:bodyPr/>
        <a:lstStyle/>
        <a:p>
          <a:r>
            <a:rPr lang="en-GB" dirty="0"/>
            <a:t>A City for all Carers (2023 – 2026) approved 31/01/23</a:t>
          </a:r>
        </a:p>
      </dgm:t>
    </dgm:pt>
    <dgm:pt modelId="{AD583E35-6C0C-4D69-9A0B-448815807E04}" type="parTrans" cxnId="{067367BC-50ED-4F90-9440-0B470B4D1AA5}">
      <dgm:prSet/>
      <dgm:spPr/>
      <dgm:t>
        <a:bodyPr/>
        <a:lstStyle/>
        <a:p>
          <a:endParaRPr lang="en-GB"/>
        </a:p>
      </dgm:t>
    </dgm:pt>
    <dgm:pt modelId="{04B7DD64-3D7B-46E6-ADB3-85C8FFDC01A6}" type="sibTrans" cxnId="{067367BC-50ED-4F90-9440-0B470B4D1AA5}">
      <dgm:prSet/>
      <dgm:spPr/>
      <dgm:t>
        <a:bodyPr/>
        <a:lstStyle/>
        <a:p>
          <a:endParaRPr lang="en-GB"/>
        </a:p>
      </dgm:t>
    </dgm:pt>
    <dgm:pt modelId="{AF5FF077-E24E-4E3D-A02E-11AEE407DA18}">
      <dgm:prSet phldrT="[Text]"/>
      <dgm:spPr/>
      <dgm:t>
        <a:bodyPr/>
        <a:lstStyle/>
        <a:p>
          <a:r>
            <a:rPr lang="en-GB" dirty="0"/>
            <a:t>National Strategy and Care Inspectorate Inquiry (NB: participant)</a:t>
          </a:r>
        </a:p>
      </dgm:t>
    </dgm:pt>
    <dgm:pt modelId="{46F4017E-D373-4D6A-805F-23D645348F34}" type="parTrans" cxnId="{DE2A6D66-4F96-4BCD-9FDC-D1AC7167A6B7}">
      <dgm:prSet/>
      <dgm:spPr/>
      <dgm:t>
        <a:bodyPr/>
        <a:lstStyle/>
        <a:p>
          <a:endParaRPr lang="en-GB"/>
        </a:p>
      </dgm:t>
    </dgm:pt>
    <dgm:pt modelId="{50077A00-C29E-4F13-9089-198AEECEA7AA}" type="sibTrans" cxnId="{DE2A6D66-4F96-4BCD-9FDC-D1AC7167A6B7}">
      <dgm:prSet/>
      <dgm:spPr/>
      <dgm:t>
        <a:bodyPr/>
        <a:lstStyle/>
        <a:p>
          <a:endParaRPr lang="en-GB"/>
        </a:p>
      </dgm:t>
    </dgm:pt>
    <dgm:pt modelId="{B46C74AB-B709-4A27-8E03-0A7E2E7BE726}">
      <dgm:prSet/>
      <dgm:spPr/>
      <dgm:t>
        <a:bodyPr/>
        <a:lstStyle/>
        <a:p>
          <a:r>
            <a:rPr lang="en-GB" dirty="0"/>
            <a:t>Action Plan – live, continuous development and review by CSIG and IJB</a:t>
          </a:r>
        </a:p>
      </dgm:t>
    </dgm:pt>
    <dgm:pt modelId="{08A09E21-CEF7-464D-9DC5-4A414CD89B31}" type="parTrans" cxnId="{FCDAA36D-4D3D-4CBB-AE7D-DF5857BD0F2D}">
      <dgm:prSet/>
      <dgm:spPr/>
    </dgm:pt>
    <dgm:pt modelId="{56F43393-6FF6-45B3-A6D7-B76076C58D5A}" type="sibTrans" cxnId="{FCDAA36D-4D3D-4CBB-AE7D-DF5857BD0F2D}">
      <dgm:prSet/>
      <dgm:spPr/>
    </dgm:pt>
    <dgm:pt modelId="{CF5FDB8D-F7D9-4F95-8010-551895F83003}" type="pres">
      <dgm:prSet presAssocID="{B618116A-651D-469A-B124-8A5EB67599D7}" presName="linearFlow" presStyleCnt="0">
        <dgm:presLayoutVars>
          <dgm:dir/>
          <dgm:animLvl val="lvl"/>
          <dgm:resizeHandles val="exact"/>
        </dgm:presLayoutVars>
      </dgm:prSet>
      <dgm:spPr/>
    </dgm:pt>
    <dgm:pt modelId="{573404E4-203B-4476-94D6-5EF4697CCC56}" type="pres">
      <dgm:prSet presAssocID="{14244B48-0A24-4E2C-A024-52E661B6DCB9}" presName="composite" presStyleCnt="0"/>
      <dgm:spPr/>
    </dgm:pt>
    <dgm:pt modelId="{7EE500E2-61CE-4E12-B4D1-8CF53B05855C}" type="pres">
      <dgm:prSet presAssocID="{14244B48-0A24-4E2C-A024-52E661B6DCB9}" presName="parentText" presStyleLbl="alignNode1" presStyleIdx="0" presStyleCnt="4">
        <dgm:presLayoutVars>
          <dgm:chMax val="1"/>
          <dgm:bulletEnabled val="1"/>
        </dgm:presLayoutVars>
      </dgm:prSet>
      <dgm:spPr/>
    </dgm:pt>
    <dgm:pt modelId="{45A20238-9A54-4779-A53E-2B4A24F3666D}" type="pres">
      <dgm:prSet presAssocID="{14244B48-0A24-4E2C-A024-52E661B6DCB9}" presName="descendantText" presStyleLbl="alignAcc1" presStyleIdx="0" presStyleCnt="4">
        <dgm:presLayoutVars>
          <dgm:bulletEnabled val="1"/>
        </dgm:presLayoutVars>
      </dgm:prSet>
      <dgm:spPr/>
    </dgm:pt>
    <dgm:pt modelId="{613DC66E-576A-4B4A-8DC5-93E1F18DB902}" type="pres">
      <dgm:prSet presAssocID="{D7E63895-7007-41E9-AE1D-3F23BA37F579}" presName="sp" presStyleCnt="0"/>
      <dgm:spPr/>
    </dgm:pt>
    <dgm:pt modelId="{32E4CC2B-3729-42E4-AB73-97702890EB79}" type="pres">
      <dgm:prSet presAssocID="{80B87EEE-A031-44FC-87FF-F3BFD32C5B30}" presName="composite" presStyleCnt="0"/>
      <dgm:spPr/>
    </dgm:pt>
    <dgm:pt modelId="{A7C10B2E-18D3-42AF-9240-A9EA94F26F1C}" type="pres">
      <dgm:prSet presAssocID="{80B87EEE-A031-44FC-87FF-F3BFD32C5B30}" presName="parentText" presStyleLbl="alignNode1" presStyleIdx="1" presStyleCnt="4">
        <dgm:presLayoutVars>
          <dgm:chMax val="1"/>
          <dgm:bulletEnabled val="1"/>
        </dgm:presLayoutVars>
      </dgm:prSet>
      <dgm:spPr/>
    </dgm:pt>
    <dgm:pt modelId="{550C41B6-0771-4CDC-9265-7DBAAA9F859E}" type="pres">
      <dgm:prSet presAssocID="{80B87EEE-A031-44FC-87FF-F3BFD32C5B30}" presName="descendantText" presStyleLbl="alignAcc1" presStyleIdx="1" presStyleCnt="4">
        <dgm:presLayoutVars>
          <dgm:bulletEnabled val="1"/>
        </dgm:presLayoutVars>
      </dgm:prSet>
      <dgm:spPr/>
    </dgm:pt>
    <dgm:pt modelId="{41DEE5BC-D17E-4902-A992-D7E1965B7766}" type="pres">
      <dgm:prSet presAssocID="{FDF85497-A5AA-4192-8199-D30AF03448DF}" presName="sp" presStyleCnt="0"/>
      <dgm:spPr/>
    </dgm:pt>
    <dgm:pt modelId="{50F5DFE0-7406-43EF-B4A3-AC2D70AAE666}" type="pres">
      <dgm:prSet presAssocID="{D08334C3-F20B-499A-909B-B64DEC87D6F6}" presName="composite" presStyleCnt="0"/>
      <dgm:spPr/>
    </dgm:pt>
    <dgm:pt modelId="{C0ADE693-62C9-4D59-8749-6BB63A388553}" type="pres">
      <dgm:prSet presAssocID="{D08334C3-F20B-499A-909B-B64DEC87D6F6}" presName="parentText" presStyleLbl="alignNode1" presStyleIdx="2" presStyleCnt="4">
        <dgm:presLayoutVars>
          <dgm:chMax val="1"/>
          <dgm:bulletEnabled val="1"/>
        </dgm:presLayoutVars>
      </dgm:prSet>
      <dgm:spPr/>
    </dgm:pt>
    <dgm:pt modelId="{918ADEE4-4B7E-42F6-BA52-A18A87F3FEFB}" type="pres">
      <dgm:prSet presAssocID="{D08334C3-F20B-499A-909B-B64DEC87D6F6}" presName="descendantText" presStyleLbl="alignAcc1" presStyleIdx="2" presStyleCnt="4">
        <dgm:presLayoutVars>
          <dgm:bulletEnabled val="1"/>
        </dgm:presLayoutVars>
      </dgm:prSet>
      <dgm:spPr/>
    </dgm:pt>
    <dgm:pt modelId="{911C8F61-86CD-40BB-9218-32D3B8B5D8FA}" type="pres">
      <dgm:prSet presAssocID="{1AA996EE-9D5E-4F07-AAE9-27213AE1B287}" presName="sp" presStyleCnt="0"/>
      <dgm:spPr/>
    </dgm:pt>
    <dgm:pt modelId="{3BE13C0C-C36E-4BF9-A08D-44761522DE6E}" type="pres">
      <dgm:prSet presAssocID="{4E4D0BF7-946C-4B45-928A-93134DFD0B3D}" presName="composite" presStyleCnt="0"/>
      <dgm:spPr/>
    </dgm:pt>
    <dgm:pt modelId="{3B77CD64-A696-41BD-98F2-5F31A11FD1D4}" type="pres">
      <dgm:prSet presAssocID="{4E4D0BF7-946C-4B45-928A-93134DFD0B3D}" presName="parentText" presStyleLbl="alignNode1" presStyleIdx="3" presStyleCnt="4">
        <dgm:presLayoutVars>
          <dgm:chMax val="1"/>
          <dgm:bulletEnabled val="1"/>
        </dgm:presLayoutVars>
      </dgm:prSet>
      <dgm:spPr/>
    </dgm:pt>
    <dgm:pt modelId="{6418C59B-19B4-4CFB-BD38-14570570D3E8}" type="pres">
      <dgm:prSet presAssocID="{4E4D0BF7-946C-4B45-928A-93134DFD0B3D}" presName="descendantText" presStyleLbl="alignAcc1" presStyleIdx="3" presStyleCnt="4">
        <dgm:presLayoutVars>
          <dgm:bulletEnabled val="1"/>
        </dgm:presLayoutVars>
      </dgm:prSet>
      <dgm:spPr/>
    </dgm:pt>
  </dgm:ptLst>
  <dgm:cxnLst>
    <dgm:cxn modelId="{B16FDD16-1C81-40F8-8FB7-E1B81579BD1D}" type="presOf" srcId="{A780D7BA-D33D-42B5-BB43-58042A82FB76}" destId="{6418C59B-19B4-4CFB-BD38-14570570D3E8}" srcOrd="0" destOrd="0" presId="urn:microsoft.com/office/officeart/2005/8/layout/chevron2"/>
    <dgm:cxn modelId="{7A867623-6214-4D56-B3D9-0629D7B33B28}" type="presOf" srcId="{D08334C3-F20B-499A-909B-B64DEC87D6F6}" destId="{C0ADE693-62C9-4D59-8749-6BB63A388553}" srcOrd="0" destOrd="0" presId="urn:microsoft.com/office/officeart/2005/8/layout/chevron2"/>
    <dgm:cxn modelId="{FC31F32F-C7FE-4B76-8C09-AEDFF85E0815}" srcId="{14244B48-0A24-4E2C-A024-52E661B6DCB9}" destId="{B46F285E-3C68-473B-9D83-A77373FD7AE9}" srcOrd="0" destOrd="0" parTransId="{CD0373D4-C642-406F-B65E-F59BFCF374DC}" sibTransId="{2CEE7D48-1028-48F4-B049-8507B6F91405}"/>
    <dgm:cxn modelId="{27788C34-0321-4BEF-B08B-6571C38A7AC5}" type="presOf" srcId="{AF5FF077-E24E-4E3D-A02E-11AEE407DA18}" destId="{918ADEE4-4B7E-42F6-BA52-A18A87F3FEFB}" srcOrd="0" destOrd="1" presId="urn:microsoft.com/office/officeart/2005/8/layout/chevron2"/>
    <dgm:cxn modelId="{A0881937-8BF3-45F9-8933-EAD2BCEBFDA9}" srcId="{B618116A-651D-469A-B124-8A5EB67599D7}" destId="{4E4D0BF7-946C-4B45-928A-93134DFD0B3D}" srcOrd="3" destOrd="0" parTransId="{F2D0ED99-A9E0-48FF-894C-2963185431CB}" sibTransId="{D7D3BA6E-1A96-4D7B-93F6-E322D4DE46DA}"/>
    <dgm:cxn modelId="{AA409939-FCA6-44C2-BA81-BD15F329AB54}" srcId="{D08334C3-F20B-499A-909B-B64DEC87D6F6}" destId="{7195C7DF-5971-496C-A183-60DFBD008BB0}" srcOrd="2" destOrd="0" parTransId="{873110D9-856E-4F21-9363-D47946BBF042}" sibTransId="{3B1A832E-5020-4F56-B6AF-9EDEB2BCB562}"/>
    <dgm:cxn modelId="{99E3875B-0FD3-45EC-8C6D-E64EFD9C72EC}" srcId="{14244B48-0A24-4E2C-A024-52E661B6DCB9}" destId="{08C267CD-7EE1-4DC5-A908-7A69E7F777EC}" srcOrd="1" destOrd="0" parTransId="{CE173537-57ED-4F53-80A7-6018BC6F9F4E}" sibTransId="{C1DC174D-C93A-43F4-8575-33F6C903A616}"/>
    <dgm:cxn modelId="{597C1C5E-0DDD-443C-AA1D-3969D61FFEC9}" type="presOf" srcId="{E7A1AF63-AC8C-458A-A7CB-235E9A0CE574}" destId="{550C41B6-0771-4CDC-9265-7DBAAA9F859E}" srcOrd="0" destOrd="1" presId="urn:microsoft.com/office/officeart/2005/8/layout/chevron2"/>
    <dgm:cxn modelId="{7EDFF642-1A73-4DB7-A8AE-268C8776BC92}" type="presOf" srcId="{08C267CD-7EE1-4DC5-A908-7A69E7F777EC}" destId="{45A20238-9A54-4779-A53E-2B4A24F3666D}" srcOrd="0" destOrd="1" presId="urn:microsoft.com/office/officeart/2005/8/layout/chevron2"/>
    <dgm:cxn modelId="{41492144-F5E9-4E1A-A383-5B842B4EDC64}" type="presOf" srcId="{B46C74AB-B709-4A27-8E03-0A7E2E7BE726}" destId="{6418C59B-19B4-4CFB-BD38-14570570D3E8}" srcOrd="0" destOrd="1" presId="urn:microsoft.com/office/officeart/2005/8/layout/chevron2"/>
    <dgm:cxn modelId="{DE2A6D66-4F96-4BCD-9FDC-D1AC7167A6B7}" srcId="{D08334C3-F20B-499A-909B-B64DEC87D6F6}" destId="{AF5FF077-E24E-4E3D-A02E-11AEE407DA18}" srcOrd="1" destOrd="0" parTransId="{46F4017E-D373-4D6A-805F-23D645348F34}" sibTransId="{50077A00-C29E-4F13-9089-198AEECEA7AA}"/>
    <dgm:cxn modelId="{967FAB49-8AF2-4353-9CDA-F6F6894FB003}" type="presOf" srcId="{4D80BF84-98C5-49A2-8DB6-2CBEB712E98F}" destId="{918ADEE4-4B7E-42F6-BA52-A18A87F3FEFB}" srcOrd="0" destOrd="0" presId="urn:microsoft.com/office/officeart/2005/8/layout/chevron2"/>
    <dgm:cxn modelId="{97A3304C-F999-400B-85B7-8BC8D58D9E0F}" type="presOf" srcId="{B46F285E-3C68-473B-9D83-A77373FD7AE9}" destId="{45A20238-9A54-4779-A53E-2B4A24F3666D}" srcOrd="0" destOrd="0" presId="urn:microsoft.com/office/officeart/2005/8/layout/chevron2"/>
    <dgm:cxn modelId="{FCDAA36D-4D3D-4CBB-AE7D-DF5857BD0F2D}" srcId="{4E4D0BF7-946C-4B45-928A-93134DFD0B3D}" destId="{B46C74AB-B709-4A27-8E03-0A7E2E7BE726}" srcOrd="1" destOrd="0" parTransId="{08A09E21-CEF7-464D-9DC5-4A414CD89B31}" sibTransId="{56F43393-6FF6-45B3-A6D7-B76076C58D5A}"/>
    <dgm:cxn modelId="{50E71254-9899-4D54-81CD-2BC76C12B564}" srcId="{80B87EEE-A031-44FC-87FF-F3BFD32C5B30}" destId="{E7A1AF63-AC8C-458A-A7CB-235E9A0CE574}" srcOrd="1" destOrd="0" parTransId="{BA31BCEF-908F-4A79-AD08-5FE9E9391495}" sibTransId="{ED3085B0-AFF8-4545-8EEE-5BD148D713C0}"/>
    <dgm:cxn modelId="{6DDEF559-0915-45E7-A249-30DBFCD2E530}" type="presOf" srcId="{80B87EEE-A031-44FC-87FF-F3BFD32C5B30}" destId="{A7C10B2E-18D3-42AF-9240-A9EA94F26F1C}" srcOrd="0" destOrd="0" presId="urn:microsoft.com/office/officeart/2005/8/layout/chevron2"/>
    <dgm:cxn modelId="{C7411E7D-F48F-4F37-98A4-EA9C2A160591}" srcId="{80B87EEE-A031-44FC-87FF-F3BFD32C5B30}" destId="{AF1BAEB3-E6EE-4432-BEBC-0D718CC16A76}" srcOrd="0" destOrd="0" parTransId="{A43E1213-0311-4C12-BA54-19D6CBB918BD}" sibTransId="{566BA279-695A-473F-B181-D3895B13B26A}"/>
    <dgm:cxn modelId="{5776F488-0966-4BCE-851D-9AC5CCD62ECA}" srcId="{D08334C3-F20B-499A-909B-B64DEC87D6F6}" destId="{4D80BF84-98C5-49A2-8DB6-2CBEB712E98F}" srcOrd="0" destOrd="0" parTransId="{E9405BFA-7A74-4D48-BF22-375B83FC7528}" sibTransId="{6BA6E2C6-8E89-4B7A-8171-F8852A5628DE}"/>
    <dgm:cxn modelId="{3961FCA1-5F2C-41FB-B845-A00AD8773182}" type="presOf" srcId="{14244B48-0A24-4E2C-A024-52E661B6DCB9}" destId="{7EE500E2-61CE-4E12-B4D1-8CF53B05855C}" srcOrd="0" destOrd="0" presId="urn:microsoft.com/office/officeart/2005/8/layout/chevron2"/>
    <dgm:cxn modelId="{41198EB2-E9D5-4E61-B712-6F57C302CEF8}" type="presOf" srcId="{B618116A-651D-469A-B124-8A5EB67599D7}" destId="{CF5FDB8D-F7D9-4F95-8010-551895F83003}" srcOrd="0" destOrd="0" presId="urn:microsoft.com/office/officeart/2005/8/layout/chevron2"/>
    <dgm:cxn modelId="{429815B3-F417-4140-9D18-C741E1337D8C}" srcId="{B618116A-651D-469A-B124-8A5EB67599D7}" destId="{14244B48-0A24-4E2C-A024-52E661B6DCB9}" srcOrd="0" destOrd="0" parTransId="{72ECB8EE-EA18-400D-AD45-392B15C5EBDF}" sibTransId="{D7E63895-7007-41E9-AE1D-3F23BA37F579}"/>
    <dgm:cxn modelId="{EE13C3B4-D78D-473C-BAD8-C397F4C18070}" type="presOf" srcId="{7195C7DF-5971-496C-A183-60DFBD008BB0}" destId="{918ADEE4-4B7E-42F6-BA52-A18A87F3FEFB}" srcOrd="0" destOrd="2" presId="urn:microsoft.com/office/officeart/2005/8/layout/chevron2"/>
    <dgm:cxn modelId="{2C541ABB-AA91-4F68-8EEE-27BFDDBCE52F}" srcId="{B618116A-651D-469A-B124-8A5EB67599D7}" destId="{80B87EEE-A031-44FC-87FF-F3BFD32C5B30}" srcOrd="1" destOrd="0" parTransId="{5A983D53-4278-45A1-8107-80F2214D78C5}" sibTransId="{FDF85497-A5AA-4192-8199-D30AF03448DF}"/>
    <dgm:cxn modelId="{067367BC-50ED-4F90-9440-0B470B4D1AA5}" srcId="{4E4D0BF7-946C-4B45-928A-93134DFD0B3D}" destId="{A780D7BA-D33D-42B5-BB43-58042A82FB76}" srcOrd="0" destOrd="0" parTransId="{AD583E35-6C0C-4D69-9A0B-448815807E04}" sibTransId="{04B7DD64-3D7B-46E6-ADB3-85C8FFDC01A6}"/>
    <dgm:cxn modelId="{BA21FFD3-1B46-4B6E-8535-55803BE3F8FF}" srcId="{B618116A-651D-469A-B124-8A5EB67599D7}" destId="{D08334C3-F20B-499A-909B-B64DEC87D6F6}" srcOrd="2" destOrd="0" parTransId="{2929D05F-EE40-4BBA-99D1-65D99B5F8EBE}" sibTransId="{1AA996EE-9D5E-4F07-AAE9-27213AE1B287}"/>
    <dgm:cxn modelId="{447E90DD-34EE-4583-A825-61F9FE490495}" type="presOf" srcId="{4E4D0BF7-946C-4B45-928A-93134DFD0B3D}" destId="{3B77CD64-A696-41BD-98F2-5F31A11FD1D4}" srcOrd="0" destOrd="0" presId="urn:microsoft.com/office/officeart/2005/8/layout/chevron2"/>
    <dgm:cxn modelId="{0F7063EF-1E43-4F77-9786-00227F792A38}" type="presOf" srcId="{AF1BAEB3-E6EE-4432-BEBC-0D718CC16A76}" destId="{550C41B6-0771-4CDC-9265-7DBAAA9F859E}" srcOrd="0" destOrd="0" presId="urn:microsoft.com/office/officeart/2005/8/layout/chevron2"/>
    <dgm:cxn modelId="{0A0AE824-0233-474F-A174-86A5C97D9C9A}" type="presParOf" srcId="{CF5FDB8D-F7D9-4F95-8010-551895F83003}" destId="{573404E4-203B-4476-94D6-5EF4697CCC56}" srcOrd="0" destOrd="0" presId="urn:microsoft.com/office/officeart/2005/8/layout/chevron2"/>
    <dgm:cxn modelId="{81F6F2AE-CFE7-446D-8173-BCD0E7D2C707}" type="presParOf" srcId="{573404E4-203B-4476-94D6-5EF4697CCC56}" destId="{7EE500E2-61CE-4E12-B4D1-8CF53B05855C}" srcOrd="0" destOrd="0" presId="urn:microsoft.com/office/officeart/2005/8/layout/chevron2"/>
    <dgm:cxn modelId="{62B133EB-0BA3-4CFC-B7FC-3FDB994F2751}" type="presParOf" srcId="{573404E4-203B-4476-94D6-5EF4697CCC56}" destId="{45A20238-9A54-4779-A53E-2B4A24F3666D}" srcOrd="1" destOrd="0" presId="urn:microsoft.com/office/officeart/2005/8/layout/chevron2"/>
    <dgm:cxn modelId="{F7364E92-7FE0-43D6-9B8F-F8F5A90F14EF}" type="presParOf" srcId="{CF5FDB8D-F7D9-4F95-8010-551895F83003}" destId="{613DC66E-576A-4B4A-8DC5-93E1F18DB902}" srcOrd="1" destOrd="0" presId="urn:microsoft.com/office/officeart/2005/8/layout/chevron2"/>
    <dgm:cxn modelId="{BD816856-0382-4F9F-986C-5006AFCBF2E5}" type="presParOf" srcId="{CF5FDB8D-F7D9-4F95-8010-551895F83003}" destId="{32E4CC2B-3729-42E4-AB73-97702890EB79}" srcOrd="2" destOrd="0" presId="urn:microsoft.com/office/officeart/2005/8/layout/chevron2"/>
    <dgm:cxn modelId="{09E94A47-42A9-49A4-8D54-C33F2E7B75BE}" type="presParOf" srcId="{32E4CC2B-3729-42E4-AB73-97702890EB79}" destId="{A7C10B2E-18D3-42AF-9240-A9EA94F26F1C}" srcOrd="0" destOrd="0" presId="urn:microsoft.com/office/officeart/2005/8/layout/chevron2"/>
    <dgm:cxn modelId="{5E3F95B1-D84C-4F4F-B8B4-46741A9EF67A}" type="presParOf" srcId="{32E4CC2B-3729-42E4-AB73-97702890EB79}" destId="{550C41B6-0771-4CDC-9265-7DBAAA9F859E}" srcOrd="1" destOrd="0" presId="urn:microsoft.com/office/officeart/2005/8/layout/chevron2"/>
    <dgm:cxn modelId="{A1311EB4-E791-4449-946F-8816EED41A06}" type="presParOf" srcId="{CF5FDB8D-F7D9-4F95-8010-551895F83003}" destId="{41DEE5BC-D17E-4902-A992-D7E1965B7766}" srcOrd="3" destOrd="0" presId="urn:microsoft.com/office/officeart/2005/8/layout/chevron2"/>
    <dgm:cxn modelId="{12CA8CD6-B2AC-49C1-B81D-B83EB705CAC8}" type="presParOf" srcId="{CF5FDB8D-F7D9-4F95-8010-551895F83003}" destId="{50F5DFE0-7406-43EF-B4A3-AC2D70AAE666}" srcOrd="4" destOrd="0" presId="urn:microsoft.com/office/officeart/2005/8/layout/chevron2"/>
    <dgm:cxn modelId="{339CC2D3-8762-4D5D-A7B7-751ECA13587F}" type="presParOf" srcId="{50F5DFE0-7406-43EF-B4A3-AC2D70AAE666}" destId="{C0ADE693-62C9-4D59-8749-6BB63A388553}" srcOrd="0" destOrd="0" presId="urn:microsoft.com/office/officeart/2005/8/layout/chevron2"/>
    <dgm:cxn modelId="{F419D2CB-8796-484F-8968-CBA036C623A6}" type="presParOf" srcId="{50F5DFE0-7406-43EF-B4A3-AC2D70AAE666}" destId="{918ADEE4-4B7E-42F6-BA52-A18A87F3FEFB}" srcOrd="1" destOrd="0" presId="urn:microsoft.com/office/officeart/2005/8/layout/chevron2"/>
    <dgm:cxn modelId="{C1C40E27-E136-4022-B40E-A30D038D245E}" type="presParOf" srcId="{CF5FDB8D-F7D9-4F95-8010-551895F83003}" destId="{911C8F61-86CD-40BB-9218-32D3B8B5D8FA}" srcOrd="5" destOrd="0" presId="urn:microsoft.com/office/officeart/2005/8/layout/chevron2"/>
    <dgm:cxn modelId="{A2454E6B-6DEF-4FDA-95F4-074527266D47}" type="presParOf" srcId="{CF5FDB8D-F7D9-4F95-8010-551895F83003}" destId="{3BE13C0C-C36E-4BF9-A08D-44761522DE6E}" srcOrd="6" destOrd="0" presId="urn:microsoft.com/office/officeart/2005/8/layout/chevron2"/>
    <dgm:cxn modelId="{D2FA238F-DBB6-4102-BCDF-12FFF0DCE7FF}" type="presParOf" srcId="{3BE13C0C-C36E-4BF9-A08D-44761522DE6E}" destId="{3B77CD64-A696-41BD-98F2-5F31A11FD1D4}" srcOrd="0" destOrd="0" presId="urn:microsoft.com/office/officeart/2005/8/layout/chevron2"/>
    <dgm:cxn modelId="{119D7965-FB95-4298-8C63-86DFBE4F2C89}" type="presParOf" srcId="{3BE13C0C-C36E-4BF9-A08D-44761522DE6E}" destId="{6418C59B-19B4-4CFB-BD38-14570570D3E8}" srcOrd="1" destOrd="0" presId="urn:microsoft.com/office/officeart/2005/8/layout/chevron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F17792-96C4-4DBB-9EB4-41A5787D3699}">
      <dsp:nvSpPr>
        <dsp:cNvPr id="0" name=""/>
        <dsp:cNvSpPr/>
      </dsp:nvSpPr>
      <dsp:spPr>
        <a:xfrm>
          <a:off x="2214607" y="1311046"/>
          <a:ext cx="1666396" cy="1441500"/>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GB" sz="1000" kern="1200" dirty="0"/>
            <a:t>Unpaid Carers</a:t>
          </a:r>
        </a:p>
        <a:p>
          <a:pPr marL="0" lvl="0" indent="0" algn="ctr" defTabSz="444500">
            <a:lnSpc>
              <a:spcPct val="90000"/>
            </a:lnSpc>
            <a:spcBef>
              <a:spcPct val="0"/>
            </a:spcBef>
            <a:spcAft>
              <a:spcPct val="35000"/>
            </a:spcAft>
            <a:buNone/>
          </a:pPr>
          <a:r>
            <a:rPr lang="en-GB" sz="1000" kern="1200" dirty="0"/>
            <a:t>Aberdeen City</a:t>
          </a:r>
        </a:p>
      </dsp:txBody>
      <dsp:txXfrm>
        <a:off x="2490752" y="1549923"/>
        <a:ext cx="1114106" cy="963746"/>
      </dsp:txXfrm>
    </dsp:sp>
    <dsp:sp modelId="{D57DEC92-5621-4327-9DED-A6A973884902}">
      <dsp:nvSpPr>
        <dsp:cNvPr id="0" name=""/>
        <dsp:cNvSpPr/>
      </dsp:nvSpPr>
      <dsp:spPr>
        <a:xfrm>
          <a:off x="3258092" y="621385"/>
          <a:ext cx="628726" cy="541731"/>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425EA2-4643-4DF0-984E-DDD35C3FFF16}">
      <dsp:nvSpPr>
        <dsp:cNvPr id="0" name=""/>
        <dsp:cNvSpPr/>
      </dsp:nvSpPr>
      <dsp:spPr>
        <a:xfrm>
          <a:off x="2368106" y="0"/>
          <a:ext cx="1365600" cy="1181404"/>
        </a:xfrm>
        <a:prstGeom prst="hexagon">
          <a:avLst>
            <a:gd name="adj" fmla="val 28570"/>
            <a:gd name="vf" fmla="val 115470"/>
          </a:avLst>
        </a:prstGeom>
        <a:solidFill>
          <a:schemeClr val="bg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GB" sz="1000" kern="1200" dirty="0"/>
            <a:t>Strategic Planning Group</a:t>
          </a:r>
        </a:p>
      </dsp:txBody>
      <dsp:txXfrm>
        <a:off x="2594415" y="195784"/>
        <a:ext cx="912982" cy="789836"/>
      </dsp:txXfrm>
    </dsp:sp>
    <dsp:sp modelId="{59432675-6C8E-421A-B058-F1A4B51A6442}">
      <dsp:nvSpPr>
        <dsp:cNvPr id="0" name=""/>
        <dsp:cNvSpPr/>
      </dsp:nvSpPr>
      <dsp:spPr>
        <a:xfrm>
          <a:off x="3991865" y="1634134"/>
          <a:ext cx="628726" cy="541731"/>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F387E05-99E8-49AF-B7EE-98893FA30ED7}">
      <dsp:nvSpPr>
        <dsp:cNvPr id="0" name=""/>
        <dsp:cNvSpPr/>
      </dsp:nvSpPr>
      <dsp:spPr>
        <a:xfrm>
          <a:off x="3620521" y="726643"/>
          <a:ext cx="1365600" cy="1181404"/>
        </a:xfrm>
        <a:prstGeom prst="hexagon">
          <a:avLst>
            <a:gd name="adj" fmla="val 28570"/>
            <a:gd name="vf" fmla="val 11547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GB" sz="1000" kern="1200" dirty="0"/>
            <a:t>Children’s Services Board</a:t>
          </a:r>
        </a:p>
      </dsp:txBody>
      <dsp:txXfrm>
        <a:off x="3846830" y="922427"/>
        <a:ext cx="912982" cy="789836"/>
      </dsp:txXfrm>
    </dsp:sp>
    <dsp:sp modelId="{27B7F220-E6B4-4257-A96C-CBC84AC45722}">
      <dsp:nvSpPr>
        <dsp:cNvPr id="0" name=""/>
        <dsp:cNvSpPr/>
      </dsp:nvSpPr>
      <dsp:spPr>
        <a:xfrm>
          <a:off x="3482139" y="2777337"/>
          <a:ext cx="628726" cy="541731"/>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414CC3F-EA05-464A-8DCD-BF52FDCF6546}">
      <dsp:nvSpPr>
        <dsp:cNvPr id="0" name=""/>
        <dsp:cNvSpPr/>
      </dsp:nvSpPr>
      <dsp:spPr>
        <a:xfrm>
          <a:off x="3620521" y="2155139"/>
          <a:ext cx="1365600" cy="1181404"/>
        </a:xfrm>
        <a:prstGeom prst="hexagon">
          <a:avLst>
            <a:gd name="adj" fmla="val 28570"/>
            <a:gd name="vf" fmla="val 11547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GB" sz="1000" kern="1200" dirty="0"/>
            <a:t>Young Carers Support  Service</a:t>
          </a:r>
        </a:p>
      </dsp:txBody>
      <dsp:txXfrm>
        <a:off x="3846830" y="2350923"/>
        <a:ext cx="912982" cy="789836"/>
      </dsp:txXfrm>
    </dsp:sp>
    <dsp:sp modelId="{E3801F76-1443-49D9-B39C-C6CC2D988B4A}">
      <dsp:nvSpPr>
        <dsp:cNvPr id="0" name=""/>
        <dsp:cNvSpPr/>
      </dsp:nvSpPr>
      <dsp:spPr>
        <a:xfrm>
          <a:off x="2217708" y="2896006"/>
          <a:ext cx="628726" cy="541731"/>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0C46103-06C1-4F34-AD83-DB4D5F164E59}">
      <dsp:nvSpPr>
        <dsp:cNvPr id="0" name=""/>
        <dsp:cNvSpPr/>
      </dsp:nvSpPr>
      <dsp:spPr>
        <a:xfrm>
          <a:off x="2368106" y="2882595"/>
          <a:ext cx="1365600" cy="1181404"/>
        </a:xfrm>
        <a:prstGeom prst="hexagon">
          <a:avLst>
            <a:gd name="adj" fmla="val 28570"/>
            <a:gd name="vf" fmla="val 11547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GB" sz="1000" kern="1200" dirty="0"/>
            <a:t>Carers Strategy Implementation Group</a:t>
          </a:r>
        </a:p>
      </dsp:txBody>
      <dsp:txXfrm>
        <a:off x="2594415" y="3078379"/>
        <a:ext cx="912982" cy="789836"/>
      </dsp:txXfrm>
    </dsp:sp>
    <dsp:sp modelId="{D8E57E14-0034-4B66-A7C1-3AEA263932C4}">
      <dsp:nvSpPr>
        <dsp:cNvPr id="0" name=""/>
        <dsp:cNvSpPr/>
      </dsp:nvSpPr>
      <dsp:spPr>
        <a:xfrm>
          <a:off x="1471919" y="1883664"/>
          <a:ext cx="628726" cy="541731"/>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D9DB705-89AB-42F1-BD8D-472D58935261}">
      <dsp:nvSpPr>
        <dsp:cNvPr id="0" name=""/>
        <dsp:cNvSpPr/>
      </dsp:nvSpPr>
      <dsp:spPr>
        <a:xfrm>
          <a:off x="1109878" y="2155952"/>
          <a:ext cx="1365600" cy="1181404"/>
        </a:xfrm>
        <a:prstGeom prst="hexagon">
          <a:avLst>
            <a:gd name="adj" fmla="val 28570"/>
            <a:gd name="vf" fmla="val 11547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GB" sz="1000" kern="1200" dirty="0"/>
            <a:t>Adult Carers Support Service</a:t>
          </a:r>
        </a:p>
      </dsp:txBody>
      <dsp:txXfrm>
        <a:off x="1336187" y="2351736"/>
        <a:ext cx="912982" cy="789836"/>
      </dsp:txXfrm>
    </dsp:sp>
    <dsp:sp modelId="{5A337AD0-F3E2-4DAD-9BEC-17EBFE704C1A}">
      <dsp:nvSpPr>
        <dsp:cNvPr id="0" name=""/>
        <dsp:cNvSpPr/>
      </dsp:nvSpPr>
      <dsp:spPr>
        <a:xfrm>
          <a:off x="1109878" y="725017"/>
          <a:ext cx="1365600" cy="1181404"/>
        </a:xfrm>
        <a:prstGeom prst="hexagon">
          <a:avLst>
            <a:gd name="adj" fmla="val 28570"/>
            <a:gd name="vf" fmla="val 11547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GB" sz="1000" kern="1200" dirty="0"/>
            <a:t>Integration Joint Board</a:t>
          </a:r>
        </a:p>
      </dsp:txBody>
      <dsp:txXfrm>
        <a:off x="1336187" y="920801"/>
        <a:ext cx="912982" cy="78983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E500E2-61CE-4E12-B4D1-8CF53B05855C}">
      <dsp:nvSpPr>
        <dsp:cNvPr id="0" name=""/>
        <dsp:cNvSpPr/>
      </dsp:nvSpPr>
      <dsp:spPr>
        <a:xfrm rot="5400000">
          <a:off x="-178472" y="180355"/>
          <a:ext cx="1189819" cy="832873"/>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GB" sz="2300" kern="1200" dirty="0"/>
            <a:t>2018</a:t>
          </a:r>
        </a:p>
      </dsp:txBody>
      <dsp:txXfrm rot="-5400000">
        <a:off x="2" y="418319"/>
        <a:ext cx="832873" cy="356946"/>
      </dsp:txXfrm>
    </dsp:sp>
    <dsp:sp modelId="{45A20238-9A54-4779-A53E-2B4A24F3666D}">
      <dsp:nvSpPr>
        <dsp:cNvPr id="0" name=""/>
        <dsp:cNvSpPr/>
      </dsp:nvSpPr>
      <dsp:spPr>
        <a:xfrm rot="5400000">
          <a:off x="3630145" y="-2795389"/>
          <a:ext cx="773382" cy="6367926"/>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GB" sz="1400" kern="1200" dirty="0"/>
            <a:t>Implementation of the Carers Act 2016</a:t>
          </a:r>
        </a:p>
        <a:p>
          <a:pPr marL="114300" lvl="1" indent="-114300" algn="l" defTabSz="622300">
            <a:lnSpc>
              <a:spcPct val="90000"/>
            </a:lnSpc>
            <a:spcBef>
              <a:spcPct val="0"/>
            </a:spcBef>
            <a:spcAft>
              <a:spcPct val="15000"/>
            </a:spcAft>
            <a:buChar char="•"/>
          </a:pPr>
          <a:r>
            <a:rPr lang="en-GB" sz="1400" kern="1200" dirty="0"/>
            <a:t>A life Alongside Caring in Aberdeen (2018 – 2021)</a:t>
          </a:r>
        </a:p>
      </dsp:txBody>
      <dsp:txXfrm rot="-5400000">
        <a:off x="832874" y="39635"/>
        <a:ext cx="6330173" cy="697876"/>
      </dsp:txXfrm>
    </dsp:sp>
    <dsp:sp modelId="{A7C10B2E-18D3-42AF-9240-A9EA94F26F1C}">
      <dsp:nvSpPr>
        <dsp:cNvPr id="0" name=""/>
        <dsp:cNvSpPr/>
      </dsp:nvSpPr>
      <dsp:spPr>
        <a:xfrm rot="5400000">
          <a:off x="-178472" y="1222653"/>
          <a:ext cx="1189819" cy="832873"/>
        </a:xfrm>
        <a:prstGeom prst="chevron">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GB" sz="2300" kern="1200" dirty="0"/>
            <a:t>2021</a:t>
          </a:r>
        </a:p>
      </dsp:txBody>
      <dsp:txXfrm rot="-5400000">
        <a:off x="2" y="1460617"/>
        <a:ext cx="832873" cy="356946"/>
      </dsp:txXfrm>
    </dsp:sp>
    <dsp:sp modelId="{550C41B6-0771-4CDC-9265-7DBAAA9F859E}">
      <dsp:nvSpPr>
        <dsp:cNvPr id="0" name=""/>
        <dsp:cNvSpPr/>
      </dsp:nvSpPr>
      <dsp:spPr>
        <a:xfrm rot="5400000">
          <a:off x="3630145" y="-1753090"/>
          <a:ext cx="773382" cy="6367926"/>
        </a:xfrm>
        <a:prstGeom prst="round2Same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GB" sz="1400" kern="1200" dirty="0"/>
            <a:t>Impact of Covid</a:t>
          </a:r>
        </a:p>
        <a:p>
          <a:pPr marL="114300" lvl="1" indent="-114300" algn="l" defTabSz="622300">
            <a:lnSpc>
              <a:spcPct val="90000"/>
            </a:lnSpc>
            <a:spcBef>
              <a:spcPct val="0"/>
            </a:spcBef>
            <a:spcAft>
              <a:spcPct val="15000"/>
            </a:spcAft>
            <a:buChar char="•"/>
          </a:pPr>
          <a:r>
            <a:rPr lang="en-GB" sz="1400" kern="1200" dirty="0"/>
            <a:t>Delay in refresh of strategy</a:t>
          </a:r>
        </a:p>
      </dsp:txBody>
      <dsp:txXfrm rot="-5400000">
        <a:off x="832874" y="1081934"/>
        <a:ext cx="6330173" cy="697876"/>
      </dsp:txXfrm>
    </dsp:sp>
    <dsp:sp modelId="{C0ADE693-62C9-4D59-8749-6BB63A388553}">
      <dsp:nvSpPr>
        <dsp:cNvPr id="0" name=""/>
        <dsp:cNvSpPr/>
      </dsp:nvSpPr>
      <dsp:spPr>
        <a:xfrm rot="5400000">
          <a:off x="-178472" y="2264952"/>
          <a:ext cx="1189819" cy="832873"/>
        </a:xfrm>
        <a:prstGeom prst="chevron">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GB" sz="2300" kern="1200" dirty="0"/>
            <a:t>2022</a:t>
          </a:r>
        </a:p>
      </dsp:txBody>
      <dsp:txXfrm rot="-5400000">
        <a:off x="2" y="2502916"/>
        <a:ext cx="832873" cy="356946"/>
      </dsp:txXfrm>
    </dsp:sp>
    <dsp:sp modelId="{918ADEE4-4B7E-42F6-BA52-A18A87F3FEFB}">
      <dsp:nvSpPr>
        <dsp:cNvPr id="0" name=""/>
        <dsp:cNvSpPr/>
      </dsp:nvSpPr>
      <dsp:spPr>
        <a:xfrm rot="5400000">
          <a:off x="3630145" y="-710792"/>
          <a:ext cx="773382" cy="6367926"/>
        </a:xfrm>
        <a:prstGeom prst="round2Same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GB" sz="1400" kern="1200" dirty="0"/>
            <a:t>Consultation and Engagement</a:t>
          </a:r>
        </a:p>
        <a:p>
          <a:pPr marL="114300" lvl="1" indent="-114300" algn="l" defTabSz="622300">
            <a:lnSpc>
              <a:spcPct val="90000"/>
            </a:lnSpc>
            <a:spcBef>
              <a:spcPct val="0"/>
            </a:spcBef>
            <a:spcAft>
              <a:spcPct val="15000"/>
            </a:spcAft>
            <a:buChar char="•"/>
          </a:pPr>
          <a:r>
            <a:rPr lang="en-GB" sz="1400" kern="1200" dirty="0"/>
            <a:t>National Strategy and Care Inspectorate Inquiry (NB: participant)</a:t>
          </a:r>
        </a:p>
        <a:p>
          <a:pPr marL="114300" lvl="1" indent="-114300" algn="l" defTabSz="622300">
            <a:lnSpc>
              <a:spcPct val="90000"/>
            </a:lnSpc>
            <a:spcBef>
              <a:spcPct val="0"/>
            </a:spcBef>
            <a:spcAft>
              <a:spcPct val="15000"/>
            </a:spcAft>
            <a:buChar char="•"/>
          </a:pPr>
          <a:r>
            <a:rPr lang="en-GB" sz="1400" kern="1200" dirty="0"/>
            <a:t>Draft - but challenge to engage more</a:t>
          </a:r>
        </a:p>
      </dsp:txBody>
      <dsp:txXfrm rot="-5400000">
        <a:off x="832874" y="2124232"/>
        <a:ext cx="6330173" cy="697876"/>
      </dsp:txXfrm>
    </dsp:sp>
    <dsp:sp modelId="{3B77CD64-A696-41BD-98F2-5F31A11FD1D4}">
      <dsp:nvSpPr>
        <dsp:cNvPr id="0" name=""/>
        <dsp:cNvSpPr/>
      </dsp:nvSpPr>
      <dsp:spPr>
        <a:xfrm rot="5400000">
          <a:off x="-178472" y="3307250"/>
          <a:ext cx="1189819" cy="832873"/>
        </a:xfrm>
        <a:prstGeom prst="chevron">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GB" sz="2300" kern="1200" dirty="0"/>
            <a:t>2023</a:t>
          </a:r>
        </a:p>
      </dsp:txBody>
      <dsp:txXfrm rot="-5400000">
        <a:off x="2" y="3545214"/>
        <a:ext cx="832873" cy="356946"/>
      </dsp:txXfrm>
    </dsp:sp>
    <dsp:sp modelId="{6418C59B-19B4-4CFB-BD38-14570570D3E8}">
      <dsp:nvSpPr>
        <dsp:cNvPr id="0" name=""/>
        <dsp:cNvSpPr/>
      </dsp:nvSpPr>
      <dsp:spPr>
        <a:xfrm rot="5400000">
          <a:off x="3630145" y="331506"/>
          <a:ext cx="773382" cy="6367926"/>
        </a:xfrm>
        <a:prstGeom prst="round2Same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GB" sz="1400" kern="1200" dirty="0"/>
            <a:t>A City for all Carers (2023 – 2026) approved 31/01/23</a:t>
          </a:r>
        </a:p>
        <a:p>
          <a:pPr marL="114300" lvl="1" indent="-114300" algn="l" defTabSz="622300">
            <a:lnSpc>
              <a:spcPct val="90000"/>
            </a:lnSpc>
            <a:spcBef>
              <a:spcPct val="0"/>
            </a:spcBef>
            <a:spcAft>
              <a:spcPct val="15000"/>
            </a:spcAft>
            <a:buChar char="•"/>
          </a:pPr>
          <a:r>
            <a:rPr lang="en-GB" sz="1400" kern="1200" dirty="0"/>
            <a:t>Action Plan – live, continuous development and review by CSIG and IJB</a:t>
          </a:r>
        </a:p>
      </dsp:txBody>
      <dsp:txXfrm rot="-5400000">
        <a:off x="832874" y="3166531"/>
        <a:ext cx="6330173" cy="697876"/>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A340E025-1339-4232-8B7D-0DD96F68019E}" type="datetimeFigureOut">
              <a:rPr lang="en-GB" smtClean="0"/>
              <a:t>19/05/2023</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16463"/>
            <a:ext cx="5438775" cy="44672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4EA2C7E1-C113-44A3-963C-2A42FE9CF74A}" type="slidenum">
              <a:rPr lang="en-GB" smtClean="0"/>
              <a:t>‹#›</a:t>
            </a:fld>
            <a:endParaRPr lang="en-GB"/>
          </a:p>
        </p:txBody>
      </p:sp>
    </p:spTree>
    <p:extLst>
      <p:ext uri="{BB962C8B-B14F-4D97-AF65-F5344CB8AC3E}">
        <p14:creationId xmlns:p14="http://schemas.microsoft.com/office/powerpoint/2010/main" val="6440065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EA2C7E1-C113-44A3-963C-2A42FE9CF74A}" type="slidenum">
              <a:rPr lang="en-GB" smtClean="0"/>
              <a:t>1</a:t>
            </a:fld>
            <a:endParaRPr lang="en-GB"/>
          </a:p>
        </p:txBody>
      </p:sp>
    </p:spTree>
    <p:extLst>
      <p:ext uri="{BB962C8B-B14F-4D97-AF65-F5344CB8AC3E}">
        <p14:creationId xmlns:p14="http://schemas.microsoft.com/office/powerpoint/2010/main" val="42479349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EA2C7E1-C113-44A3-963C-2A42FE9CF74A}" type="slidenum">
              <a:rPr lang="en-GB" smtClean="0"/>
              <a:t>2</a:t>
            </a:fld>
            <a:endParaRPr lang="en-GB"/>
          </a:p>
        </p:txBody>
      </p:sp>
    </p:spTree>
    <p:extLst>
      <p:ext uri="{BB962C8B-B14F-4D97-AF65-F5344CB8AC3E}">
        <p14:creationId xmlns:p14="http://schemas.microsoft.com/office/powerpoint/2010/main" val="32340761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EA2C7E1-C113-44A3-963C-2A42FE9CF74A}" type="slidenum">
              <a:rPr lang="en-GB" smtClean="0"/>
              <a:t>3</a:t>
            </a:fld>
            <a:endParaRPr lang="en-GB"/>
          </a:p>
        </p:txBody>
      </p:sp>
    </p:spTree>
    <p:extLst>
      <p:ext uri="{BB962C8B-B14F-4D97-AF65-F5344CB8AC3E}">
        <p14:creationId xmlns:p14="http://schemas.microsoft.com/office/powerpoint/2010/main" val="25808488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EA2C7E1-C113-44A3-963C-2A42FE9CF74A}" type="slidenum">
              <a:rPr lang="en-GB" smtClean="0"/>
              <a:t>4</a:t>
            </a:fld>
            <a:endParaRPr lang="en-GB"/>
          </a:p>
        </p:txBody>
      </p:sp>
    </p:spTree>
    <p:extLst>
      <p:ext uri="{BB962C8B-B14F-4D97-AF65-F5344CB8AC3E}">
        <p14:creationId xmlns:p14="http://schemas.microsoft.com/office/powerpoint/2010/main" val="32367280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EA2C7E1-C113-44A3-963C-2A42FE9CF74A}" type="slidenum">
              <a:rPr lang="en-GB" smtClean="0"/>
              <a:t>5</a:t>
            </a:fld>
            <a:endParaRPr lang="en-GB"/>
          </a:p>
        </p:txBody>
      </p:sp>
    </p:spTree>
    <p:extLst>
      <p:ext uri="{BB962C8B-B14F-4D97-AF65-F5344CB8AC3E}">
        <p14:creationId xmlns:p14="http://schemas.microsoft.com/office/powerpoint/2010/main" val="27126822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EA2C7E1-C113-44A3-963C-2A42FE9CF74A}" type="slidenum">
              <a:rPr lang="en-GB" smtClean="0"/>
              <a:t>6</a:t>
            </a:fld>
            <a:endParaRPr lang="en-GB"/>
          </a:p>
        </p:txBody>
      </p:sp>
    </p:spTree>
    <p:extLst>
      <p:ext uri="{BB962C8B-B14F-4D97-AF65-F5344CB8AC3E}">
        <p14:creationId xmlns:p14="http://schemas.microsoft.com/office/powerpoint/2010/main" val="16734598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EA2C7E1-C113-44A3-963C-2A42FE9CF74A}" type="slidenum">
              <a:rPr lang="en-GB" smtClean="0"/>
              <a:t>7</a:t>
            </a:fld>
            <a:endParaRPr lang="en-GB"/>
          </a:p>
        </p:txBody>
      </p:sp>
    </p:spTree>
    <p:extLst>
      <p:ext uri="{BB962C8B-B14F-4D97-AF65-F5344CB8AC3E}">
        <p14:creationId xmlns:p14="http://schemas.microsoft.com/office/powerpoint/2010/main" val="36862151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Amy – Brief introduction to the documents on the tables especially the ‘plan on a page’.</a:t>
            </a:r>
          </a:p>
        </p:txBody>
      </p:sp>
      <p:sp>
        <p:nvSpPr>
          <p:cNvPr id="4" name="Slide Number Placeholder 3"/>
          <p:cNvSpPr>
            <a:spLocks noGrp="1"/>
          </p:cNvSpPr>
          <p:nvPr>
            <p:ph type="sldNum" sz="quarter" idx="5"/>
          </p:nvPr>
        </p:nvSpPr>
        <p:spPr/>
        <p:txBody>
          <a:bodyPr/>
          <a:lstStyle/>
          <a:p>
            <a:fld id="{4EA2C7E1-C113-44A3-963C-2A42FE9CF74A}" type="slidenum">
              <a:rPr lang="en-GB" smtClean="0"/>
              <a:t>8</a:t>
            </a:fld>
            <a:endParaRPr lang="en-GB"/>
          </a:p>
        </p:txBody>
      </p:sp>
    </p:spTree>
    <p:extLst>
      <p:ext uri="{BB962C8B-B14F-4D97-AF65-F5344CB8AC3E}">
        <p14:creationId xmlns:p14="http://schemas.microsoft.com/office/powerpoint/2010/main" val="42804146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D538BAF4-5BF5-49E7-BADA-C881FFCEDC33}" type="datetimeFigureOut">
              <a:rPr lang="en-GB"/>
              <a:pPr>
                <a:defRPr/>
              </a:pPr>
              <a:t>19/05/2023</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C7FF1A09-33C1-4AA3-8B1B-5A523E07131B}"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A5DDA6AB-8765-44AC-A2A1-B32F1D09B97A}" type="datetimeFigureOut">
              <a:rPr lang="en-GB"/>
              <a:pPr>
                <a:defRPr/>
              </a:pPr>
              <a:t>19/05/2023</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6D202204-5453-42D0-B7DB-BA7095530F99}"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9A622DBE-4411-476A-A1BD-40BC325320C4}" type="datetimeFigureOut">
              <a:rPr lang="en-GB"/>
              <a:pPr>
                <a:defRPr/>
              </a:pPr>
              <a:t>19/05/2023</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3EFCED1E-7986-4A7E-BB01-1894452DA149}"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A63477C6-6D7B-4BD3-8FB7-CE95D433BFC7}" type="datetimeFigureOut">
              <a:rPr lang="en-GB"/>
              <a:pPr>
                <a:defRPr/>
              </a:pPr>
              <a:t>19/05/2023</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A5BCE4D9-EB61-48C8-8ABE-DFD5ED8982FD}"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D7445996-E948-404A-B4FA-1F54B75F0C44}" type="datetimeFigureOut">
              <a:rPr lang="en-GB"/>
              <a:pPr>
                <a:defRPr/>
              </a:pPr>
              <a:t>19/05/2023</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D237782C-4EB4-4F65-827B-8254C9E7B475}"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fld id="{734B01CC-AD8B-4113-AC2D-35E788619B6E}" type="datetimeFigureOut">
              <a:rPr lang="en-GB"/>
              <a:pPr>
                <a:defRPr/>
              </a:pPr>
              <a:t>19/05/2023</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55145257-0C5A-4F44-923F-E6F751D4990E}"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fld id="{9F72C287-8C5E-4368-9C1B-DC4E32D4EE8E}" type="datetimeFigureOut">
              <a:rPr lang="en-GB"/>
              <a:pPr>
                <a:defRPr/>
              </a:pPr>
              <a:t>19/05/2023</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AC90F700-10F4-40AC-BED5-C613950E55AF}"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DACC74C7-8086-4C9C-B269-8D5D738FA615}" type="datetimeFigureOut">
              <a:rPr lang="en-GB"/>
              <a:pPr>
                <a:defRPr/>
              </a:pPr>
              <a:t>19/05/2023</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9E63A1BA-42A0-4172-A3E7-77FA9FF9D529}"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FC31B2C-C7F9-42EE-88DE-E5DF4F27B475}" type="datetimeFigureOut">
              <a:rPr lang="en-GB"/>
              <a:pPr>
                <a:defRPr/>
              </a:pPr>
              <a:t>19/05/2023</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F4288600-7DD2-47C0-ABA5-A702C531C78F}"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A92E10EA-6EBC-4FE5-9B15-C0527E97D0E0}" type="datetimeFigureOut">
              <a:rPr lang="en-GB"/>
              <a:pPr>
                <a:defRPr/>
              </a:pPr>
              <a:t>19/05/2023</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7F1024F6-7632-48F2-8B40-447EBD57E0BD}"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4A07EAE-0840-4046-A5E7-B4E9122E5863}" type="datetimeFigureOut">
              <a:rPr lang="en-GB"/>
              <a:pPr>
                <a:defRPr/>
              </a:pPr>
              <a:t>19/05/2023</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07D2C514-9629-4594-B2C7-2D2EA95D61C8}"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A38353BA-4F06-4146-9BBC-0DAA37BABAC0}" type="datetimeFigureOut">
              <a:rPr lang="en-GB"/>
              <a:pPr>
                <a:defRPr/>
              </a:pPr>
              <a:t>19/05/2023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F85E5DD2-68C2-4FD7-A99C-C8457979C4CE}"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png"/><Relationship Id="rId7" Type="http://schemas.openxmlformats.org/officeDocument/2006/relationships/diagramQuickStyle" Target="../diagrams/quickStyle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2.jpeg"/><Relationship Id="rId9" Type="http://schemas.microsoft.com/office/2007/relationships/diagramDrawing" Target="../diagrams/drawing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1.png"/><Relationship Id="rId7" Type="http://schemas.openxmlformats.org/officeDocument/2006/relationships/diagramQuickStyle" Target="../diagrams/quickStyle2.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2.jpeg"/><Relationship Id="rId9" Type="http://schemas.microsoft.com/office/2007/relationships/diagramDrawing" Target="../diagrams/drawing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695"/>
            <a:ext cx="9149924" cy="1451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a:extLst>
              <a:ext uri="{FF2B5EF4-FFF2-40B4-BE49-F238E27FC236}">
                <a16:creationId xmlns:a16="http://schemas.microsoft.com/office/drawing/2014/main" id="{0079FC2B-5CC3-4650-8477-E9B48533163D}"/>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6948264" y="6093296"/>
            <a:ext cx="1891665" cy="552450"/>
          </a:xfrm>
          <a:prstGeom prst="rect">
            <a:avLst/>
          </a:prstGeom>
        </p:spPr>
      </p:pic>
      <p:pic>
        <p:nvPicPr>
          <p:cNvPr id="7" name="Picture 6">
            <a:extLst>
              <a:ext uri="{FF2B5EF4-FFF2-40B4-BE49-F238E27FC236}">
                <a16:creationId xmlns:a16="http://schemas.microsoft.com/office/drawing/2014/main" id="{FD0BEB83-1AB9-515C-BD18-EF73D2833BEE}"/>
              </a:ext>
            </a:extLst>
          </p:cNvPr>
          <p:cNvPicPr>
            <a:picLocks noChangeAspect="1"/>
          </p:cNvPicPr>
          <p:nvPr/>
        </p:nvPicPr>
        <p:blipFill>
          <a:blip r:embed="rId5"/>
          <a:stretch>
            <a:fillRect/>
          </a:stretch>
        </p:blipFill>
        <p:spPr>
          <a:xfrm>
            <a:off x="1547664" y="836712"/>
            <a:ext cx="6048672" cy="4271762"/>
          </a:xfrm>
          <a:prstGeom prst="rect">
            <a:avLst/>
          </a:prstGeom>
        </p:spPr>
      </p:pic>
    </p:spTree>
    <p:extLst>
      <p:ext uri="{BB962C8B-B14F-4D97-AF65-F5344CB8AC3E}">
        <p14:creationId xmlns:p14="http://schemas.microsoft.com/office/powerpoint/2010/main" val="32245434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695"/>
            <a:ext cx="9149924" cy="1451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a:extLst>
              <a:ext uri="{FF2B5EF4-FFF2-40B4-BE49-F238E27FC236}">
                <a16:creationId xmlns:a16="http://schemas.microsoft.com/office/drawing/2014/main" id="{0079FC2B-5CC3-4650-8477-E9B48533163D}"/>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6948264" y="6093296"/>
            <a:ext cx="1891665" cy="552450"/>
          </a:xfrm>
          <a:prstGeom prst="rect">
            <a:avLst/>
          </a:prstGeom>
        </p:spPr>
      </p:pic>
      <p:graphicFrame>
        <p:nvGraphicFramePr>
          <p:cNvPr id="8" name="Diagram 7">
            <a:extLst>
              <a:ext uri="{FF2B5EF4-FFF2-40B4-BE49-F238E27FC236}">
                <a16:creationId xmlns:a16="http://schemas.microsoft.com/office/drawing/2014/main" id="{AEF29FD3-E13F-0C99-A754-4759CEAB1059}"/>
              </a:ext>
            </a:extLst>
          </p:cNvPr>
          <p:cNvGraphicFramePr/>
          <p:nvPr>
            <p:extLst>
              <p:ext uri="{D42A27DB-BD31-4B8C-83A1-F6EECF244321}">
                <p14:modId xmlns:p14="http://schemas.microsoft.com/office/powerpoint/2010/main" val="2142267839"/>
              </p:ext>
            </p:extLst>
          </p:nvPr>
        </p:nvGraphicFramePr>
        <p:xfrm>
          <a:off x="1524000" y="1446897"/>
          <a:ext cx="6096000"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787302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695"/>
            <a:ext cx="9149924" cy="1451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a:extLst>
              <a:ext uri="{FF2B5EF4-FFF2-40B4-BE49-F238E27FC236}">
                <a16:creationId xmlns:a16="http://schemas.microsoft.com/office/drawing/2014/main" id="{2512E9A9-2944-40A2-827F-A6642D304B15}"/>
              </a:ext>
            </a:extLst>
          </p:cNvPr>
          <p:cNvSpPr>
            <a:spLocks noGrp="1"/>
          </p:cNvSpPr>
          <p:nvPr>
            <p:ph type="title"/>
          </p:nvPr>
        </p:nvSpPr>
        <p:spPr>
          <a:xfrm>
            <a:off x="430425" y="687017"/>
            <a:ext cx="8229600" cy="580926"/>
          </a:xfrm>
        </p:spPr>
        <p:txBody>
          <a:bodyPr/>
          <a:lstStyle/>
          <a:p>
            <a:r>
              <a:rPr lang="en-GB" sz="3600" dirty="0"/>
              <a:t>Unpaid Carers in Aberdeen</a:t>
            </a:r>
          </a:p>
        </p:txBody>
      </p:sp>
      <p:sp>
        <p:nvSpPr>
          <p:cNvPr id="3" name="Content Placeholder 2">
            <a:extLst>
              <a:ext uri="{FF2B5EF4-FFF2-40B4-BE49-F238E27FC236}">
                <a16:creationId xmlns:a16="http://schemas.microsoft.com/office/drawing/2014/main" id="{73AA4D38-A634-1C6A-4376-4B185EAC75BE}"/>
              </a:ext>
            </a:extLst>
          </p:cNvPr>
          <p:cNvSpPr>
            <a:spLocks noGrp="1"/>
          </p:cNvSpPr>
          <p:nvPr>
            <p:ph idx="1"/>
          </p:nvPr>
        </p:nvSpPr>
        <p:spPr>
          <a:xfrm>
            <a:off x="430425" y="1267943"/>
            <a:ext cx="8229600" cy="4825353"/>
          </a:xfrm>
        </p:spPr>
        <p:txBody>
          <a:bodyPr/>
          <a:lstStyle/>
          <a:p>
            <a:pPr>
              <a:lnSpc>
                <a:spcPct val="107000"/>
              </a:lnSpc>
              <a:spcAft>
                <a:spcPts val="800"/>
              </a:spcAft>
            </a:pPr>
            <a:r>
              <a:rPr lang="en-GB" sz="2400" dirty="0">
                <a:latin typeface="Calibri" panose="020F0502020204030204" pitchFamily="34" charset="0"/>
                <a:ea typeface="Calibri" panose="020F0502020204030204" pitchFamily="34" charset="0"/>
                <a:cs typeface="Times New Roman" panose="02020603050405020304" pitchFamily="18" charset="0"/>
              </a:rPr>
              <a:t>803 carers known to our Adult Carer Support Service</a:t>
            </a:r>
          </a:p>
          <a:p>
            <a:pPr>
              <a:lnSpc>
                <a:spcPct val="107000"/>
              </a:lnSpc>
              <a:spcAft>
                <a:spcPts val="800"/>
              </a:spcAft>
            </a:pPr>
            <a:r>
              <a:rPr lang="en-GB" sz="2400" dirty="0">
                <a:latin typeface="Calibri" panose="020F0502020204030204" pitchFamily="34" charset="0"/>
                <a:ea typeface="Calibri" panose="020F0502020204030204" pitchFamily="34" charset="0"/>
                <a:cs typeface="Times New Roman" panose="02020603050405020304" pitchFamily="18" charset="0"/>
              </a:rPr>
              <a:t>135 young carers known to our Young Carer Support service</a:t>
            </a:r>
          </a:p>
          <a:p>
            <a:pPr>
              <a:lnSpc>
                <a:spcPct val="107000"/>
              </a:lnSpc>
              <a:spcAft>
                <a:spcPts val="800"/>
              </a:spcAft>
            </a:pPr>
            <a:r>
              <a:rPr lang="en-GB" sz="2400" dirty="0">
                <a:latin typeface="Calibri" panose="020F0502020204030204" pitchFamily="34" charset="0"/>
                <a:ea typeface="Calibri" panose="020F0502020204030204" pitchFamily="34" charset="0"/>
                <a:cs typeface="Times New Roman" panose="02020603050405020304" pitchFamily="18" charset="0"/>
              </a:rPr>
              <a:t>2011 Census estimated that there were 222,793 people living in Aberdeen and that 15,571 are Carers. With 6,229 stating that they provide more than 20 hours of unpaid care per week.</a:t>
            </a:r>
          </a:p>
          <a:p>
            <a:pPr>
              <a:lnSpc>
                <a:spcPct val="107000"/>
              </a:lnSpc>
              <a:spcAft>
                <a:spcPts val="800"/>
              </a:spcAft>
            </a:pPr>
            <a:r>
              <a:rPr lang="en-GB" sz="2400" dirty="0">
                <a:latin typeface="Calibri" panose="020F0502020204030204" pitchFamily="34" charset="0"/>
                <a:ea typeface="Calibri" panose="020F0502020204030204" pitchFamily="34" charset="0"/>
                <a:cs typeface="Times New Roman" panose="02020603050405020304" pitchFamily="18" charset="0"/>
              </a:rPr>
              <a:t>The Scottish Health Survey (</a:t>
            </a:r>
            <a:r>
              <a:rPr lang="en-GB" sz="2400" dirty="0" err="1">
                <a:latin typeface="Calibri" panose="020F0502020204030204" pitchFamily="34" charset="0"/>
                <a:ea typeface="Calibri" panose="020F0502020204030204" pitchFamily="34" charset="0"/>
                <a:cs typeface="Times New Roman" panose="02020603050405020304" pitchFamily="18" charset="0"/>
              </a:rPr>
              <a:t>SHeS</a:t>
            </a:r>
            <a:r>
              <a:rPr lang="en-GB" sz="2400" dirty="0">
                <a:latin typeface="Calibri" panose="020F0502020204030204" pitchFamily="34" charset="0"/>
                <a:ea typeface="Calibri" panose="020F0502020204030204" pitchFamily="34" charset="0"/>
                <a:cs typeface="Times New Roman" panose="02020603050405020304" pitchFamily="18" charset="0"/>
              </a:rPr>
              <a:t>) presents that 11% of Aberdeen’s population identify as a Carer. This is lower than the national average of 15%. This would take us to a figure of 24,500. Of these numbers there are estimated to be approximately 2000 Young Carers. </a:t>
            </a:r>
          </a:p>
          <a:p>
            <a:pPr marL="0" indent="0" algn="ctr">
              <a:lnSpc>
                <a:spcPct val="107000"/>
              </a:lnSpc>
              <a:spcAft>
                <a:spcPts val="800"/>
              </a:spcAft>
              <a:buNone/>
            </a:pPr>
            <a:endParaRPr lang="en-GB" sz="16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0079FC2B-5CC3-4650-8477-E9B48533163D}"/>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6948264" y="6093296"/>
            <a:ext cx="1891665" cy="552450"/>
          </a:xfrm>
          <a:prstGeom prst="rect">
            <a:avLst/>
          </a:prstGeom>
        </p:spPr>
      </p:pic>
    </p:spTree>
    <p:extLst>
      <p:ext uri="{BB962C8B-B14F-4D97-AF65-F5344CB8AC3E}">
        <p14:creationId xmlns:p14="http://schemas.microsoft.com/office/powerpoint/2010/main" val="1054842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695"/>
            <a:ext cx="9149924" cy="1451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a:extLst>
              <a:ext uri="{FF2B5EF4-FFF2-40B4-BE49-F238E27FC236}">
                <a16:creationId xmlns:a16="http://schemas.microsoft.com/office/drawing/2014/main" id="{2512E9A9-2944-40A2-827F-A6642D304B15}"/>
              </a:ext>
            </a:extLst>
          </p:cNvPr>
          <p:cNvSpPr>
            <a:spLocks noGrp="1"/>
          </p:cNvSpPr>
          <p:nvPr>
            <p:ph type="title" idx="4294967295"/>
          </p:nvPr>
        </p:nvSpPr>
        <p:spPr>
          <a:xfrm>
            <a:off x="395536" y="864497"/>
            <a:ext cx="8229600" cy="581025"/>
          </a:xfrm>
        </p:spPr>
        <p:txBody>
          <a:bodyPr/>
          <a:lstStyle/>
          <a:p>
            <a:r>
              <a:rPr lang="en-GB" sz="3600" dirty="0"/>
              <a:t>Carers Strategy Timeline</a:t>
            </a:r>
          </a:p>
        </p:txBody>
      </p:sp>
      <p:pic>
        <p:nvPicPr>
          <p:cNvPr id="5" name="Picture 4">
            <a:extLst>
              <a:ext uri="{FF2B5EF4-FFF2-40B4-BE49-F238E27FC236}">
                <a16:creationId xmlns:a16="http://schemas.microsoft.com/office/drawing/2014/main" id="{0079FC2B-5CC3-4650-8477-E9B48533163D}"/>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6948264" y="6093296"/>
            <a:ext cx="1891665" cy="552450"/>
          </a:xfrm>
          <a:prstGeom prst="rect">
            <a:avLst/>
          </a:prstGeom>
        </p:spPr>
      </p:pic>
      <p:graphicFrame>
        <p:nvGraphicFramePr>
          <p:cNvPr id="4" name="Diagram 3">
            <a:extLst>
              <a:ext uri="{FF2B5EF4-FFF2-40B4-BE49-F238E27FC236}">
                <a16:creationId xmlns:a16="http://schemas.microsoft.com/office/drawing/2014/main" id="{4FE53F5A-9F47-6C16-CA36-3CD50FF3D121}"/>
              </a:ext>
            </a:extLst>
          </p:cNvPr>
          <p:cNvGraphicFramePr/>
          <p:nvPr>
            <p:extLst>
              <p:ext uri="{D42A27DB-BD31-4B8C-83A1-F6EECF244321}">
                <p14:modId xmlns:p14="http://schemas.microsoft.com/office/powerpoint/2010/main" val="887738966"/>
              </p:ext>
            </p:extLst>
          </p:nvPr>
        </p:nvGraphicFramePr>
        <p:xfrm>
          <a:off x="1043608" y="1556792"/>
          <a:ext cx="7200800" cy="432048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7881670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695"/>
            <a:ext cx="9149924" cy="1451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a:extLst>
              <a:ext uri="{FF2B5EF4-FFF2-40B4-BE49-F238E27FC236}">
                <a16:creationId xmlns:a16="http://schemas.microsoft.com/office/drawing/2014/main" id="{2512E9A9-2944-40A2-827F-A6642D304B15}"/>
              </a:ext>
            </a:extLst>
          </p:cNvPr>
          <p:cNvSpPr>
            <a:spLocks noGrp="1"/>
          </p:cNvSpPr>
          <p:nvPr>
            <p:ph type="title"/>
          </p:nvPr>
        </p:nvSpPr>
        <p:spPr>
          <a:xfrm>
            <a:off x="430425" y="687017"/>
            <a:ext cx="8229600" cy="580926"/>
          </a:xfrm>
        </p:spPr>
        <p:txBody>
          <a:bodyPr/>
          <a:lstStyle/>
          <a:p>
            <a:r>
              <a:rPr lang="en-GB" sz="3600" dirty="0"/>
              <a:t>Overview of Consultation &amp; Engagement</a:t>
            </a:r>
          </a:p>
        </p:txBody>
      </p:sp>
      <p:sp>
        <p:nvSpPr>
          <p:cNvPr id="3" name="Content Placeholder 2">
            <a:extLst>
              <a:ext uri="{FF2B5EF4-FFF2-40B4-BE49-F238E27FC236}">
                <a16:creationId xmlns:a16="http://schemas.microsoft.com/office/drawing/2014/main" id="{73AA4D38-A634-1C6A-4376-4B185EAC75BE}"/>
              </a:ext>
            </a:extLst>
          </p:cNvPr>
          <p:cNvSpPr>
            <a:spLocks noGrp="1"/>
          </p:cNvSpPr>
          <p:nvPr>
            <p:ph idx="1"/>
          </p:nvPr>
        </p:nvSpPr>
        <p:spPr>
          <a:xfrm>
            <a:off x="430425" y="1267943"/>
            <a:ext cx="8229600" cy="4825353"/>
          </a:xfrm>
        </p:spPr>
        <p:txBody>
          <a:bodyPr/>
          <a:lstStyle/>
          <a:p>
            <a:pPr marL="0" indent="0" algn="ctr">
              <a:lnSpc>
                <a:spcPct val="107000"/>
              </a:lnSpc>
              <a:spcAft>
                <a:spcPts val="800"/>
              </a:spcAft>
              <a:buNone/>
            </a:pPr>
            <a:r>
              <a:rPr lang="en-GB" sz="1600" b="1" dirty="0">
                <a:effectLst/>
                <a:latin typeface="Calibri" panose="020F0502020204030204" pitchFamily="34" charset="0"/>
                <a:ea typeface="Calibri" panose="020F0502020204030204" pitchFamily="34" charset="0"/>
                <a:cs typeface="Arial" panose="020B0604020202020204" pitchFamily="34" charset="0"/>
              </a:rPr>
              <a:t>The need to consult with Carers was clear: both as a statutory requirement and, equally importantly, the opinions of Carers – the experts by experience – was recognised as essential in shaping the final strategy.</a:t>
            </a:r>
          </a:p>
          <a:p>
            <a:pPr>
              <a:lnSpc>
                <a:spcPct val="107000"/>
              </a:lnSpc>
              <a:spcAft>
                <a:spcPts val="800"/>
              </a:spcAft>
            </a:pPr>
            <a:r>
              <a:rPr lang="en-GB" sz="1600" dirty="0">
                <a:effectLst/>
                <a:latin typeface="Calibri" panose="020F0502020204030204" pitchFamily="34" charset="0"/>
                <a:ea typeface="Calibri" panose="020F0502020204030204" pitchFamily="34" charset="0"/>
                <a:cs typeface="Arial" panose="020B0604020202020204" pitchFamily="34" charset="0"/>
              </a:rPr>
              <a:t>Multiple consultation events </a:t>
            </a:r>
            <a:r>
              <a:rPr lang="en-GB" sz="1600" dirty="0">
                <a:latin typeface="Calibri" panose="020F0502020204030204" pitchFamily="34" charset="0"/>
                <a:ea typeface="Calibri" panose="020F0502020204030204" pitchFamily="34" charset="0"/>
                <a:cs typeface="Arial" panose="020B0604020202020204" pitchFamily="34" charset="0"/>
              </a:rPr>
              <a:t>took place</a:t>
            </a:r>
            <a:r>
              <a:rPr lang="en-GB" sz="1600" dirty="0">
                <a:effectLst/>
                <a:latin typeface="Calibri" panose="020F0502020204030204" pitchFamily="34" charset="0"/>
                <a:ea typeface="Calibri" panose="020F0502020204030204" pitchFamily="34" charset="0"/>
                <a:cs typeface="Arial" panose="020B0604020202020204" pitchFamily="34" charset="0"/>
              </a:rPr>
              <a:t> in conjunction with partners from Barnardo’s, GREC, We Too! and Quarriers – 352 people involved in total</a:t>
            </a:r>
          </a:p>
          <a:p>
            <a:pPr>
              <a:lnSpc>
                <a:spcPct val="107000"/>
              </a:lnSpc>
              <a:spcAft>
                <a:spcPts val="800"/>
              </a:spcAft>
            </a:pPr>
            <a:r>
              <a:rPr lang="en-GB" sz="1600" dirty="0">
                <a:effectLst/>
                <a:latin typeface="Calibri" panose="020F0502020204030204" pitchFamily="34" charset="0"/>
                <a:ea typeface="Calibri" panose="020F0502020204030204" pitchFamily="34" charset="0"/>
                <a:cs typeface="Arial" panose="020B0604020202020204" pitchFamily="34" charset="0"/>
              </a:rPr>
              <a:t>Carers had the option to attend informal meetings to discuss and comment on the strategy - face to face (for </a:t>
            </a:r>
            <a:r>
              <a:rPr lang="en-GB" sz="1600" dirty="0">
                <a:latin typeface="Calibri" panose="020F0502020204030204" pitchFamily="34" charset="0"/>
                <a:ea typeface="Calibri" panose="020F0502020204030204" pitchFamily="34" charset="0"/>
                <a:cs typeface="Arial" panose="020B0604020202020204" pitchFamily="34" charset="0"/>
              </a:rPr>
              <a:t>example </a:t>
            </a:r>
            <a:r>
              <a:rPr lang="en-GB" sz="1600" dirty="0">
                <a:effectLst/>
                <a:latin typeface="Calibri" panose="020F0502020204030204" pitchFamily="34" charset="0"/>
                <a:ea typeface="Calibri" panose="020F0502020204030204" pitchFamily="34" charset="0"/>
                <a:cs typeface="Arial" panose="020B0604020202020204" pitchFamily="34" charset="0"/>
              </a:rPr>
              <a:t>at the Quarriers Carer Centre), or in virtual meetings. </a:t>
            </a:r>
          </a:p>
          <a:p>
            <a:pPr>
              <a:lnSpc>
                <a:spcPct val="107000"/>
              </a:lnSpc>
              <a:spcAft>
                <a:spcPts val="800"/>
              </a:spcAft>
            </a:pPr>
            <a:r>
              <a:rPr lang="en-GB" sz="1600" dirty="0">
                <a:latin typeface="Calibri" panose="020F0502020204030204" pitchFamily="34" charset="0"/>
                <a:ea typeface="Calibri" panose="020F0502020204030204" pitchFamily="34" charset="0"/>
                <a:cs typeface="Arial" panose="020B0604020202020204" pitchFamily="34" charset="0"/>
              </a:rPr>
              <a:t>In addition, Carers were encouraged </a:t>
            </a:r>
            <a:r>
              <a:rPr lang="en-GB" sz="1600" dirty="0">
                <a:effectLst/>
                <a:latin typeface="Calibri" panose="020F0502020204030204" pitchFamily="34" charset="0"/>
                <a:ea typeface="Calibri" panose="020F0502020204030204" pitchFamily="34" charset="0"/>
                <a:cs typeface="Arial" panose="020B0604020202020204" pitchFamily="34" charset="0"/>
              </a:rPr>
              <a:t>to complete an online questionnaire on specific aspects of the draft strategy.</a:t>
            </a:r>
          </a:p>
          <a:p>
            <a:pPr>
              <a:lnSpc>
                <a:spcPct val="107000"/>
              </a:lnSpc>
              <a:spcAft>
                <a:spcPts val="800"/>
              </a:spcAft>
            </a:pPr>
            <a:r>
              <a:rPr lang="en-GB" sz="1600" dirty="0">
                <a:latin typeface="Calibri" panose="020F0502020204030204" pitchFamily="34" charset="0"/>
                <a:ea typeface="Calibri" panose="020F0502020204030204" pitchFamily="34" charset="0"/>
                <a:cs typeface="Arial" panose="020B0604020202020204" pitchFamily="34" charset="0"/>
              </a:rPr>
              <a:t>That questionnaire was also highlighted via a poster campaign to other relevant organisations, e.g. CHAS and within NHSG and the wider AHSCP to reach the widest audience.</a:t>
            </a:r>
          </a:p>
          <a:p>
            <a:pPr>
              <a:lnSpc>
                <a:spcPct val="107000"/>
              </a:lnSpc>
              <a:spcAft>
                <a:spcPts val="800"/>
              </a:spcAft>
            </a:pPr>
            <a:r>
              <a:rPr lang="en-GB" sz="1600" dirty="0">
                <a:effectLst/>
                <a:latin typeface="Calibri" panose="020F0502020204030204" pitchFamily="34" charset="0"/>
                <a:ea typeface="Calibri" panose="020F0502020204030204" pitchFamily="34" charset="0"/>
                <a:cs typeface="Arial" panose="020B0604020202020204" pitchFamily="34" charset="0"/>
              </a:rPr>
              <a:t>The information from those consultation events, and the online questionnaire, </a:t>
            </a:r>
            <a:r>
              <a:rPr lang="en-GB" sz="1600" dirty="0">
                <a:latin typeface="Calibri" panose="020F0502020204030204" pitchFamily="34" charset="0"/>
                <a:ea typeface="Calibri" panose="020F0502020204030204" pitchFamily="34" charset="0"/>
                <a:cs typeface="Arial" panose="020B0604020202020204" pitchFamily="34" charset="0"/>
              </a:rPr>
              <a:t>were gathered and analysed throughout the process and included in the final strategy.</a:t>
            </a:r>
            <a:endParaRPr lang="en-GB" sz="16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0079FC2B-5CC3-4650-8477-E9B48533163D}"/>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6948264" y="6093296"/>
            <a:ext cx="1891665" cy="552450"/>
          </a:xfrm>
          <a:prstGeom prst="rect">
            <a:avLst/>
          </a:prstGeom>
        </p:spPr>
      </p:pic>
    </p:spTree>
    <p:extLst>
      <p:ext uri="{BB962C8B-B14F-4D97-AF65-F5344CB8AC3E}">
        <p14:creationId xmlns:p14="http://schemas.microsoft.com/office/powerpoint/2010/main" val="984734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695"/>
            <a:ext cx="9149924" cy="1451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a:extLst>
              <a:ext uri="{FF2B5EF4-FFF2-40B4-BE49-F238E27FC236}">
                <a16:creationId xmlns:a16="http://schemas.microsoft.com/office/drawing/2014/main" id="{2512E9A9-2944-40A2-827F-A6642D304B15}"/>
              </a:ext>
            </a:extLst>
          </p:cNvPr>
          <p:cNvSpPr>
            <a:spLocks noGrp="1"/>
          </p:cNvSpPr>
          <p:nvPr>
            <p:ph type="title"/>
          </p:nvPr>
        </p:nvSpPr>
        <p:spPr>
          <a:xfrm>
            <a:off x="457200" y="836712"/>
            <a:ext cx="8229600" cy="580926"/>
          </a:xfrm>
        </p:spPr>
        <p:txBody>
          <a:bodyPr/>
          <a:lstStyle/>
          <a:p>
            <a:r>
              <a:rPr lang="en-GB" sz="3600" dirty="0"/>
              <a:t>4 Aims Identified</a:t>
            </a:r>
          </a:p>
        </p:txBody>
      </p:sp>
      <p:graphicFrame>
        <p:nvGraphicFramePr>
          <p:cNvPr id="8" name="Table 8">
            <a:extLst>
              <a:ext uri="{FF2B5EF4-FFF2-40B4-BE49-F238E27FC236}">
                <a16:creationId xmlns:a16="http://schemas.microsoft.com/office/drawing/2014/main" id="{847B48C0-F882-43DF-9195-C0FE130E8A98}"/>
              </a:ext>
            </a:extLst>
          </p:cNvPr>
          <p:cNvGraphicFramePr>
            <a:graphicFrameLocks noGrp="1"/>
          </p:cNvGraphicFramePr>
          <p:nvPr>
            <p:ph idx="1"/>
          </p:nvPr>
        </p:nvGraphicFramePr>
        <p:xfrm>
          <a:off x="179512" y="1781031"/>
          <a:ext cx="8784975" cy="4240257"/>
        </p:xfrm>
        <a:graphic>
          <a:graphicData uri="http://schemas.openxmlformats.org/drawingml/2006/table">
            <a:tbl>
              <a:tblPr firstRow="1" bandRow="1">
                <a:tableStyleId>{5C22544A-7EE6-4342-B048-85BDC9FD1C3A}</a:tableStyleId>
              </a:tblPr>
              <a:tblGrid>
                <a:gridCol w="4601750">
                  <a:extLst>
                    <a:ext uri="{9D8B030D-6E8A-4147-A177-3AD203B41FA5}">
                      <a16:colId xmlns:a16="http://schemas.microsoft.com/office/drawing/2014/main" val="2169650851"/>
                    </a:ext>
                  </a:extLst>
                </a:gridCol>
                <a:gridCol w="4183225">
                  <a:extLst>
                    <a:ext uri="{9D8B030D-6E8A-4147-A177-3AD203B41FA5}">
                      <a16:colId xmlns:a16="http://schemas.microsoft.com/office/drawing/2014/main" val="54140180"/>
                    </a:ext>
                  </a:extLst>
                </a:gridCol>
              </a:tblGrid>
              <a:tr h="2138371">
                <a:tc>
                  <a:txBody>
                    <a:bodyPr/>
                    <a:lstStyle/>
                    <a:p>
                      <a:endParaRPr lang="en-GB" sz="400" b="0" dirty="0">
                        <a:solidFill>
                          <a:schemeClr val="tx1"/>
                        </a:solidFill>
                      </a:endParaRPr>
                    </a:p>
                    <a:p>
                      <a:endParaRPr lang="en-GB" sz="400" b="0" dirty="0">
                        <a:solidFill>
                          <a:schemeClr val="tx1"/>
                        </a:solidFill>
                      </a:endParaRPr>
                    </a:p>
                    <a:p>
                      <a:r>
                        <a:rPr lang="en-GB" sz="1300" b="0" dirty="0">
                          <a:solidFill>
                            <a:schemeClr val="tx1"/>
                          </a:solidFill>
                        </a:rPr>
                        <a:t>"</a:t>
                      </a:r>
                      <a:r>
                        <a:rPr lang="en-GB" sz="1300" b="0" i="1" dirty="0">
                          <a:solidFill>
                            <a:schemeClr val="tx1"/>
                          </a:solidFill>
                        </a:rPr>
                        <a:t>I do not ‘identify as a Carer’, caring is a role I undertake not my identity.  My life is subsumed enough into caring that I do not wish to make it my identity too</a:t>
                      </a:r>
                      <a:r>
                        <a:rPr lang="en-GB" sz="1300" b="0" dirty="0">
                          <a:solidFill>
                            <a:schemeClr val="tx1"/>
                          </a:solidFill>
                        </a:rPr>
                        <a:t>”</a:t>
                      </a:r>
                    </a:p>
                    <a:p>
                      <a:endParaRPr lang="en-GB" sz="1300" b="0" dirty="0">
                        <a:solidFill>
                          <a:schemeClr val="tx1"/>
                        </a:solidFill>
                      </a:endParaRPr>
                    </a:p>
                    <a:p>
                      <a:r>
                        <a:rPr lang="en-GB" sz="1400" b="0" dirty="0">
                          <a:solidFill>
                            <a:schemeClr val="tx1"/>
                          </a:solidFill>
                        </a:rPr>
                        <a:t>“</a:t>
                      </a:r>
                      <a:r>
                        <a:rPr lang="en-GB" sz="1300" b="0" i="1" dirty="0">
                          <a:solidFill>
                            <a:schemeClr val="tx1"/>
                          </a:solidFill>
                        </a:rPr>
                        <a:t>Sometimes it would be-really helpful to be able to email someone that understands the struggles as a Carer when I’m at my lowest. I’m new to this and do not know the kind of support I can receive caring for my (family member) who is physically and mentally disabled</a:t>
                      </a:r>
                      <a:r>
                        <a:rPr lang="en-GB" sz="1400" b="0" dirty="0">
                          <a:solidFill>
                            <a:schemeClr val="tx1"/>
                          </a:solidFill>
                        </a:rPr>
                        <a:t>.”</a:t>
                      </a:r>
                    </a:p>
                  </a:txBody>
                  <a:tcPr>
                    <a:solidFill>
                      <a:schemeClr val="accent3">
                        <a:lumMod val="20000"/>
                        <a:lumOff val="80000"/>
                      </a:schemeClr>
                    </a:solidFill>
                  </a:tcPr>
                </a:tc>
                <a:tc>
                  <a:txBody>
                    <a:bodyPr/>
                    <a:lstStyle/>
                    <a:p>
                      <a:endParaRPr lang="en-GB" sz="400" b="0" dirty="0">
                        <a:solidFill>
                          <a:schemeClr val="tx1"/>
                        </a:solidFill>
                      </a:endParaRPr>
                    </a:p>
                    <a:p>
                      <a:endParaRPr lang="en-GB" sz="400" b="0" dirty="0">
                        <a:solidFill>
                          <a:schemeClr val="tx1"/>
                        </a:solidFill>
                      </a:endParaRPr>
                    </a:p>
                    <a:p>
                      <a:endParaRPr lang="en-GB" sz="400" b="0" dirty="0">
                        <a:solidFill>
                          <a:schemeClr val="tx1"/>
                        </a:solidFill>
                      </a:endParaRPr>
                    </a:p>
                    <a:p>
                      <a:r>
                        <a:rPr lang="en-GB" sz="1300" b="0" dirty="0">
                          <a:solidFill>
                            <a:schemeClr val="tx1"/>
                          </a:solidFill>
                        </a:rPr>
                        <a:t>“</a:t>
                      </a:r>
                      <a:r>
                        <a:rPr lang="en-GB" sz="1300" b="0" i="1" dirty="0">
                          <a:solidFill>
                            <a:schemeClr val="tx1"/>
                          </a:solidFill>
                        </a:rPr>
                        <a:t>Care packages that are focused on the clients’ needs and wellbeing and not a budget…Put us in touch with support sooner</a:t>
                      </a:r>
                      <a:r>
                        <a:rPr lang="en-GB" sz="1300" b="0" dirty="0">
                          <a:solidFill>
                            <a:schemeClr val="tx1"/>
                          </a:solidFill>
                        </a:rPr>
                        <a:t>”</a:t>
                      </a:r>
                    </a:p>
                    <a:p>
                      <a:endParaRPr lang="en-GB" sz="1300" b="0" dirty="0">
                        <a:solidFill>
                          <a:schemeClr val="tx1"/>
                        </a:solidFill>
                      </a:endParaRPr>
                    </a:p>
                    <a:p>
                      <a:r>
                        <a:rPr lang="en-GB" sz="1300" b="0" dirty="0">
                          <a:solidFill>
                            <a:schemeClr val="tx1"/>
                          </a:solidFill>
                        </a:rPr>
                        <a:t>“</a:t>
                      </a:r>
                      <a:r>
                        <a:rPr lang="en-GB" sz="1300" b="0" i="1" dirty="0">
                          <a:solidFill>
                            <a:schemeClr val="tx1"/>
                          </a:solidFill>
                        </a:rPr>
                        <a:t>Not enough readily available information it is so hard to know where to turn and without a diagnosis for my (family member)… we have had zero support</a:t>
                      </a:r>
                      <a:r>
                        <a:rPr lang="en-GB" sz="1300" b="0" dirty="0">
                          <a:solidFill>
                            <a:schemeClr val="tx1"/>
                          </a:solidFill>
                        </a:rPr>
                        <a:t>”</a:t>
                      </a:r>
                    </a:p>
                    <a:p>
                      <a:endParaRPr lang="en-GB" sz="1400" b="0" dirty="0">
                        <a:solidFill>
                          <a:schemeClr val="tx1"/>
                        </a:solidFill>
                      </a:endParaRPr>
                    </a:p>
                    <a:p>
                      <a:endParaRPr lang="en-GB" sz="1400" b="0" dirty="0">
                        <a:solidFill>
                          <a:schemeClr val="tx1"/>
                        </a:solidFill>
                      </a:endParaRPr>
                    </a:p>
                  </a:txBody>
                  <a:tcPr>
                    <a:solidFill>
                      <a:schemeClr val="accent6">
                        <a:lumMod val="60000"/>
                        <a:lumOff val="40000"/>
                      </a:schemeClr>
                    </a:solidFill>
                  </a:tcPr>
                </a:tc>
                <a:extLst>
                  <a:ext uri="{0D108BD9-81ED-4DB2-BD59-A6C34878D82A}">
                    <a16:rowId xmlns:a16="http://schemas.microsoft.com/office/drawing/2014/main" val="1513588339"/>
                  </a:ext>
                </a:extLst>
              </a:tr>
              <a:tr h="2101886">
                <a:tc>
                  <a:txBody>
                    <a:bodyPr/>
                    <a:lstStyle/>
                    <a:p>
                      <a:endParaRPr lang="en-GB" sz="400" b="0" dirty="0">
                        <a:solidFill>
                          <a:schemeClr val="tx1"/>
                        </a:solidFill>
                      </a:endParaRPr>
                    </a:p>
                    <a:p>
                      <a:endParaRPr lang="en-GB" sz="400" b="0" dirty="0">
                        <a:solidFill>
                          <a:schemeClr val="tx1"/>
                        </a:solidFill>
                      </a:endParaRPr>
                    </a:p>
                    <a:p>
                      <a:endParaRPr lang="en-GB" sz="400" b="0" dirty="0">
                        <a:solidFill>
                          <a:schemeClr val="tx1"/>
                        </a:solidFill>
                      </a:endParaRPr>
                    </a:p>
                    <a:p>
                      <a:endParaRPr lang="en-GB" sz="400" b="0" dirty="0">
                        <a:solidFill>
                          <a:schemeClr val="tx1"/>
                        </a:solidFill>
                      </a:endParaRPr>
                    </a:p>
                    <a:p>
                      <a:endParaRPr lang="en-GB" sz="400" b="0" dirty="0">
                        <a:solidFill>
                          <a:schemeClr val="tx1"/>
                        </a:solidFill>
                      </a:endParaRPr>
                    </a:p>
                    <a:p>
                      <a:r>
                        <a:rPr lang="en-GB" sz="1300" b="0" dirty="0">
                          <a:solidFill>
                            <a:schemeClr val="tx1"/>
                          </a:solidFill>
                        </a:rPr>
                        <a:t>“</a:t>
                      </a:r>
                      <a:r>
                        <a:rPr lang="en-GB" sz="1300" b="0" i="1" dirty="0">
                          <a:solidFill>
                            <a:schemeClr val="tx1"/>
                          </a:solidFill>
                        </a:rPr>
                        <a:t>a carer who lives with a person 24/7/365 understands their needs….So listening to Carer's and supporting young people and their families cannot be stressed highly enough.”</a:t>
                      </a:r>
                    </a:p>
                    <a:p>
                      <a:endParaRPr lang="en-GB" sz="1300" b="0" i="1" dirty="0">
                        <a:solidFill>
                          <a:schemeClr val="tx1"/>
                        </a:solidFill>
                      </a:endParaRPr>
                    </a:p>
                    <a:p>
                      <a:r>
                        <a:rPr lang="en-GB" sz="1300" b="0" i="1" dirty="0">
                          <a:solidFill>
                            <a:schemeClr val="tx1"/>
                          </a:solidFill>
                        </a:rPr>
                        <a:t>“Consolidated, knowledgeable services that support us as a family with one point of contact”. </a:t>
                      </a:r>
                    </a:p>
                  </a:txBody>
                  <a:tcPr>
                    <a:solidFill>
                      <a:schemeClr val="accent4">
                        <a:lumMod val="40000"/>
                        <a:lumOff val="60000"/>
                      </a:schemeClr>
                    </a:solidFill>
                  </a:tcPr>
                </a:tc>
                <a:tc>
                  <a:txBody>
                    <a:bodyPr/>
                    <a:lstStyle/>
                    <a:p>
                      <a:endParaRPr lang="en-GB" sz="1300" b="0" i="1" dirty="0">
                        <a:solidFill>
                          <a:schemeClr val="tx1"/>
                        </a:solidFill>
                      </a:endParaRPr>
                    </a:p>
                    <a:p>
                      <a:r>
                        <a:rPr lang="en-GB" sz="1300" b="0" i="1" dirty="0">
                          <a:solidFill>
                            <a:schemeClr val="tx1"/>
                          </a:solidFill>
                        </a:rPr>
                        <a:t>“Being able to access residential respite services to allow me to have a break from my caring role and allow me to do things which I enjoy”. </a:t>
                      </a:r>
                    </a:p>
                    <a:p>
                      <a:endParaRPr lang="en-GB" sz="1300" b="0" i="1" dirty="0">
                        <a:solidFill>
                          <a:schemeClr val="tx1"/>
                        </a:solidFill>
                      </a:endParaRPr>
                    </a:p>
                    <a:p>
                      <a:r>
                        <a:rPr lang="en-GB" sz="1300" b="0" i="1" dirty="0">
                          <a:solidFill>
                            <a:schemeClr val="tx1"/>
                          </a:solidFill>
                        </a:rPr>
                        <a:t>“my (family member) gets fall monitored, fire alarm monitored and 3x 30mins visits per day …I greatly admire the support but they are very time restricted on what they can actually do.”</a:t>
                      </a:r>
                      <a:endParaRPr lang="en-GB" b="0" dirty="0">
                        <a:solidFill>
                          <a:schemeClr val="tx1"/>
                        </a:solidFill>
                      </a:endParaRPr>
                    </a:p>
                  </a:txBody>
                  <a:tcPr>
                    <a:solidFill>
                      <a:schemeClr val="accent5">
                        <a:lumMod val="20000"/>
                        <a:lumOff val="80000"/>
                      </a:schemeClr>
                    </a:solidFill>
                  </a:tcPr>
                </a:tc>
                <a:extLst>
                  <a:ext uri="{0D108BD9-81ED-4DB2-BD59-A6C34878D82A}">
                    <a16:rowId xmlns:a16="http://schemas.microsoft.com/office/drawing/2014/main" val="896074704"/>
                  </a:ext>
                </a:extLst>
              </a:tr>
            </a:tbl>
          </a:graphicData>
        </a:graphic>
      </p:graphicFrame>
      <p:sp>
        <p:nvSpPr>
          <p:cNvPr id="9" name="TextBox 8">
            <a:extLst>
              <a:ext uri="{FF2B5EF4-FFF2-40B4-BE49-F238E27FC236}">
                <a16:creationId xmlns:a16="http://schemas.microsoft.com/office/drawing/2014/main" id="{AA3BDCED-52A4-411C-964E-7690867D77CE}"/>
              </a:ext>
            </a:extLst>
          </p:cNvPr>
          <p:cNvSpPr txBox="1"/>
          <p:nvPr/>
        </p:nvSpPr>
        <p:spPr>
          <a:xfrm>
            <a:off x="179509" y="1772816"/>
            <a:ext cx="4608512" cy="2183084"/>
          </a:xfrm>
          <a:prstGeom prst="rect">
            <a:avLst/>
          </a:prstGeom>
          <a:solidFill>
            <a:schemeClr val="bg1"/>
          </a:solidFill>
        </p:spPr>
        <p:txBody>
          <a:bodyPr wrap="square" rtlCol="0" anchor="ctr" anchorCtr="0">
            <a:noAutofit/>
          </a:bodyPr>
          <a:lstStyle/>
          <a:p>
            <a:pPr algn="ctr"/>
            <a:r>
              <a:rPr lang="en-GB" b="1" dirty="0"/>
              <a:t>Priority 1</a:t>
            </a:r>
          </a:p>
          <a:p>
            <a:pPr algn="ctr"/>
            <a:r>
              <a:rPr lang="en-GB" dirty="0"/>
              <a:t>Identifying as a Carer and the first steps to support</a:t>
            </a:r>
          </a:p>
        </p:txBody>
      </p:sp>
      <p:sp>
        <p:nvSpPr>
          <p:cNvPr id="10" name="TextBox 9">
            <a:extLst>
              <a:ext uri="{FF2B5EF4-FFF2-40B4-BE49-F238E27FC236}">
                <a16:creationId xmlns:a16="http://schemas.microsoft.com/office/drawing/2014/main" id="{BEB999A0-4DE6-4A04-A7C8-07DAC3B88FB7}"/>
              </a:ext>
            </a:extLst>
          </p:cNvPr>
          <p:cNvSpPr txBox="1"/>
          <p:nvPr/>
        </p:nvSpPr>
        <p:spPr>
          <a:xfrm>
            <a:off x="179509" y="3933056"/>
            <a:ext cx="4608512" cy="2183084"/>
          </a:xfrm>
          <a:prstGeom prst="rect">
            <a:avLst/>
          </a:prstGeom>
          <a:solidFill>
            <a:schemeClr val="bg1"/>
          </a:solidFill>
        </p:spPr>
        <p:txBody>
          <a:bodyPr wrap="square" rtlCol="0" anchor="ctr" anchorCtr="0">
            <a:noAutofit/>
          </a:bodyPr>
          <a:lstStyle/>
          <a:p>
            <a:pPr algn="ctr"/>
            <a:r>
              <a:rPr lang="en-GB" b="1" dirty="0"/>
              <a:t>Priority 3</a:t>
            </a:r>
          </a:p>
          <a:p>
            <a:pPr algn="ctr"/>
            <a:r>
              <a:rPr lang="en-GB" dirty="0"/>
              <a:t>Supporting future planning, decision making and wider Carer involvement</a:t>
            </a:r>
          </a:p>
        </p:txBody>
      </p:sp>
      <p:sp>
        <p:nvSpPr>
          <p:cNvPr id="11" name="TextBox 10">
            <a:extLst>
              <a:ext uri="{FF2B5EF4-FFF2-40B4-BE49-F238E27FC236}">
                <a16:creationId xmlns:a16="http://schemas.microsoft.com/office/drawing/2014/main" id="{4B49222C-1FC3-4724-9F08-1DE3F471EF31}"/>
              </a:ext>
            </a:extLst>
          </p:cNvPr>
          <p:cNvSpPr txBox="1"/>
          <p:nvPr/>
        </p:nvSpPr>
        <p:spPr>
          <a:xfrm>
            <a:off x="4788023" y="1749972"/>
            <a:ext cx="4176463" cy="2183084"/>
          </a:xfrm>
          <a:prstGeom prst="rect">
            <a:avLst/>
          </a:prstGeom>
          <a:solidFill>
            <a:schemeClr val="bg1"/>
          </a:solidFill>
        </p:spPr>
        <p:txBody>
          <a:bodyPr wrap="square" rtlCol="0" anchor="ctr" anchorCtr="0">
            <a:noAutofit/>
          </a:bodyPr>
          <a:lstStyle/>
          <a:p>
            <a:pPr algn="ctr"/>
            <a:r>
              <a:rPr lang="en-GB" b="1" dirty="0"/>
              <a:t>Priority 2</a:t>
            </a:r>
          </a:p>
          <a:p>
            <a:pPr algn="ctr"/>
            <a:r>
              <a:rPr lang="en-GB" dirty="0"/>
              <a:t>Accessing Advice and Support</a:t>
            </a:r>
          </a:p>
        </p:txBody>
      </p:sp>
      <p:sp>
        <p:nvSpPr>
          <p:cNvPr id="12" name="TextBox 11">
            <a:extLst>
              <a:ext uri="{FF2B5EF4-FFF2-40B4-BE49-F238E27FC236}">
                <a16:creationId xmlns:a16="http://schemas.microsoft.com/office/drawing/2014/main" id="{B1F15235-B211-4A7D-B496-B92989C4ECAB}"/>
              </a:ext>
            </a:extLst>
          </p:cNvPr>
          <p:cNvSpPr txBox="1"/>
          <p:nvPr/>
        </p:nvSpPr>
        <p:spPr>
          <a:xfrm>
            <a:off x="4788023" y="3933056"/>
            <a:ext cx="4176463" cy="2183084"/>
          </a:xfrm>
          <a:prstGeom prst="rect">
            <a:avLst/>
          </a:prstGeom>
          <a:solidFill>
            <a:schemeClr val="bg1"/>
          </a:solidFill>
        </p:spPr>
        <p:txBody>
          <a:bodyPr wrap="square" rtlCol="0" anchor="ctr" anchorCtr="0">
            <a:noAutofit/>
          </a:bodyPr>
          <a:lstStyle/>
          <a:p>
            <a:pPr algn="ctr"/>
            <a:r>
              <a:rPr lang="en-GB" b="1" dirty="0"/>
              <a:t>Priority 4</a:t>
            </a:r>
          </a:p>
          <a:p>
            <a:pPr algn="ctr"/>
            <a:r>
              <a:rPr lang="en-GB" dirty="0"/>
              <a:t>Community support and services for Carers</a:t>
            </a:r>
          </a:p>
        </p:txBody>
      </p:sp>
      <p:pic>
        <p:nvPicPr>
          <p:cNvPr id="5" name="Picture 4">
            <a:extLst>
              <a:ext uri="{FF2B5EF4-FFF2-40B4-BE49-F238E27FC236}">
                <a16:creationId xmlns:a16="http://schemas.microsoft.com/office/drawing/2014/main" id="{0079FC2B-5CC3-4650-8477-E9B48533163D}"/>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6948264" y="6093296"/>
            <a:ext cx="1891665" cy="552450"/>
          </a:xfrm>
          <a:prstGeom prst="rect">
            <a:avLst/>
          </a:prstGeom>
        </p:spPr>
      </p:pic>
    </p:spTree>
    <p:extLst>
      <p:ext uri="{BB962C8B-B14F-4D97-AF65-F5344CB8AC3E}">
        <p14:creationId xmlns:p14="http://schemas.microsoft.com/office/powerpoint/2010/main" val="2536548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500"/>
                                  </p:stCondLst>
                                  <p:childTnLst>
                                    <p:animEffect transition="out" filter="fade">
                                      <p:cBhvr>
                                        <p:cTn id="6" dur="2000"/>
                                        <p:tgtEl>
                                          <p:spTgt spid="9"/>
                                        </p:tgtEl>
                                      </p:cBhvr>
                                    </p:animEffect>
                                    <p:set>
                                      <p:cBhvr>
                                        <p:cTn id="7" dur="1" fill="hold">
                                          <p:stCondLst>
                                            <p:cond delay="1999"/>
                                          </p:stCondLst>
                                        </p:cTn>
                                        <p:tgtEl>
                                          <p:spTgt spid="9"/>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500"/>
                                  </p:stCondLst>
                                  <p:childTnLst>
                                    <p:animEffect transition="out" filter="fade">
                                      <p:cBhvr>
                                        <p:cTn id="11" dur="2000"/>
                                        <p:tgtEl>
                                          <p:spTgt spid="11"/>
                                        </p:tgtEl>
                                      </p:cBhvr>
                                    </p:animEffect>
                                    <p:set>
                                      <p:cBhvr>
                                        <p:cTn id="12" dur="1" fill="hold">
                                          <p:stCondLst>
                                            <p:cond delay="1999"/>
                                          </p:stCondLst>
                                        </p:cTn>
                                        <p:tgtEl>
                                          <p:spTgt spid="1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500"/>
                                  </p:stCondLst>
                                  <p:childTnLst>
                                    <p:animEffect transition="out" filter="fade">
                                      <p:cBhvr>
                                        <p:cTn id="16" dur="2000"/>
                                        <p:tgtEl>
                                          <p:spTgt spid="10"/>
                                        </p:tgtEl>
                                      </p:cBhvr>
                                    </p:animEffect>
                                    <p:set>
                                      <p:cBhvr>
                                        <p:cTn id="17" dur="1" fill="hold">
                                          <p:stCondLst>
                                            <p:cond delay="1999"/>
                                          </p:stCondLst>
                                        </p:cTn>
                                        <p:tgtEl>
                                          <p:spTgt spid="1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500"/>
                                  </p:stCondLst>
                                  <p:childTnLst>
                                    <p:animEffect transition="out" filter="fade">
                                      <p:cBhvr>
                                        <p:cTn id="21" dur="2000"/>
                                        <p:tgtEl>
                                          <p:spTgt spid="12"/>
                                        </p:tgtEl>
                                      </p:cBhvr>
                                    </p:animEffect>
                                    <p:set>
                                      <p:cBhvr>
                                        <p:cTn id="22" dur="1" fill="hold">
                                          <p:stCondLst>
                                            <p:cond delay="19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695"/>
            <a:ext cx="9149924" cy="1451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a:extLst>
              <a:ext uri="{FF2B5EF4-FFF2-40B4-BE49-F238E27FC236}">
                <a16:creationId xmlns:a16="http://schemas.microsoft.com/office/drawing/2014/main" id="{2512E9A9-2944-40A2-827F-A6642D304B15}"/>
              </a:ext>
            </a:extLst>
          </p:cNvPr>
          <p:cNvSpPr>
            <a:spLocks noGrp="1"/>
          </p:cNvSpPr>
          <p:nvPr>
            <p:ph type="title"/>
          </p:nvPr>
        </p:nvSpPr>
        <p:spPr>
          <a:xfrm>
            <a:off x="533765" y="919138"/>
            <a:ext cx="8229600" cy="1143000"/>
          </a:xfrm>
        </p:spPr>
        <p:txBody>
          <a:bodyPr/>
          <a:lstStyle/>
          <a:p>
            <a:r>
              <a:rPr lang="en-GB" sz="3600" b="1" dirty="0"/>
              <a:t>Aim Statement</a:t>
            </a:r>
            <a:br>
              <a:rPr lang="en-GB" sz="3600" dirty="0"/>
            </a:br>
            <a:endParaRPr lang="en-GB" sz="3600" dirty="0"/>
          </a:p>
        </p:txBody>
      </p:sp>
      <p:sp>
        <p:nvSpPr>
          <p:cNvPr id="3" name="Content Placeholder 2">
            <a:extLst>
              <a:ext uri="{FF2B5EF4-FFF2-40B4-BE49-F238E27FC236}">
                <a16:creationId xmlns:a16="http://schemas.microsoft.com/office/drawing/2014/main" id="{9F6CF3F4-FCAC-0485-2CB4-CAD5FB1BC44F}"/>
              </a:ext>
            </a:extLst>
          </p:cNvPr>
          <p:cNvSpPr>
            <a:spLocks noGrp="1"/>
          </p:cNvSpPr>
          <p:nvPr>
            <p:ph idx="1"/>
          </p:nvPr>
        </p:nvSpPr>
        <p:spPr/>
        <p:txBody>
          <a:bodyPr/>
          <a:lstStyle/>
          <a:p>
            <a:pPr marL="0" indent="0">
              <a:buNone/>
            </a:pPr>
            <a:r>
              <a:rPr kumimoji="0" lang="en-GB" sz="3600" b="0" i="0" u="none" strike="noStrike" kern="1200" cap="none" spc="0" normalizeH="0" baseline="0" noProof="0" dirty="0">
                <a:ln>
                  <a:noFill/>
                </a:ln>
                <a:solidFill>
                  <a:prstClr val="black"/>
                </a:solidFill>
                <a:effectLst/>
                <a:uLnTx/>
                <a:uFillTx/>
                <a:latin typeface="Calibri"/>
                <a:ea typeface="+mj-ea"/>
                <a:cs typeface="+mj-cs"/>
              </a:rPr>
              <a:t>“We will demonstrate overall improvement in all four priority areas by receiving a minimum of 40% positive responses to our Carer Experience statements (what we want Carers to be able to say about their support) when surveyed in 2026”</a:t>
            </a:r>
            <a:endParaRPr lang="en-GB" dirty="0"/>
          </a:p>
        </p:txBody>
      </p:sp>
      <p:pic>
        <p:nvPicPr>
          <p:cNvPr id="5" name="Picture 4">
            <a:extLst>
              <a:ext uri="{FF2B5EF4-FFF2-40B4-BE49-F238E27FC236}">
                <a16:creationId xmlns:a16="http://schemas.microsoft.com/office/drawing/2014/main" id="{0079FC2B-5CC3-4650-8477-E9B48533163D}"/>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6948264" y="6093296"/>
            <a:ext cx="1891665" cy="552450"/>
          </a:xfrm>
          <a:prstGeom prst="rect">
            <a:avLst/>
          </a:prstGeom>
        </p:spPr>
      </p:pic>
    </p:spTree>
    <p:extLst>
      <p:ext uri="{BB962C8B-B14F-4D97-AF65-F5344CB8AC3E}">
        <p14:creationId xmlns:p14="http://schemas.microsoft.com/office/powerpoint/2010/main" val="27404611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695"/>
            <a:ext cx="9149924" cy="1451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a:extLst>
              <a:ext uri="{FF2B5EF4-FFF2-40B4-BE49-F238E27FC236}">
                <a16:creationId xmlns:a16="http://schemas.microsoft.com/office/drawing/2014/main" id="{777FE346-4E89-4B19-9F10-C252ABEE73AA}"/>
              </a:ext>
            </a:extLst>
          </p:cNvPr>
          <p:cNvSpPr>
            <a:spLocks noGrp="1"/>
          </p:cNvSpPr>
          <p:nvPr>
            <p:ph type="title"/>
          </p:nvPr>
        </p:nvSpPr>
        <p:spPr>
          <a:xfrm>
            <a:off x="457200" y="836712"/>
            <a:ext cx="8229600" cy="580926"/>
          </a:xfrm>
        </p:spPr>
        <p:txBody>
          <a:bodyPr/>
          <a:lstStyle/>
          <a:p>
            <a:endParaRPr lang="en-GB" sz="3200" dirty="0"/>
          </a:p>
        </p:txBody>
      </p:sp>
      <p:pic>
        <p:nvPicPr>
          <p:cNvPr id="5" name="Picture 4">
            <a:extLst>
              <a:ext uri="{FF2B5EF4-FFF2-40B4-BE49-F238E27FC236}">
                <a16:creationId xmlns:a16="http://schemas.microsoft.com/office/drawing/2014/main" id="{0079FC2B-5CC3-4650-8477-E9B48533163D}"/>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6948264" y="6093296"/>
            <a:ext cx="1891665" cy="552450"/>
          </a:xfrm>
          <a:prstGeom prst="rect">
            <a:avLst/>
          </a:prstGeom>
        </p:spPr>
      </p:pic>
      <p:pic>
        <p:nvPicPr>
          <p:cNvPr id="7" name="Content Placeholder 6" descr="Text&#10;&#10;Description automatically generated with low confidence">
            <a:extLst>
              <a:ext uri="{FF2B5EF4-FFF2-40B4-BE49-F238E27FC236}">
                <a16:creationId xmlns:a16="http://schemas.microsoft.com/office/drawing/2014/main" id="{BDDE913C-E466-A0D2-8A4C-8D9A2A5128A4}"/>
              </a:ext>
            </a:extLst>
          </p:cNvPr>
          <p:cNvPicPr>
            <a:picLocks noGrp="1" noChangeAspect="1"/>
          </p:cNvPicPr>
          <p:nvPr>
            <p:ph idx="1"/>
          </p:nvPr>
        </p:nvPicPr>
        <p:blipFill>
          <a:blip r:embed="rId5" cstate="print">
            <a:extLst>
              <a:ext uri="{28A0092B-C50C-407E-A947-70E740481C1C}">
                <a14:useLocalDpi xmlns:a14="http://schemas.microsoft.com/office/drawing/2010/main" val="0"/>
              </a:ext>
            </a:extLst>
          </a:blip>
          <a:stretch>
            <a:fillRect/>
          </a:stretch>
        </p:blipFill>
        <p:spPr>
          <a:xfrm>
            <a:off x="126525" y="309042"/>
            <a:ext cx="8890950" cy="6336704"/>
          </a:xfrm>
        </p:spPr>
      </p:pic>
    </p:spTree>
    <p:extLst>
      <p:ext uri="{BB962C8B-B14F-4D97-AF65-F5344CB8AC3E}">
        <p14:creationId xmlns:p14="http://schemas.microsoft.com/office/powerpoint/2010/main" val="12444138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27f52916-5a8f-473f-a6ee-aba4a51fd594">
      <UserInfo>
        <DisplayName>Matthew Carter</DisplayName>
        <AccountId>462</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2B1878C38928D42A2D66FD3F3DC9432" ma:contentTypeVersion="6" ma:contentTypeDescription="Create a new document." ma:contentTypeScope="" ma:versionID="2dd3b0306eb9344a94283637ab77bec2">
  <xsd:schema xmlns:xsd="http://www.w3.org/2001/XMLSchema" xmlns:xs="http://www.w3.org/2001/XMLSchema" xmlns:p="http://schemas.microsoft.com/office/2006/metadata/properties" xmlns:ns2="19a4c3c8-e21e-4f06-9335-5c95b33e50cd" xmlns:ns3="27f52916-5a8f-473f-a6ee-aba4a51fd594" targetNamespace="http://schemas.microsoft.com/office/2006/metadata/properties" ma:root="true" ma:fieldsID="d49cfe521de643d3ee02b9bf03c979ac" ns2:_="" ns3:_="">
    <xsd:import namespace="19a4c3c8-e21e-4f06-9335-5c95b33e50cd"/>
    <xsd:import namespace="27f52916-5a8f-473f-a6ee-aba4a51fd59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9a4c3c8-e21e-4f06-9335-5c95b33e50c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7f52916-5a8f-473f-a6ee-aba4a51fd59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9FE32ED-F20A-4652-986C-FB1263300FF4}">
  <ds:schemaRefs>
    <ds:schemaRef ds:uri="http://schemas.microsoft.com/sharepoint/v3/contenttype/forms"/>
  </ds:schemaRefs>
</ds:datastoreItem>
</file>

<file path=customXml/itemProps2.xml><?xml version="1.0" encoding="utf-8"?>
<ds:datastoreItem xmlns:ds="http://schemas.openxmlformats.org/officeDocument/2006/customXml" ds:itemID="{3DCD63E1-73A4-4741-9A1C-FE7BF3918B60}">
  <ds:schemaRefs>
    <ds:schemaRef ds:uri="http://schemas.microsoft.com/office/2006/metadata/properties"/>
    <ds:schemaRef ds:uri="http://schemas.microsoft.com/office/infopath/2007/PartnerControls"/>
    <ds:schemaRef ds:uri="22656edf-0b2e-4865-a2e5-e2e1f5d7321e"/>
    <ds:schemaRef ds:uri="27f52916-5a8f-473f-a6ee-aba4a51fd594"/>
  </ds:schemaRefs>
</ds:datastoreItem>
</file>

<file path=customXml/itemProps3.xml><?xml version="1.0" encoding="utf-8"?>
<ds:datastoreItem xmlns:ds="http://schemas.openxmlformats.org/officeDocument/2006/customXml" ds:itemID="{039AC1A7-383D-48E2-9DC7-BD50793B9D1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9a4c3c8-e21e-4f06-9335-5c95b33e50cd"/>
    <ds:schemaRef ds:uri="27f52916-5a8f-473f-a6ee-aba4a51fd59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2211</TotalTime>
  <Words>768</Words>
  <Application>Microsoft Office PowerPoint</Application>
  <PresentationFormat>On-screen Show (4:3)</PresentationFormat>
  <Paragraphs>77</Paragraphs>
  <Slides>8</Slides>
  <Notes>8</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PowerPoint Presentation</vt:lpstr>
      <vt:lpstr>PowerPoint Presentation</vt:lpstr>
      <vt:lpstr>Unpaid Carers in Aberdeen</vt:lpstr>
      <vt:lpstr>Carers Strategy Timeline</vt:lpstr>
      <vt:lpstr>Overview of Consultation &amp; Engagement</vt:lpstr>
      <vt:lpstr>4 Aims Identified</vt:lpstr>
      <vt:lpstr>Aim Statement </vt:lpstr>
      <vt:lpstr>PowerPoint Presentation</vt:lpstr>
    </vt:vector>
  </TitlesOfParts>
  <Company>Aberdeen City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and Social Care Integration</dc:title>
  <dc:creator>Kevin Toshney</dc:creator>
  <cp:lastModifiedBy>Grace Milne (NHS Grampian)</cp:lastModifiedBy>
  <cp:revision>101</cp:revision>
  <cp:lastPrinted>2014-10-15T15:33:36Z</cp:lastPrinted>
  <dcterms:created xsi:type="dcterms:W3CDTF">2014-10-09T13:54:36Z</dcterms:created>
  <dcterms:modified xsi:type="dcterms:W3CDTF">2023-05-19T11:38:51Z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0x010100843E45F91518A74481D3459F4EA9EE0E</vt:lpwstr>
  </property>
</Properties>
</file>