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14"/>
  </p:notesMasterIdLst>
  <p:sldIdLst>
    <p:sldId id="257" r:id="rId6"/>
    <p:sldId id="272" r:id="rId7"/>
    <p:sldId id="266" r:id="rId8"/>
    <p:sldId id="269" r:id="rId9"/>
    <p:sldId id="273" r:id="rId10"/>
    <p:sldId id="265" r:id="rId11"/>
    <p:sldId id="287" r:id="rId12"/>
    <p:sldId id="271" r:id="rId13"/>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434">
          <p15:clr>
            <a:srgbClr val="A4A3A4"/>
          </p15:clr>
        </p15:guide>
        <p15:guide id="2" pos="442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0963EC-A251-4B09-86B8-3609E351E051}" v="5" dt="2023-05-02T15:35:07.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056" y="60"/>
      </p:cViewPr>
      <p:guideLst>
        <p:guide orient="horz" pos="1434"/>
        <p:guide pos="442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Sheet1!$G$2</c:f>
              <c:strCache>
                <c:ptCount val="1"/>
                <c:pt idx="0">
                  <c:v>Unmet need Clients</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Sheet1!$F$3:$F$5</c:f>
              <c:numCache>
                <c:formatCode>General</c:formatCode>
                <c:ptCount val="3"/>
                <c:pt idx="0">
                  <c:v>2021</c:v>
                </c:pt>
                <c:pt idx="1">
                  <c:v>2022</c:v>
                </c:pt>
                <c:pt idx="2">
                  <c:v>2023</c:v>
                </c:pt>
              </c:numCache>
            </c:numRef>
          </c:cat>
          <c:val>
            <c:numRef>
              <c:f>Sheet1!$G$3:$G$5</c:f>
              <c:numCache>
                <c:formatCode>General</c:formatCode>
                <c:ptCount val="3"/>
                <c:pt idx="0">
                  <c:v>128</c:v>
                </c:pt>
                <c:pt idx="1">
                  <c:v>178</c:v>
                </c:pt>
                <c:pt idx="2">
                  <c:v>72</c:v>
                </c:pt>
              </c:numCache>
            </c:numRef>
          </c:val>
          <c:extLst>
            <c:ext xmlns:c16="http://schemas.microsoft.com/office/drawing/2014/chart" uri="{C3380CC4-5D6E-409C-BE32-E72D297353CC}">
              <c16:uniqueId val="{00000000-0C46-4EFE-9AD7-47D0E81D7DFF}"/>
            </c:ext>
          </c:extLst>
        </c:ser>
        <c:dLbls>
          <c:showLegendKey val="0"/>
          <c:showVal val="0"/>
          <c:showCatName val="0"/>
          <c:showSerName val="0"/>
          <c:showPercent val="0"/>
          <c:showBubbleSize val="0"/>
        </c:dLbls>
        <c:gapWidth val="100"/>
        <c:overlap val="-24"/>
        <c:axId val="100085008"/>
        <c:axId val="100085728"/>
      </c:barChart>
      <c:catAx>
        <c:axId val="10008500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085728"/>
        <c:crosses val="autoZero"/>
        <c:auto val="1"/>
        <c:lblAlgn val="ctr"/>
        <c:lblOffset val="100"/>
        <c:noMultiLvlLbl val="0"/>
      </c:catAx>
      <c:valAx>
        <c:axId val="100085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0850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8642578011081943"/>
          <c:y val="2.694611413694991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Sheet1!$G$7</c:f>
              <c:strCache>
                <c:ptCount val="1"/>
                <c:pt idx="0">
                  <c:v>Unmet Need Hours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Sheet1!$F$8:$F$10</c:f>
              <c:numCache>
                <c:formatCode>General</c:formatCode>
                <c:ptCount val="3"/>
                <c:pt idx="0">
                  <c:v>2021</c:v>
                </c:pt>
                <c:pt idx="1">
                  <c:v>2022</c:v>
                </c:pt>
                <c:pt idx="2">
                  <c:v>2023</c:v>
                </c:pt>
              </c:numCache>
            </c:numRef>
          </c:cat>
          <c:val>
            <c:numRef>
              <c:f>Sheet1!$G$8:$G$10</c:f>
              <c:numCache>
                <c:formatCode>0</c:formatCode>
                <c:ptCount val="3"/>
                <c:pt idx="0">
                  <c:v>986</c:v>
                </c:pt>
                <c:pt idx="1">
                  <c:v>1784.25</c:v>
                </c:pt>
                <c:pt idx="2">
                  <c:v>568.75</c:v>
                </c:pt>
              </c:numCache>
            </c:numRef>
          </c:val>
          <c:extLst>
            <c:ext xmlns:c16="http://schemas.microsoft.com/office/drawing/2014/chart" uri="{C3380CC4-5D6E-409C-BE32-E72D297353CC}">
              <c16:uniqueId val="{00000000-1FA2-44CA-813F-340D122E63A2}"/>
            </c:ext>
          </c:extLst>
        </c:ser>
        <c:dLbls>
          <c:showLegendKey val="0"/>
          <c:showVal val="0"/>
          <c:showCatName val="0"/>
          <c:showSerName val="0"/>
          <c:showPercent val="0"/>
          <c:showBubbleSize val="0"/>
        </c:dLbls>
        <c:gapWidth val="219"/>
        <c:overlap val="-27"/>
        <c:axId val="647328128"/>
        <c:axId val="647328848"/>
      </c:barChart>
      <c:catAx>
        <c:axId val="64732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7328848"/>
        <c:crosses val="autoZero"/>
        <c:auto val="1"/>
        <c:lblAlgn val="ctr"/>
        <c:lblOffset val="100"/>
        <c:noMultiLvlLbl val="0"/>
      </c:catAx>
      <c:valAx>
        <c:axId val="647328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7328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340E025-1339-4232-8B7D-0DD96F68019E}" type="datetimeFigureOut">
              <a:rPr lang="en-GB" smtClean="0"/>
              <a:t>19/05/2023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EA2C7E1-C113-44A3-963C-2A42FE9CF74A}" type="slidenum">
              <a:rPr lang="en-GB" smtClean="0"/>
              <a:t>‹#›</a:t>
            </a:fld>
            <a:endParaRPr lang="en-GB"/>
          </a:p>
        </p:txBody>
      </p:sp>
    </p:spTree>
    <p:extLst>
      <p:ext uri="{BB962C8B-B14F-4D97-AF65-F5344CB8AC3E}">
        <p14:creationId xmlns:p14="http://schemas.microsoft.com/office/powerpoint/2010/main" val="644006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18 months the aim is to provide an additional 1500 hours to bring the unmet need down to zero.</a:t>
            </a:r>
          </a:p>
          <a:p>
            <a:r>
              <a:rPr lang="en-GB" dirty="0"/>
              <a:t>8 week project to target waiting list  </a:t>
            </a:r>
          </a:p>
        </p:txBody>
      </p:sp>
      <p:sp>
        <p:nvSpPr>
          <p:cNvPr id="4" name="Slide Number Placeholder 3"/>
          <p:cNvSpPr>
            <a:spLocks noGrp="1"/>
          </p:cNvSpPr>
          <p:nvPr>
            <p:ph type="sldNum" sz="quarter" idx="5"/>
          </p:nvPr>
        </p:nvSpPr>
        <p:spPr/>
        <p:txBody>
          <a:bodyPr/>
          <a:lstStyle/>
          <a:p>
            <a:fld id="{4EA2C7E1-C113-44A3-963C-2A42FE9CF74A}" type="slidenum">
              <a:rPr lang="en-GB" smtClean="0"/>
              <a:t>2</a:t>
            </a:fld>
            <a:endParaRPr lang="en-GB"/>
          </a:p>
        </p:txBody>
      </p:sp>
    </p:spTree>
    <p:extLst>
      <p:ext uri="{BB962C8B-B14F-4D97-AF65-F5344CB8AC3E}">
        <p14:creationId xmlns:p14="http://schemas.microsoft.com/office/powerpoint/2010/main" val="2582542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You will see our data taking on 5th April over the last 3 years. You can see the increase in demand. Our figures for this year show the marked difference in our unmet need and care searches. </a:t>
            </a:r>
            <a:endParaRPr lang="en-US" dirty="0"/>
          </a:p>
          <a:p>
            <a:r>
              <a:rPr lang="en-US" dirty="0">
                <a:cs typeface="Calibri"/>
              </a:rPr>
              <a:t>The focused approach we have taken across the partnership has enabled us to focus on flow, build capacity. This consisted of a redesign of social work teams to fundamentally change how we worked to enable us to meet demand. We changed the way we triaged referrals so signposting could be done immediately. We created a central team for all referrals and assessment is based on </a:t>
            </a:r>
            <a:r>
              <a:rPr lang="en-US" dirty="0" err="1">
                <a:cs typeface="Calibri"/>
              </a:rPr>
              <a:t>reablment</a:t>
            </a:r>
            <a:r>
              <a:rPr lang="en-US" dirty="0">
                <a:cs typeface="Calibri"/>
              </a:rPr>
              <a:t> and TEC. A review team was established with the same </a:t>
            </a:r>
            <a:r>
              <a:rPr lang="en-US" dirty="0" err="1">
                <a:cs typeface="Calibri"/>
              </a:rPr>
              <a:t>reablement</a:t>
            </a:r>
            <a:r>
              <a:rPr lang="en-US" dirty="0">
                <a:cs typeface="Calibri"/>
              </a:rPr>
              <a:t> and TEC focused pulling on community resources which has led to a number of packages being reduced. The hospital team are aligned to high referring wards which allows early discharge planning and a home first focus.  We meet daily with providers to ensure care searches are prioritized and picked up. </a:t>
            </a:r>
          </a:p>
          <a:p>
            <a:r>
              <a:rPr lang="en-US" dirty="0">
                <a:cs typeface="Calibri"/>
              </a:rPr>
              <a:t> I will give an overview of other work that was done that has helped to get us to this point. But of course there is still more to do. </a:t>
            </a:r>
          </a:p>
        </p:txBody>
      </p:sp>
      <p:sp>
        <p:nvSpPr>
          <p:cNvPr id="4" name="Slide Number Placeholder 3"/>
          <p:cNvSpPr>
            <a:spLocks noGrp="1"/>
          </p:cNvSpPr>
          <p:nvPr>
            <p:ph type="sldNum" sz="quarter" idx="5"/>
          </p:nvPr>
        </p:nvSpPr>
        <p:spPr/>
        <p:txBody>
          <a:bodyPr/>
          <a:lstStyle/>
          <a:p>
            <a:fld id="{4EA2C7E1-C113-44A3-963C-2A42FE9CF74A}" type="slidenum">
              <a:rPr lang="en-GB" smtClean="0"/>
              <a:t>3</a:t>
            </a:fld>
            <a:endParaRPr lang="en-GB"/>
          </a:p>
        </p:txBody>
      </p:sp>
    </p:spTree>
    <p:extLst>
      <p:ext uri="{BB962C8B-B14F-4D97-AF65-F5344CB8AC3E}">
        <p14:creationId xmlns:p14="http://schemas.microsoft.com/office/powerpoint/2010/main" val="3279299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Work was undertaken to target the growing demand and create more capacity. Focus was on reducing waiting times for assessment and reduce unmet need. Goal is to get to zero unmet need. Aim to get point of referral to care is 4 weeks </a:t>
            </a:r>
          </a:p>
        </p:txBody>
      </p:sp>
      <p:sp>
        <p:nvSpPr>
          <p:cNvPr id="4" name="Slide Number Placeholder 3"/>
          <p:cNvSpPr>
            <a:spLocks noGrp="1"/>
          </p:cNvSpPr>
          <p:nvPr>
            <p:ph type="sldNum" sz="quarter" idx="5"/>
          </p:nvPr>
        </p:nvSpPr>
        <p:spPr/>
        <p:txBody>
          <a:bodyPr/>
          <a:lstStyle/>
          <a:p>
            <a:fld id="{4EA2C7E1-C113-44A3-963C-2A42FE9CF74A}" type="slidenum">
              <a:rPr lang="en-GB" smtClean="0"/>
              <a:t>4</a:t>
            </a:fld>
            <a:endParaRPr lang="en-GB"/>
          </a:p>
        </p:txBody>
      </p:sp>
    </p:spTree>
    <p:extLst>
      <p:ext uri="{BB962C8B-B14F-4D97-AF65-F5344CB8AC3E}">
        <p14:creationId xmlns:p14="http://schemas.microsoft.com/office/powerpoint/2010/main" val="3993826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9474115-F52E-476F-8B8D-FFB1036D154E}" type="slidenum">
              <a:rPr lang="en-GB" smtClean="0"/>
              <a:t>6</a:t>
            </a:fld>
            <a:endParaRPr lang="en-GB"/>
          </a:p>
        </p:txBody>
      </p:sp>
    </p:spTree>
    <p:extLst>
      <p:ext uri="{BB962C8B-B14F-4D97-AF65-F5344CB8AC3E}">
        <p14:creationId xmlns:p14="http://schemas.microsoft.com/office/powerpoint/2010/main" val="1569727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9474115-F52E-476F-8B8D-FFB1036D154E}" type="slidenum">
              <a:rPr lang="en-GB" smtClean="0"/>
              <a:t>7</a:t>
            </a:fld>
            <a:endParaRPr lang="en-GB"/>
          </a:p>
        </p:txBody>
      </p:sp>
    </p:spTree>
    <p:extLst>
      <p:ext uri="{BB962C8B-B14F-4D97-AF65-F5344CB8AC3E}">
        <p14:creationId xmlns:p14="http://schemas.microsoft.com/office/powerpoint/2010/main" val="433884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Daily – DSC plus those with BAC and GCC</a:t>
            </a:r>
          </a:p>
        </p:txBody>
      </p:sp>
      <p:sp>
        <p:nvSpPr>
          <p:cNvPr id="4" name="Slide Number Placeholder 3"/>
          <p:cNvSpPr>
            <a:spLocks noGrp="1"/>
          </p:cNvSpPr>
          <p:nvPr>
            <p:ph type="sldNum" sz="quarter" idx="5"/>
          </p:nvPr>
        </p:nvSpPr>
        <p:spPr/>
        <p:txBody>
          <a:bodyPr/>
          <a:lstStyle/>
          <a:p>
            <a:fld id="{4EA2C7E1-C113-44A3-963C-2A42FE9CF74A}" type="slidenum">
              <a:rPr lang="en-GB" smtClean="0"/>
              <a:t>8</a:t>
            </a:fld>
            <a:endParaRPr lang="en-GB"/>
          </a:p>
        </p:txBody>
      </p:sp>
    </p:spTree>
    <p:extLst>
      <p:ext uri="{BB962C8B-B14F-4D97-AF65-F5344CB8AC3E}">
        <p14:creationId xmlns:p14="http://schemas.microsoft.com/office/powerpoint/2010/main" val="6506770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538BAF4-5BF5-49E7-BADA-C881FFCEDC33}" type="datetimeFigureOut">
              <a:rPr lang="en-GB"/>
              <a:pPr>
                <a:defRPr/>
              </a:pPr>
              <a:t>19/05/2023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7FF1A09-33C1-4AA3-8B1B-5A523E07131B}"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5DDA6AB-8765-44AC-A2A1-B32F1D09B97A}" type="datetimeFigureOut">
              <a:rPr lang="en-GB"/>
              <a:pPr>
                <a:defRPr/>
              </a:pPr>
              <a:t>19/05/2023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D202204-5453-42D0-B7DB-BA7095530F9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9A622DBE-4411-476A-A1BD-40BC325320C4}" type="datetimeFigureOut">
              <a:rPr lang="en-GB"/>
              <a:pPr>
                <a:defRPr/>
              </a:pPr>
              <a:t>19/05/2023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EFCED1E-7986-4A7E-BB01-1894452DA149}"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657CE-8CCC-0460-EF17-715FDEEB433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6372AF97-2686-F80B-E6C3-561CB2DA8BB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274E050-0AE4-6540-640D-A9B92F1BE277}"/>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5" name="Footer Placeholder 4">
            <a:extLst>
              <a:ext uri="{FF2B5EF4-FFF2-40B4-BE49-F238E27FC236}">
                <a16:creationId xmlns:a16="http://schemas.microsoft.com/office/drawing/2014/main" id="{149389E2-4D8A-DDB6-FF60-7F00A00993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F0125D1-7D71-C74C-F5FE-72CF0218D86B}"/>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4083082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13636-87BA-ACF3-F1D2-8FA4A9282F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21CA835-4D5C-E2F0-4CBF-DE96C68448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B636AD-B912-A462-1B19-478273723828}"/>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5" name="Footer Placeholder 4">
            <a:extLst>
              <a:ext uri="{FF2B5EF4-FFF2-40B4-BE49-F238E27FC236}">
                <a16:creationId xmlns:a16="http://schemas.microsoft.com/office/drawing/2014/main" id="{4670E49F-F00E-129B-49F0-FB9959A6F7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FF6BAB-E14E-97AE-04D4-81A22B89FB63}"/>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211481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1B491-C996-C65E-B877-390AA6BC428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49000FE-E70A-C8BD-8FE6-5F222737953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1EF951-0B37-D752-EA8A-1024A1B4AC7D}"/>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5" name="Footer Placeholder 4">
            <a:extLst>
              <a:ext uri="{FF2B5EF4-FFF2-40B4-BE49-F238E27FC236}">
                <a16:creationId xmlns:a16="http://schemas.microsoft.com/office/drawing/2014/main" id="{BFC60209-FF24-5C79-FBCA-D395394AF8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F49BB5-2529-925D-3812-3D2E76E1AB97}"/>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35344000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5921D-9678-8EDD-A645-7366149B0ED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705AA5-BCEE-2655-4455-5F8FD308203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FD3CCD4-0720-F4E2-31C9-7B100F8954F0}"/>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807CB22-DE38-A330-91B5-F178EAD0E11E}"/>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6" name="Footer Placeholder 5">
            <a:extLst>
              <a:ext uri="{FF2B5EF4-FFF2-40B4-BE49-F238E27FC236}">
                <a16:creationId xmlns:a16="http://schemas.microsoft.com/office/drawing/2014/main" id="{62F875C6-DAE5-0E0A-99CF-86B524D809C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5A488E-A687-2F83-639A-71FE799700EA}"/>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238270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03A8F-A8A5-00A1-396F-17651F5FCA19}"/>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B248459-B689-95EC-E50E-192F5911FF8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9F402837-6618-FD62-A96A-3DB0505093E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0F167E-9C58-D4BA-0535-AA612D1E38E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BF43462-0E41-320D-195E-BFA3145E21B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A19E763-EDDB-D89F-1A46-3C07AAD7BB1A}"/>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8" name="Footer Placeholder 7">
            <a:extLst>
              <a:ext uri="{FF2B5EF4-FFF2-40B4-BE49-F238E27FC236}">
                <a16:creationId xmlns:a16="http://schemas.microsoft.com/office/drawing/2014/main" id="{C79F94B5-F64F-07A3-0B81-0D05A6D1E33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595D9BB-04B4-F9CE-F971-C5A647E9D3D5}"/>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1690449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D3837-29E6-11ED-553E-F1A1201AE5E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33FD7D-583C-AC85-66B5-623CFFF08DF5}"/>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4" name="Footer Placeholder 3">
            <a:extLst>
              <a:ext uri="{FF2B5EF4-FFF2-40B4-BE49-F238E27FC236}">
                <a16:creationId xmlns:a16="http://schemas.microsoft.com/office/drawing/2014/main" id="{AE7669BA-E66D-8F66-CF48-FB687B3C7CE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E0B28AD-3404-BAEA-7771-42468E705AB5}"/>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1803173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68F938-C586-1656-7DB5-4CAF6D58C669}"/>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3" name="Footer Placeholder 2">
            <a:extLst>
              <a:ext uri="{FF2B5EF4-FFF2-40B4-BE49-F238E27FC236}">
                <a16:creationId xmlns:a16="http://schemas.microsoft.com/office/drawing/2014/main" id="{DD267974-FE16-43AB-635E-888A60F6604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8AD8A1A-0339-C1DF-7826-F5CB125614D0}"/>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2931434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E21BB-7664-7F49-BC4B-EF13674E514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B168279-3A09-48C0-9575-6F4B1A5E6D28}"/>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E4D64F5-5257-DCCC-31A6-84BD271CC96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C6610D2-7358-A040-4650-0BF52F7675E4}"/>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6" name="Footer Placeholder 5">
            <a:extLst>
              <a:ext uri="{FF2B5EF4-FFF2-40B4-BE49-F238E27FC236}">
                <a16:creationId xmlns:a16="http://schemas.microsoft.com/office/drawing/2014/main" id="{0C3FD104-F191-C93E-159F-20EB021201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4C1EE5-A44B-7312-C33F-D3EB77BB6544}"/>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143811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A63477C6-6D7B-4BD3-8FB7-CE95D433BFC7}" type="datetimeFigureOut">
              <a:rPr lang="en-GB"/>
              <a:pPr>
                <a:defRPr/>
              </a:pPr>
              <a:t>19/05/2023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5BCE4D9-EB61-48C8-8ABE-DFD5ED8982FD}"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F328F-48F3-D352-7FE6-855572444D1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A108A4B-F099-8373-AD77-0585DC8ADA4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F91F8019-A59C-F7A3-08EA-F3A83DC0B5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E7457A0-36F9-C9B8-B71B-2A33C6769FD4}"/>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6" name="Footer Placeholder 5">
            <a:extLst>
              <a:ext uri="{FF2B5EF4-FFF2-40B4-BE49-F238E27FC236}">
                <a16:creationId xmlns:a16="http://schemas.microsoft.com/office/drawing/2014/main" id="{3AE0C39D-F875-0C63-2AE4-E5FD6B2B01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CCA2DC-BF9B-5DF8-2F95-5FFA9AAD8AD2}"/>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15478363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F1658-3D0F-9C6F-986B-F278BFDBC6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1A6D655-47C9-6AB5-F798-4A1633EB02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0C40A1-BC4C-1477-A35A-8B5339E24F5D}"/>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5" name="Footer Placeholder 4">
            <a:extLst>
              <a:ext uri="{FF2B5EF4-FFF2-40B4-BE49-F238E27FC236}">
                <a16:creationId xmlns:a16="http://schemas.microsoft.com/office/drawing/2014/main" id="{26A2A915-88F8-36E5-4D9B-69A33B2F4E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018283-CB98-6553-374F-52F397C065C8}"/>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41441019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BDF0DD-B4B8-639E-35EE-B9B74FC64F0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94FC4E-1E61-5160-1B5F-5202FD3F51E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4070E1-2BCE-AFDC-3C91-25A9F3935011}"/>
              </a:ext>
            </a:extLst>
          </p:cNvPr>
          <p:cNvSpPr>
            <a:spLocks noGrp="1"/>
          </p:cNvSpPr>
          <p:nvPr>
            <p:ph type="dt" sz="half" idx="10"/>
          </p:nvPr>
        </p:nvSpPr>
        <p:spPr/>
        <p:txBody>
          <a:bodyPr/>
          <a:lstStyle/>
          <a:p>
            <a:fld id="{F6CED31E-B5E3-4CB3-B046-3520E26FAAA5}" type="datetimeFigureOut">
              <a:rPr lang="en-GB" smtClean="0"/>
              <a:t>19/05/2023</a:t>
            </a:fld>
            <a:endParaRPr lang="en-GB"/>
          </a:p>
        </p:txBody>
      </p:sp>
      <p:sp>
        <p:nvSpPr>
          <p:cNvPr id="5" name="Footer Placeholder 4">
            <a:extLst>
              <a:ext uri="{FF2B5EF4-FFF2-40B4-BE49-F238E27FC236}">
                <a16:creationId xmlns:a16="http://schemas.microsoft.com/office/drawing/2014/main" id="{88C87FC2-6CED-288B-B631-D24807AECC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A22CC-33E1-4771-1337-E2EB11FC3B74}"/>
              </a:ext>
            </a:extLst>
          </p:cNvPr>
          <p:cNvSpPr>
            <a:spLocks noGrp="1"/>
          </p:cNvSpPr>
          <p:nvPr>
            <p:ph type="sldNum" sz="quarter" idx="12"/>
          </p:nvPr>
        </p:nvSpPr>
        <p:spPr/>
        <p:txBody>
          <a:bodyPr/>
          <a:lstStyle/>
          <a:p>
            <a:fld id="{DF077ACD-E060-47A9-AA05-6FD618C942B5}" type="slidenum">
              <a:rPr lang="en-GB" smtClean="0"/>
              <a:t>‹#›</a:t>
            </a:fld>
            <a:endParaRPr lang="en-GB"/>
          </a:p>
        </p:txBody>
      </p:sp>
    </p:spTree>
    <p:extLst>
      <p:ext uri="{BB962C8B-B14F-4D97-AF65-F5344CB8AC3E}">
        <p14:creationId xmlns:p14="http://schemas.microsoft.com/office/powerpoint/2010/main" val="241510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7445996-E948-404A-B4FA-1F54B75F0C44}" type="datetimeFigureOut">
              <a:rPr lang="en-GB"/>
              <a:pPr>
                <a:defRPr/>
              </a:pPr>
              <a:t>19/05/2023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237782C-4EB4-4F65-827B-8254C9E7B47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734B01CC-AD8B-4113-AC2D-35E788619B6E}" type="datetimeFigureOut">
              <a:rPr lang="en-GB"/>
              <a:pPr>
                <a:defRPr/>
              </a:pPr>
              <a:t>19/05/2023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5145257-0C5A-4F44-923F-E6F751D4990E}"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9F72C287-8C5E-4368-9C1B-DC4E32D4EE8E}" type="datetimeFigureOut">
              <a:rPr lang="en-GB"/>
              <a:pPr>
                <a:defRPr/>
              </a:pPr>
              <a:t>19/05/2023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AC90F700-10F4-40AC-BED5-C613950E55AF}"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DACC74C7-8086-4C9C-B269-8D5D738FA615}" type="datetimeFigureOut">
              <a:rPr lang="en-GB"/>
              <a:pPr>
                <a:defRPr/>
              </a:pPr>
              <a:t>19/05/2023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9E63A1BA-42A0-4172-A3E7-77FA9FF9D52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FC31B2C-C7F9-42EE-88DE-E5DF4F27B475}" type="datetimeFigureOut">
              <a:rPr lang="en-GB"/>
              <a:pPr>
                <a:defRPr/>
              </a:pPr>
              <a:t>19/05/2023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4288600-7DD2-47C0-ABA5-A702C531C78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92E10EA-6EBC-4FE5-9B15-C0527E97D0E0}" type="datetimeFigureOut">
              <a:rPr lang="en-GB"/>
              <a:pPr>
                <a:defRPr/>
              </a:pPr>
              <a:t>19/05/2023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F1024F6-7632-48F2-8B40-447EBD57E0BD}"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4A07EAE-0840-4046-A5E7-B4E9122E5863}" type="datetimeFigureOut">
              <a:rPr lang="en-GB"/>
              <a:pPr>
                <a:defRPr/>
              </a:pPr>
              <a:t>19/05/2023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07D2C514-9629-4594-B2C7-2D2EA95D61C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A38353BA-4F06-4146-9BBC-0DAA37BABAC0}" type="datetimeFigureOut">
              <a:rPr lang="en-GB"/>
              <a:pPr>
                <a:defRPr/>
              </a:pPr>
              <a:t>19/05/2023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85E5DD2-68C2-4FD7-A99C-C8457979C4CE}"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39B4DC-B407-FCCD-00F6-A9AF1CAEEE1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4AEF7F9-8800-5516-8462-3232D6723D9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F8C6E3-4DDB-5F89-68CB-62759415926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6CED31E-B5E3-4CB3-B046-3520E26FAAA5}" type="datetimeFigureOut">
              <a:rPr lang="en-GB" smtClean="0"/>
              <a:t>19/05/2023</a:t>
            </a:fld>
            <a:endParaRPr lang="en-GB"/>
          </a:p>
        </p:txBody>
      </p:sp>
      <p:sp>
        <p:nvSpPr>
          <p:cNvPr id="5" name="Footer Placeholder 4">
            <a:extLst>
              <a:ext uri="{FF2B5EF4-FFF2-40B4-BE49-F238E27FC236}">
                <a16:creationId xmlns:a16="http://schemas.microsoft.com/office/drawing/2014/main" id="{D55F7A8B-1A0E-0E79-F145-D6DCC3E02BC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CBEDEEE-9D6D-2617-E0CA-B14FF4FC7A7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077ACD-E060-47A9-AA05-6FD618C942B5}" type="slidenum">
              <a:rPr lang="en-GB" smtClean="0"/>
              <a:t>‹#›</a:t>
            </a:fld>
            <a:endParaRPr lang="en-GB"/>
          </a:p>
        </p:txBody>
      </p:sp>
    </p:spTree>
    <p:extLst>
      <p:ext uri="{BB962C8B-B14F-4D97-AF65-F5344CB8AC3E}">
        <p14:creationId xmlns:p14="http://schemas.microsoft.com/office/powerpoint/2010/main" val="1414245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695"/>
            <a:ext cx="9149924" cy="1451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ctrTitle"/>
          </p:nvPr>
        </p:nvSpPr>
        <p:spPr/>
        <p:txBody>
          <a:bodyPr/>
          <a:lstStyle/>
          <a:p>
            <a:br>
              <a:rPr lang="en-GB" sz="3200" dirty="0"/>
            </a:br>
            <a:br>
              <a:rPr lang="en-GB" sz="3200" dirty="0"/>
            </a:br>
            <a:r>
              <a:rPr lang="en-GB" sz="3200" dirty="0"/>
              <a:t>Care at Home Provision </a:t>
            </a:r>
            <a:br>
              <a:rPr lang="en-GB" sz="3200" dirty="0"/>
            </a:br>
            <a:br>
              <a:rPr lang="en-GB" sz="3200" dirty="0"/>
            </a:br>
            <a:r>
              <a:rPr lang="en-GB" sz="3200" dirty="0"/>
              <a:t>Wednesday 3 May 2023</a:t>
            </a:r>
          </a:p>
        </p:txBody>
      </p:sp>
      <p:pic>
        <p:nvPicPr>
          <p:cNvPr id="5" name="Picture 4">
            <a:extLst>
              <a:ext uri="{FF2B5EF4-FFF2-40B4-BE49-F238E27FC236}">
                <a16:creationId xmlns:a16="http://schemas.microsoft.com/office/drawing/2014/main" id="{0079FC2B-5CC3-4650-8477-E9B48533163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6948264" y="6093296"/>
            <a:ext cx="1891665" cy="552450"/>
          </a:xfrm>
          <a:prstGeom prst="rect">
            <a:avLst/>
          </a:prstGeom>
        </p:spPr>
      </p:pic>
    </p:spTree>
    <p:extLst>
      <p:ext uri="{BB962C8B-B14F-4D97-AF65-F5344CB8AC3E}">
        <p14:creationId xmlns:p14="http://schemas.microsoft.com/office/powerpoint/2010/main" val="322454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8B265-7A50-685A-1DDC-6CE9A6ECEE10}"/>
              </a:ext>
            </a:extLst>
          </p:cNvPr>
          <p:cNvSpPr>
            <a:spLocks noGrp="1"/>
          </p:cNvSpPr>
          <p:nvPr>
            <p:ph type="title"/>
          </p:nvPr>
        </p:nvSpPr>
        <p:spPr/>
        <p:txBody>
          <a:bodyPr/>
          <a:lstStyle/>
          <a:p>
            <a:r>
              <a:rPr lang="en-GB" dirty="0"/>
              <a:t>Current Picture </a:t>
            </a:r>
          </a:p>
        </p:txBody>
      </p:sp>
      <p:sp>
        <p:nvSpPr>
          <p:cNvPr id="3" name="Content Placeholder 2">
            <a:extLst>
              <a:ext uri="{FF2B5EF4-FFF2-40B4-BE49-F238E27FC236}">
                <a16:creationId xmlns:a16="http://schemas.microsoft.com/office/drawing/2014/main" id="{E192D244-EFCD-D7D0-D38B-BD02818A39BF}"/>
              </a:ext>
            </a:extLst>
          </p:cNvPr>
          <p:cNvSpPr>
            <a:spLocks noGrp="1"/>
          </p:cNvSpPr>
          <p:nvPr>
            <p:ph idx="1"/>
          </p:nvPr>
        </p:nvSpPr>
        <p:spPr/>
        <p:txBody>
          <a:bodyPr/>
          <a:lstStyle/>
          <a:p>
            <a:r>
              <a:rPr lang="en-GB" sz="1800" dirty="0"/>
              <a:t>On average 47 referrals per week </a:t>
            </a:r>
          </a:p>
          <a:p>
            <a:r>
              <a:rPr lang="en-GB" sz="1800" dirty="0"/>
              <a:t>Waiting times for assessment fluctuates between 6 – 11 weeks </a:t>
            </a:r>
          </a:p>
          <a:p>
            <a:r>
              <a:rPr lang="en-GB" sz="1800" dirty="0"/>
              <a:t>Oct 22 – 161 clients waiting for assessment. Today it is 120. Target is to be below 50 by mid May</a:t>
            </a:r>
          </a:p>
          <a:p>
            <a:r>
              <a:rPr lang="en-GB" sz="1800" dirty="0"/>
              <a:t>Since 2017 there was 80% increase in unmet need and 119% increase in hours required. </a:t>
            </a:r>
          </a:p>
          <a:p>
            <a:r>
              <a:rPr lang="en-GB" sz="1800" dirty="0"/>
              <a:t>Significant drop in unmet need</a:t>
            </a:r>
          </a:p>
          <a:p>
            <a:endParaRPr lang="en-GB" sz="1400" dirty="0"/>
          </a:p>
          <a:p>
            <a:endParaRPr lang="en-GB" sz="1800" dirty="0"/>
          </a:p>
        </p:txBody>
      </p:sp>
    </p:spTree>
    <p:extLst>
      <p:ext uri="{BB962C8B-B14F-4D97-AF65-F5344CB8AC3E}">
        <p14:creationId xmlns:p14="http://schemas.microsoft.com/office/powerpoint/2010/main" val="69674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3781112C-2D80-1734-ADF9-331CF4F84178}"/>
              </a:ext>
            </a:extLst>
          </p:cNvPr>
          <p:cNvGraphicFramePr>
            <a:graphicFrameLocks/>
          </p:cNvGraphicFramePr>
          <p:nvPr>
            <p:extLst>
              <p:ext uri="{D42A27DB-BD31-4B8C-83A1-F6EECF244321}">
                <p14:modId xmlns:p14="http://schemas.microsoft.com/office/powerpoint/2010/main" val="561316082"/>
              </p:ext>
            </p:extLst>
          </p:nvPr>
        </p:nvGraphicFramePr>
        <p:xfrm>
          <a:off x="557011" y="2463931"/>
          <a:ext cx="3429000"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5291012B-1C07-D6BF-6F51-57DBB2CBEF67}"/>
              </a:ext>
            </a:extLst>
          </p:cNvPr>
          <p:cNvGraphicFramePr>
            <a:graphicFrameLocks/>
          </p:cNvGraphicFramePr>
          <p:nvPr>
            <p:extLst>
              <p:ext uri="{D42A27DB-BD31-4B8C-83A1-F6EECF244321}">
                <p14:modId xmlns:p14="http://schemas.microsoft.com/office/powerpoint/2010/main" val="923369174"/>
              </p:ext>
            </p:extLst>
          </p:nvPr>
        </p:nvGraphicFramePr>
        <p:xfrm>
          <a:off x="4572000" y="2396067"/>
          <a:ext cx="3429000" cy="2827866"/>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8242436B-00FA-4C7E-E5DE-87F4BCF363C2}"/>
              </a:ext>
            </a:extLst>
          </p:cNvPr>
          <p:cNvSpPr>
            <a:spLocks noGrp="1"/>
          </p:cNvSpPr>
          <p:nvPr>
            <p:ph type="title"/>
          </p:nvPr>
        </p:nvSpPr>
        <p:spPr/>
        <p:txBody>
          <a:bodyPr/>
          <a:lstStyle/>
          <a:p>
            <a:pPr algn="ctr"/>
            <a:r>
              <a:rPr lang="en-GB" b="1">
                <a:cs typeface="Calibri Light"/>
              </a:rPr>
              <a:t>Managing Unmet Need - Community</a:t>
            </a:r>
            <a:endParaRPr lang="en-US"/>
          </a:p>
        </p:txBody>
      </p:sp>
    </p:spTree>
    <p:extLst>
      <p:ext uri="{BB962C8B-B14F-4D97-AF65-F5344CB8AC3E}">
        <p14:creationId xmlns:p14="http://schemas.microsoft.com/office/powerpoint/2010/main" val="78730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695"/>
            <a:ext cx="9149924" cy="1451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br>
              <a:rPr lang="en-GB" sz="3600" dirty="0">
                <a:cs typeface="Calibri"/>
              </a:rPr>
            </a:br>
            <a:r>
              <a:rPr lang="en-GB" sz="3600" dirty="0">
                <a:cs typeface="Calibri"/>
              </a:rPr>
              <a:t>Commissioning Model</a:t>
            </a:r>
            <a:endParaRPr lang="en-US" sz="3600" dirty="0">
              <a:cs typeface="Calibri"/>
            </a:endParaRPr>
          </a:p>
        </p:txBody>
      </p:sp>
      <p:sp>
        <p:nvSpPr>
          <p:cNvPr id="7" name="Content Placeholder 6">
            <a:extLst>
              <a:ext uri="{FF2B5EF4-FFF2-40B4-BE49-F238E27FC236}">
                <a16:creationId xmlns:a16="http://schemas.microsoft.com/office/drawing/2014/main" id="{4364ED89-0A1E-FB58-6A2A-5A88315CD041}"/>
              </a:ext>
            </a:extLst>
          </p:cNvPr>
          <p:cNvSpPr>
            <a:spLocks noGrp="1"/>
          </p:cNvSpPr>
          <p:nvPr>
            <p:ph sz="quarter" idx="4"/>
          </p:nvPr>
        </p:nvSpPr>
        <p:spPr>
          <a:xfrm>
            <a:off x="902583" y="1810589"/>
            <a:ext cx="7336444" cy="3951288"/>
          </a:xfrm>
        </p:spPr>
        <p:txBody>
          <a:bodyPr/>
          <a:lstStyle/>
          <a:p>
            <a:pPr marL="0" indent="0" algn="just">
              <a:buNone/>
            </a:pPr>
            <a:r>
              <a:rPr lang="en-GB" sz="1800" b="1" dirty="0">
                <a:cs typeface="Calibri"/>
              </a:rPr>
              <a:t>Outcomes focused C@H contract with Granite Care Consortium (Nov 2020)</a:t>
            </a:r>
            <a:endParaRPr lang="en-US" sz="1800" b="1" dirty="0">
              <a:cs typeface="Calibri"/>
            </a:endParaRPr>
          </a:p>
          <a:p>
            <a:pPr marL="1028700" lvl="1" indent="-571500" algn="just">
              <a:buFont typeface="Arial"/>
              <a:buChar char="•"/>
            </a:pPr>
            <a:r>
              <a:rPr lang="en-GB" sz="1600" dirty="0">
                <a:cs typeface="Calibri"/>
              </a:rPr>
              <a:t>10 providers</a:t>
            </a:r>
          </a:p>
          <a:p>
            <a:pPr marL="1028700" lvl="1" indent="-571500" algn="just">
              <a:buFont typeface="Arial,Sans-Serif"/>
              <a:buChar char="•"/>
            </a:pPr>
            <a:r>
              <a:rPr lang="en-GB" sz="1600" dirty="0">
                <a:latin typeface="Calibri"/>
                <a:cs typeface="Calibri"/>
              </a:rPr>
              <a:t>1,302 packages of care provided every week</a:t>
            </a:r>
          </a:p>
          <a:p>
            <a:pPr marL="1028700" lvl="1" indent="-571500" algn="just">
              <a:buFont typeface="Arial,Sans-Serif"/>
              <a:buChar char="•"/>
            </a:pPr>
            <a:r>
              <a:rPr lang="en-GB" sz="1600" dirty="0">
                <a:latin typeface="Calibri"/>
                <a:cs typeface="Calibri"/>
              </a:rPr>
              <a:t>11,655 hours per week</a:t>
            </a:r>
          </a:p>
          <a:p>
            <a:pPr marL="1028700" lvl="1" indent="-571500" algn="just">
              <a:buFont typeface="Arial,Sans-Serif"/>
              <a:buChar char="•"/>
            </a:pPr>
            <a:endParaRPr lang="en-US" sz="1600" dirty="0">
              <a:latin typeface="Calibri"/>
              <a:cs typeface="Calibri"/>
            </a:endParaRPr>
          </a:p>
          <a:p>
            <a:pPr marL="0" indent="0" algn="just">
              <a:buNone/>
            </a:pPr>
            <a:r>
              <a:rPr lang="en-GB" sz="1800" b="1" dirty="0">
                <a:cs typeface="Calibri"/>
              </a:rPr>
              <a:t>4 additional C@H providers commissioned over winter 2022/23</a:t>
            </a:r>
          </a:p>
          <a:p>
            <a:pPr marL="1028700" lvl="1" indent="-571500" algn="just">
              <a:buFont typeface="Arial"/>
              <a:buChar char="•"/>
            </a:pPr>
            <a:r>
              <a:rPr lang="en-GB" sz="1600" dirty="0">
                <a:cs typeface="Calibri"/>
              </a:rPr>
              <a:t>Currently providing +522 hours of care</a:t>
            </a:r>
          </a:p>
          <a:p>
            <a:pPr marL="1028700" lvl="1" indent="-571500" algn="just">
              <a:buFont typeface="Arial"/>
              <a:buChar char="•"/>
            </a:pPr>
            <a:r>
              <a:rPr lang="en-GB" sz="1600" dirty="0">
                <a:latin typeface="Calibri"/>
                <a:cs typeface="Calibri"/>
              </a:rPr>
              <a:t>Potential for +2,000 hours of care (dependant on recruitment)</a:t>
            </a:r>
          </a:p>
          <a:p>
            <a:pPr marL="457200" lvl="1" indent="0" algn="just">
              <a:buNone/>
            </a:pPr>
            <a:endParaRPr lang="en-GB" sz="1600" dirty="0">
              <a:latin typeface="Calibri"/>
              <a:cs typeface="Calibri"/>
            </a:endParaRPr>
          </a:p>
          <a:p>
            <a:pPr marL="457200" lvl="1" indent="0" algn="just">
              <a:buNone/>
            </a:pPr>
            <a:r>
              <a:rPr lang="en-GB" sz="1800" b="1" dirty="0">
                <a:latin typeface="Calibri"/>
                <a:cs typeface="Calibri"/>
              </a:rPr>
              <a:t>Interim Care at Home model with BAC 2022/23 </a:t>
            </a:r>
          </a:p>
          <a:p>
            <a:pPr marL="457200" lvl="1" indent="0" algn="just">
              <a:buNone/>
            </a:pPr>
            <a:r>
              <a:rPr lang="en-GB" sz="1800" dirty="0">
                <a:latin typeface="Calibri"/>
                <a:cs typeface="Calibri"/>
              </a:rPr>
              <a:t>Provides EOL care at home </a:t>
            </a:r>
          </a:p>
          <a:p>
            <a:pPr marL="457200" lvl="1" indent="0" algn="just">
              <a:buNone/>
            </a:pPr>
            <a:r>
              <a:rPr lang="en-GB" sz="1800" dirty="0">
                <a:latin typeface="Calibri"/>
                <a:cs typeface="Calibri"/>
              </a:rPr>
              <a:t>Short term emergency care </a:t>
            </a:r>
          </a:p>
          <a:p>
            <a:pPr marL="457200" lvl="1" indent="0" algn="just">
              <a:buNone/>
            </a:pPr>
            <a:endParaRPr lang="en-GB" sz="1800" b="1" dirty="0">
              <a:latin typeface="Calibri"/>
              <a:cs typeface="Calibri"/>
            </a:endParaRPr>
          </a:p>
          <a:p>
            <a:pPr marL="457200" lvl="1" indent="0" algn="just">
              <a:buNone/>
            </a:pPr>
            <a:endParaRPr lang="en-GB" sz="1600" dirty="0">
              <a:latin typeface="Calibri"/>
              <a:cs typeface="Calibri"/>
            </a:endParaRPr>
          </a:p>
          <a:p>
            <a:pPr marL="457200" lvl="1" indent="0" algn="just">
              <a:buNone/>
            </a:pPr>
            <a:endParaRPr lang="en-GB" sz="1600" dirty="0">
              <a:latin typeface="Calibri"/>
              <a:cs typeface="Calibri"/>
            </a:endParaRPr>
          </a:p>
          <a:p>
            <a:pPr marL="1028700" lvl="1" indent="-571500" algn="just">
              <a:buFont typeface="Arial"/>
              <a:buChar char="•"/>
            </a:pPr>
            <a:endParaRPr lang="en-GB" sz="1600" dirty="0">
              <a:latin typeface="Calibri"/>
              <a:cs typeface="Calibri"/>
            </a:endParaRPr>
          </a:p>
          <a:p>
            <a:pPr marL="457200" lvl="1" indent="0" algn="just">
              <a:buNone/>
            </a:pPr>
            <a:endParaRPr lang="en-GB" sz="1600" dirty="0">
              <a:latin typeface="Calibri"/>
              <a:cs typeface="Calibri"/>
            </a:endParaRPr>
          </a:p>
          <a:p>
            <a:pPr marL="1028700" lvl="1" indent="-571500" algn="just">
              <a:buFont typeface="Arial"/>
              <a:buChar char="•"/>
            </a:pPr>
            <a:endParaRPr lang="en-GB" sz="1600" dirty="0">
              <a:latin typeface="Calibri"/>
              <a:cs typeface="Calibri"/>
            </a:endParaRPr>
          </a:p>
          <a:p>
            <a:pPr marL="457200" lvl="1" indent="0" algn="just">
              <a:buNone/>
            </a:pPr>
            <a:endParaRPr lang="en-GB" sz="1600" dirty="0">
              <a:latin typeface="Calibri"/>
              <a:cs typeface="Calibri"/>
            </a:endParaRPr>
          </a:p>
          <a:p>
            <a:pPr marL="1028700" lvl="1" indent="-571500" algn="just">
              <a:buFont typeface="Arial"/>
              <a:buChar char="•"/>
            </a:pPr>
            <a:endParaRPr lang="en-GB" sz="1600" b="1" dirty="0">
              <a:latin typeface="Calibri"/>
              <a:cs typeface="Calibri"/>
            </a:endParaRPr>
          </a:p>
        </p:txBody>
      </p:sp>
      <p:pic>
        <p:nvPicPr>
          <p:cNvPr id="5" name="Picture 4">
            <a:extLst>
              <a:ext uri="{FF2B5EF4-FFF2-40B4-BE49-F238E27FC236}">
                <a16:creationId xmlns:a16="http://schemas.microsoft.com/office/drawing/2014/main" id="{0079FC2B-5CC3-4650-8477-E9B48533163D}"/>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6948264" y="6093296"/>
            <a:ext cx="1891665" cy="552450"/>
          </a:xfrm>
          <a:prstGeom prst="rect">
            <a:avLst/>
          </a:prstGeom>
        </p:spPr>
      </p:pic>
    </p:spTree>
    <p:extLst>
      <p:ext uri="{BB962C8B-B14F-4D97-AF65-F5344CB8AC3E}">
        <p14:creationId xmlns:p14="http://schemas.microsoft.com/office/powerpoint/2010/main" val="246856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6156E-EC4E-3412-B558-31C897D9DD1D}"/>
              </a:ext>
            </a:extLst>
          </p:cNvPr>
          <p:cNvSpPr>
            <a:spLocks noGrp="1"/>
          </p:cNvSpPr>
          <p:nvPr>
            <p:ph type="title"/>
          </p:nvPr>
        </p:nvSpPr>
        <p:spPr/>
        <p:txBody>
          <a:bodyPr/>
          <a:lstStyle/>
          <a:p>
            <a:r>
              <a:rPr lang="en-GB" dirty="0"/>
              <a:t>GCC</a:t>
            </a:r>
          </a:p>
        </p:txBody>
      </p:sp>
      <p:sp>
        <p:nvSpPr>
          <p:cNvPr id="3" name="Text Placeholder 2">
            <a:extLst>
              <a:ext uri="{FF2B5EF4-FFF2-40B4-BE49-F238E27FC236}">
                <a16:creationId xmlns:a16="http://schemas.microsoft.com/office/drawing/2014/main" id="{7BFD2A6A-C3C3-A686-6EF1-32157F3CF973}"/>
              </a:ext>
            </a:extLst>
          </p:cNvPr>
          <p:cNvSpPr>
            <a:spLocks noGrp="1"/>
          </p:cNvSpPr>
          <p:nvPr>
            <p:ph type="body" idx="1"/>
          </p:nvPr>
        </p:nvSpPr>
        <p:spPr/>
        <p:txBody>
          <a:bodyPr/>
          <a:lstStyle/>
          <a:p>
            <a:r>
              <a:rPr lang="en-GB" dirty="0"/>
              <a:t>Population Overview </a:t>
            </a:r>
          </a:p>
        </p:txBody>
      </p:sp>
      <p:sp>
        <p:nvSpPr>
          <p:cNvPr id="7" name="Content Placeholder 5">
            <a:extLst>
              <a:ext uri="{FF2B5EF4-FFF2-40B4-BE49-F238E27FC236}">
                <a16:creationId xmlns:a16="http://schemas.microsoft.com/office/drawing/2014/main" id="{C8322A7A-5964-457A-0F04-581F5F1EDB28}"/>
              </a:ext>
            </a:extLst>
          </p:cNvPr>
          <p:cNvSpPr>
            <a:spLocks noGrp="1"/>
          </p:cNvSpPr>
          <p:nvPr>
            <p:ph sz="half" idx="2"/>
          </p:nvPr>
        </p:nvSpPr>
        <p:spPr>
          <a:xfrm>
            <a:off x="457200" y="2174875"/>
            <a:ext cx="7972425" cy="3951288"/>
          </a:xfrm>
        </p:spPr>
        <p:txBody>
          <a:bodyPr/>
          <a:lstStyle/>
          <a:p>
            <a:pPr marL="285750" lvl="0" indent="-285750" algn="l">
              <a:lnSpc>
                <a:spcPct val="170000"/>
              </a:lnSpc>
              <a:buFont typeface="Arial" panose="020B0604020202020204" pitchFamily="34" charset="0"/>
              <a:buChar char="•"/>
            </a:pPr>
            <a:r>
              <a:rPr lang="en-GB" sz="1800" dirty="0">
                <a:effectLst/>
                <a:ea typeface="MS Mincho" panose="02020609040205080304" pitchFamily="49" charset="-128"/>
                <a:cs typeface="Times New Roman" panose="02020603050405020304" pitchFamily="18" charset="0"/>
              </a:rPr>
              <a:t>1202 individual clients (1302 packages of care)</a:t>
            </a:r>
            <a:endParaRPr lang="en-GB" sz="1800" dirty="0">
              <a:ea typeface="MS Mincho" panose="02020609040205080304" pitchFamily="49" charset="-128"/>
              <a:cs typeface="Times New Roman" panose="02020603050405020304" pitchFamily="18" charset="0"/>
            </a:endParaRPr>
          </a:p>
          <a:p>
            <a:pPr marL="285750" lvl="0" indent="-285750" algn="l">
              <a:lnSpc>
                <a:spcPct val="170000"/>
              </a:lnSpc>
              <a:buFont typeface="Arial" panose="020B0604020202020204" pitchFamily="34" charset="0"/>
              <a:buChar char="•"/>
            </a:pPr>
            <a:r>
              <a:rPr lang="en-GB" sz="1800" dirty="0">
                <a:ea typeface="MS Mincho" panose="02020609040205080304" pitchFamily="49" charset="-128"/>
                <a:cs typeface="Times New Roman" panose="02020603050405020304" pitchFamily="18" charset="0"/>
              </a:rPr>
              <a:t>92</a:t>
            </a:r>
            <a:r>
              <a:rPr lang="en-GB" sz="1800" dirty="0">
                <a:effectLst/>
                <a:ea typeface="MS Mincho" panose="02020609040205080304" pitchFamily="49" charset="-128"/>
                <a:cs typeface="Times New Roman" panose="02020603050405020304" pitchFamily="18" charset="0"/>
              </a:rPr>
              <a:t> x 2:1 support packages = </a:t>
            </a:r>
            <a:r>
              <a:rPr lang="en-GB" sz="1800" b="1" dirty="0">
                <a:effectLst/>
                <a:ea typeface="MS Mincho" panose="02020609040205080304" pitchFamily="49" charset="-128"/>
                <a:cs typeface="Times New Roman" panose="02020603050405020304" pitchFamily="18" charset="0"/>
              </a:rPr>
              <a:t>1294 </a:t>
            </a:r>
            <a:r>
              <a:rPr lang="en-GB" sz="1800" dirty="0">
                <a:effectLst/>
                <a:ea typeface="MS Mincho" panose="02020609040205080304" pitchFamily="49" charset="-128"/>
                <a:cs typeface="Times New Roman" panose="02020603050405020304" pitchFamily="18" charset="0"/>
              </a:rPr>
              <a:t>clients total</a:t>
            </a:r>
          </a:p>
          <a:p>
            <a:pPr marL="285750" lvl="0" indent="-285750" algn="l">
              <a:buFont typeface="Arial" panose="020B0604020202020204" pitchFamily="34" charset="0"/>
              <a:buChar char="•"/>
            </a:pPr>
            <a:r>
              <a:rPr lang="en-GB" sz="1800" dirty="0">
                <a:effectLst/>
                <a:ea typeface="MS Mincho" panose="02020609040205080304" pitchFamily="49" charset="-128"/>
                <a:cs typeface="Times New Roman" panose="02020603050405020304" pitchFamily="18" charset="0"/>
              </a:rPr>
              <a:t>Contracted </a:t>
            </a:r>
            <a:r>
              <a:rPr lang="en-GB" sz="1800" b="1" i="1" dirty="0">
                <a:effectLst/>
                <a:ea typeface="MS Mincho" panose="02020609040205080304" pitchFamily="49" charset="-128"/>
                <a:cs typeface="Times New Roman" panose="02020603050405020304" pitchFamily="18" charset="0"/>
              </a:rPr>
              <a:t>indicative</a:t>
            </a:r>
            <a:r>
              <a:rPr lang="en-GB" sz="1800" dirty="0">
                <a:effectLst/>
                <a:ea typeface="MS Mincho" panose="02020609040205080304" pitchFamily="49" charset="-128"/>
                <a:cs typeface="Times New Roman" panose="02020603050405020304" pitchFamily="18" charset="0"/>
              </a:rPr>
              <a:t> number of clients is 1261, so we are </a:t>
            </a:r>
            <a:r>
              <a:rPr lang="en-GB" sz="1800" b="1" dirty="0">
                <a:effectLst/>
                <a:ea typeface="MS Mincho" panose="02020609040205080304" pitchFamily="49" charset="-128"/>
                <a:cs typeface="Times New Roman" panose="02020603050405020304" pitchFamily="18" charset="0"/>
              </a:rPr>
              <a:t>33</a:t>
            </a:r>
            <a:r>
              <a:rPr lang="en-GB" sz="1800" dirty="0">
                <a:effectLst/>
                <a:ea typeface="MS Mincho" panose="02020609040205080304" pitchFamily="49" charset="-128"/>
                <a:cs typeface="Times New Roman" panose="02020603050405020304" pitchFamily="18" charset="0"/>
              </a:rPr>
              <a:t> above that currently.</a:t>
            </a:r>
          </a:p>
          <a:p>
            <a:pPr marL="285750" lvl="0" indent="-285750" algn="l">
              <a:lnSpc>
                <a:spcPct val="170000"/>
              </a:lnSpc>
              <a:buFont typeface="Arial" panose="020B0604020202020204" pitchFamily="34" charset="0"/>
              <a:buChar char="•"/>
            </a:pPr>
            <a:r>
              <a:rPr lang="en-GB" sz="1800" dirty="0">
                <a:effectLst/>
                <a:ea typeface="MS Mincho" panose="02020609040205080304" pitchFamily="49" charset="-128"/>
                <a:cs typeface="Times New Roman" panose="02020603050405020304" pitchFamily="18" charset="0"/>
              </a:rPr>
              <a:t>Planned hours </a:t>
            </a:r>
            <a:r>
              <a:rPr lang="en-GB" sz="1800" b="1" dirty="0">
                <a:effectLst/>
                <a:ea typeface="MS Mincho" panose="02020609040205080304" pitchFamily="49" charset="-128"/>
                <a:cs typeface="Times New Roman" panose="02020603050405020304" pitchFamily="18" charset="0"/>
              </a:rPr>
              <a:t>11,665 </a:t>
            </a:r>
            <a:r>
              <a:rPr lang="en-GB" sz="1800" dirty="0">
                <a:effectLst/>
                <a:ea typeface="MS Mincho" panose="02020609040205080304" pitchFamily="49" charset="-128"/>
                <a:cs typeface="Times New Roman" panose="02020603050405020304" pitchFamily="18" charset="0"/>
              </a:rPr>
              <a:t>(vs. goal of 11,600)</a:t>
            </a:r>
          </a:p>
          <a:p>
            <a:pPr marL="285750" lvl="0" indent="-285750" algn="l">
              <a:lnSpc>
                <a:spcPct val="170000"/>
              </a:lnSpc>
              <a:buFont typeface="Arial" panose="020B0604020202020204" pitchFamily="34" charset="0"/>
              <a:buChar char="•"/>
            </a:pPr>
            <a:r>
              <a:rPr lang="en-GB" sz="1800" dirty="0">
                <a:effectLst/>
                <a:ea typeface="MS Mincho" panose="02020609040205080304" pitchFamily="49" charset="-128"/>
                <a:cs typeface="Times New Roman" panose="02020603050405020304" pitchFamily="18" charset="0"/>
              </a:rPr>
              <a:t>92.1% of packages </a:t>
            </a:r>
            <a:r>
              <a:rPr lang="en-GB" sz="1800" dirty="0">
                <a:ea typeface="MS Mincho" panose="02020609040205080304" pitchFamily="49" charset="-128"/>
                <a:cs typeface="Times New Roman" panose="02020603050405020304" pitchFamily="18" charset="0"/>
              </a:rPr>
              <a:t>- </a:t>
            </a:r>
            <a:r>
              <a:rPr lang="en-GB" sz="1800" dirty="0">
                <a:effectLst/>
                <a:ea typeface="MS Mincho" panose="02020609040205080304" pitchFamily="49" charset="-128"/>
                <a:cs typeface="Times New Roman" panose="02020603050405020304" pitchFamily="18" charset="0"/>
              </a:rPr>
              <a:t>1 GCC provider</a:t>
            </a:r>
            <a:endParaRPr lang="en-GB" sz="1800" dirty="0">
              <a:ea typeface="MS Mincho" panose="02020609040205080304" pitchFamily="49" charset="-128"/>
              <a:cs typeface="Times New Roman" panose="02020603050405020304" pitchFamily="18" charset="0"/>
            </a:endParaRPr>
          </a:p>
          <a:p>
            <a:pPr marL="285750" lvl="0" indent="-285750" algn="l">
              <a:lnSpc>
                <a:spcPct val="170000"/>
              </a:lnSpc>
              <a:buFont typeface="Arial" panose="020B0604020202020204" pitchFamily="34" charset="0"/>
              <a:buChar char="•"/>
            </a:pPr>
            <a:r>
              <a:rPr lang="en-GB" sz="1800" dirty="0">
                <a:effectLst/>
                <a:ea typeface="MS Mincho" panose="02020609040205080304" pitchFamily="49" charset="-128"/>
                <a:cs typeface="Times New Roman" panose="02020603050405020304" pitchFamily="18" charset="0"/>
              </a:rPr>
              <a:t>7.9% of packages - 2 or more GCC providers </a:t>
            </a:r>
          </a:p>
          <a:p>
            <a:endParaRPr lang="en-GB" dirty="0"/>
          </a:p>
        </p:txBody>
      </p:sp>
    </p:spTree>
    <p:extLst>
      <p:ext uri="{BB962C8B-B14F-4D97-AF65-F5344CB8AC3E}">
        <p14:creationId xmlns:p14="http://schemas.microsoft.com/office/powerpoint/2010/main" val="710259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44DF0238-2AAB-42FB-A662-0EC49ADE554B}"/>
              </a:ext>
            </a:extLst>
          </p:cNvPr>
          <p:cNvSpPr>
            <a:spLocks noGrp="1"/>
          </p:cNvSpPr>
          <p:nvPr>
            <p:ph type="subTitle" idx="1"/>
          </p:nvPr>
        </p:nvSpPr>
        <p:spPr>
          <a:xfrm>
            <a:off x="492643" y="2694468"/>
            <a:ext cx="2782185" cy="1600643"/>
          </a:xfrm>
        </p:spPr>
        <p:txBody>
          <a:bodyPr>
            <a:normAutofit fontScale="47500" lnSpcReduction="20000"/>
          </a:bodyPr>
          <a:lstStyle/>
          <a:p>
            <a:pPr algn="l">
              <a:lnSpc>
                <a:spcPct val="170000"/>
              </a:lnSpc>
            </a:pPr>
            <a:r>
              <a:rPr lang="en-GB" sz="2600" b="1" dirty="0">
                <a:solidFill>
                  <a:srgbClr val="0B5595"/>
                </a:solidFill>
              </a:rPr>
              <a:t>GCC Population Overview</a:t>
            </a:r>
            <a:endParaRPr lang="en-GB" sz="2600" dirty="0">
              <a:solidFill>
                <a:srgbClr val="0B5595"/>
              </a:solidFill>
            </a:endParaRPr>
          </a:p>
          <a:p>
            <a:pPr marL="342900" indent="-342900" algn="l">
              <a:buFont typeface="Arial" panose="020B0604020202020204" pitchFamily="34" charset="0"/>
              <a:buChar char="•"/>
            </a:pPr>
            <a:r>
              <a:rPr lang="en-GB" dirty="0">
                <a:solidFill>
                  <a:srgbClr val="0B5595"/>
                </a:solidFill>
              </a:rPr>
              <a:t>OP = 68.1%</a:t>
            </a:r>
          </a:p>
          <a:p>
            <a:pPr marL="342900" indent="-342900" algn="l">
              <a:buFont typeface="Arial" panose="020B0604020202020204" pitchFamily="34" charset="0"/>
              <a:buChar char="•"/>
            </a:pPr>
            <a:r>
              <a:rPr lang="en-GB" dirty="0">
                <a:solidFill>
                  <a:srgbClr val="0B5595"/>
                </a:solidFill>
              </a:rPr>
              <a:t>LD = 12.2%</a:t>
            </a:r>
          </a:p>
          <a:p>
            <a:pPr marL="342900" indent="-342900" algn="l">
              <a:buFont typeface="Arial" panose="020B0604020202020204" pitchFamily="34" charset="0"/>
              <a:buChar char="•"/>
            </a:pPr>
            <a:r>
              <a:rPr lang="en-GB" dirty="0">
                <a:solidFill>
                  <a:srgbClr val="0B5595"/>
                </a:solidFill>
              </a:rPr>
              <a:t>MH = 11.1%</a:t>
            </a:r>
          </a:p>
          <a:p>
            <a:pPr marL="342900" indent="-342900" algn="l">
              <a:buFont typeface="Arial" panose="020B0604020202020204" pitchFamily="34" charset="0"/>
              <a:buChar char="•"/>
            </a:pPr>
            <a:r>
              <a:rPr lang="en-GB" dirty="0">
                <a:solidFill>
                  <a:srgbClr val="0B5595"/>
                </a:solidFill>
              </a:rPr>
              <a:t>PS = 7.2%</a:t>
            </a:r>
          </a:p>
          <a:p>
            <a:pPr marL="342900" indent="-342900" algn="l">
              <a:buFont typeface="Arial" panose="020B0604020202020204" pitchFamily="34" charset="0"/>
              <a:buChar char="•"/>
            </a:pPr>
            <a:r>
              <a:rPr lang="en-GB" dirty="0">
                <a:solidFill>
                  <a:srgbClr val="0B5595"/>
                </a:solidFill>
              </a:rPr>
              <a:t>Other Needs = 1.4%</a:t>
            </a:r>
          </a:p>
          <a:p>
            <a:pPr marL="342900" indent="-342900">
              <a:buFont typeface="Arial" panose="020B0604020202020204" pitchFamily="34" charset="0"/>
              <a:buChar char="•"/>
            </a:pPr>
            <a:endParaRPr lang="en-GB" dirty="0">
              <a:solidFill>
                <a:srgbClr val="191E29"/>
              </a:solidFill>
            </a:endParaRPr>
          </a:p>
        </p:txBody>
      </p:sp>
      <p:sp>
        <p:nvSpPr>
          <p:cNvPr id="9" name="Arrow: Right 8">
            <a:extLst>
              <a:ext uri="{FF2B5EF4-FFF2-40B4-BE49-F238E27FC236}">
                <a16:creationId xmlns:a16="http://schemas.microsoft.com/office/drawing/2014/main" id="{ED254C73-1363-1C83-83F6-DA65C1C5C141}"/>
              </a:ext>
            </a:extLst>
          </p:cNvPr>
          <p:cNvSpPr/>
          <p:nvPr/>
        </p:nvSpPr>
        <p:spPr>
          <a:xfrm rot="16200000">
            <a:off x="2014923" y="3591953"/>
            <a:ext cx="163033" cy="15815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Arrow: Right 7">
            <a:extLst>
              <a:ext uri="{FF2B5EF4-FFF2-40B4-BE49-F238E27FC236}">
                <a16:creationId xmlns:a16="http://schemas.microsoft.com/office/drawing/2014/main" id="{5603B758-308D-AC48-AF02-ECEC4FBBCB2F}"/>
              </a:ext>
            </a:extLst>
          </p:cNvPr>
          <p:cNvSpPr/>
          <p:nvPr/>
        </p:nvSpPr>
        <p:spPr>
          <a:xfrm rot="16200000">
            <a:off x="2014923" y="3827801"/>
            <a:ext cx="163033" cy="15815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Arrow: Right 1">
            <a:extLst>
              <a:ext uri="{FF2B5EF4-FFF2-40B4-BE49-F238E27FC236}">
                <a16:creationId xmlns:a16="http://schemas.microsoft.com/office/drawing/2014/main" id="{A4EFA74D-45ED-BC58-18DC-6D0A13087B22}"/>
              </a:ext>
            </a:extLst>
          </p:cNvPr>
          <p:cNvSpPr/>
          <p:nvPr/>
        </p:nvSpPr>
        <p:spPr>
          <a:xfrm rot="5400000">
            <a:off x="2014923" y="3144429"/>
            <a:ext cx="163033" cy="15815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Minus Sign 4">
            <a:extLst>
              <a:ext uri="{FF2B5EF4-FFF2-40B4-BE49-F238E27FC236}">
                <a16:creationId xmlns:a16="http://schemas.microsoft.com/office/drawing/2014/main" id="{F0198F67-5EFF-7435-ADCD-EAEC9FAE2946}"/>
              </a:ext>
            </a:extLst>
          </p:cNvPr>
          <p:cNvSpPr/>
          <p:nvPr/>
        </p:nvSpPr>
        <p:spPr>
          <a:xfrm>
            <a:off x="1995170" y="3378320"/>
            <a:ext cx="206324" cy="163033"/>
          </a:xfrm>
          <a:prstGeom prst="mathMinus">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2BA0034E-755B-FEE9-7D20-2108C36536D3}"/>
              </a:ext>
            </a:extLst>
          </p:cNvPr>
          <p:cNvPicPr>
            <a:picLocks noChangeAspect="1"/>
          </p:cNvPicPr>
          <p:nvPr/>
        </p:nvPicPr>
        <p:blipFill rotWithShape="1">
          <a:blip r:embed="rId3"/>
          <a:srcRect l="3165"/>
          <a:stretch/>
        </p:blipFill>
        <p:spPr>
          <a:xfrm>
            <a:off x="3726212" y="1378650"/>
            <a:ext cx="4722223" cy="3526683"/>
          </a:xfrm>
          <a:prstGeom prst="rect">
            <a:avLst/>
          </a:prstGeom>
        </p:spPr>
      </p:pic>
    </p:spTree>
    <p:extLst>
      <p:ext uri="{BB962C8B-B14F-4D97-AF65-F5344CB8AC3E}">
        <p14:creationId xmlns:p14="http://schemas.microsoft.com/office/powerpoint/2010/main" val="1321754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256D47C-AC0F-F144-0B31-95EC6166B8DB}"/>
              </a:ext>
            </a:extLst>
          </p:cNvPr>
          <p:cNvSpPr txBox="1"/>
          <p:nvPr/>
        </p:nvSpPr>
        <p:spPr>
          <a:xfrm>
            <a:off x="2151321" y="1477695"/>
            <a:ext cx="4841358" cy="276999"/>
          </a:xfrm>
          <a:prstGeom prst="rect">
            <a:avLst/>
          </a:prstGeom>
          <a:noFill/>
        </p:spPr>
        <p:txBody>
          <a:bodyPr wrap="square" rtlCol="0">
            <a:spAutoFit/>
          </a:bodyPr>
          <a:lstStyle/>
          <a:p>
            <a:pPr algn="ctr"/>
            <a:r>
              <a:rPr lang="en-GB" sz="1200" b="1" dirty="0">
                <a:solidFill>
                  <a:srgbClr val="0B5595"/>
                </a:solidFill>
                <a:ea typeface="MS Mincho" panose="02020609040205080304" pitchFamily="49" charset="-128"/>
                <a:cs typeface="Times New Roman" panose="02020603050405020304" pitchFamily="18" charset="0"/>
              </a:rPr>
              <a:t>Step-up / Step-down – Accommodated by </a:t>
            </a:r>
            <a:r>
              <a:rPr lang="en-GB" sz="1200" b="1" dirty="0">
                <a:solidFill>
                  <a:srgbClr val="E95814"/>
                </a:solidFill>
                <a:ea typeface="MS Mincho" panose="02020609040205080304" pitchFamily="49" charset="-128"/>
                <a:cs typeface="Times New Roman" panose="02020603050405020304" pitchFamily="18" charset="0"/>
              </a:rPr>
              <a:t>Incumbent</a:t>
            </a:r>
            <a:r>
              <a:rPr lang="en-GB" sz="1200" b="1" dirty="0">
                <a:solidFill>
                  <a:srgbClr val="0B5595"/>
                </a:solidFill>
                <a:ea typeface="MS Mincho" panose="02020609040205080304" pitchFamily="49" charset="-128"/>
                <a:cs typeface="Times New Roman" panose="02020603050405020304" pitchFamily="18" charset="0"/>
              </a:rPr>
              <a:t> Provider</a:t>
            </a:r>
          </a:p>
        </p:txBody>
      </p:sp>
      <p:pic>
        <p:nvPicPr>
          <p:cNvPr id="3" name="Picture 2">
            <a:extLst>
              <a:ext uri="{FF2B5EF4-FFF2-40B4-BE49-F238E27FC236}">
                <a16:creationId xmlns:a16="http://schemas.microsoft.com/office/drawing/2014/main" id="{FB78C332-22FD-A3F4-7870-76831FEBBB3E}"/>
              </a:ext>
            </a:extLst>
          </p:cNvPr>
          <p:cNvPicPr>
            <a:picLocks noChangeAspect="1"/>
          </p:cNvPicPr>
          <p:nvPr/>
        </p:nvPicPr>
        <p:blipFill>
          <a:blip r:embed="rId3"/>
          <a:stretch>
            <a:fillRect/>
          </a:stretch>
        </p:blipFill>
        <p:spPr>
          <a:xfrm>
            <a:off x="1789457" y="1754693"/>
            <a:ext cx="5565086" cy="3595550"/>
          </a:xfrm>
          <a:prstGeom prst="rect">
            <a:avLst/>
          </a:prstGeom>
          <a:ln w="19050">
            <a:solidFill>
              <a:srgbClr val="0B5595"/>
            </a:solidFill>
          </a:ln>
        </p:spPr>
      </p:pic>
      <p:sp>
        <p:nvSpPr>
          <p:cNvPr id="10" name="TextBox 9">
            <a:extLst>
              <a:ext uri="{FF2B5EF4-FFF2-40B4-BE49-F238E27FC236}">
                <a16:creationId xmlns:a16="http://schemas.microsoft.com/office/drawing/2014/main" id="{1E5226FD-5AA8-A89F-ED62-3CEE95C62A08}"/>
              </a:ext>
            </a:extLst>
          </p:cNvPr>
          <p:cNvSpPr txBox="1"/>
          <p:nvPr/>
        </p:nvSpPr>
        <p:spPr>
          <a:xfrm>
            <a:off x="6683479" y="2255812"/>
            <a:ext cx="1650624" cy="2031325"/>
          </a:xfrm>
          <a:prstGeom prst="rect">
            <a:avLst/>
          </a:prstGeom>
          <a:solidFill>
            <a:srgbClr val="FFFF00"/>
          </a:solidFill>
          <a:ln>
            <a:solidFill>
              <a:srgbClr val="191E29"/>
            </a:solidFill>
          </a:ln>
          <a:scene3d>
            <a:camera prst="orthographicFront"/>
            <a:lightRig rig="threePt" dir="t"/>
          </a:scene3d>
          <a:sp3d>
            <a:bevelT/>
          </a:sp3d>
        </p:spPr>
        <p:txBody>
          <a:bodyPr wrap="square" rtlCol="0">
            <a:spAutoFit/>
          </a:bodyPr>
          <a:lstStyle/>
          <a:p>
            <a:pPr algn="ctr"/>
            <a:r>
              <a:rPr lang="en-GB" sz="1050" dirty="0"/>
              <a:t>From Nov 2022 </a:t>
            </a:r>
          </a:p>
          <a:p>
            <a:pPr algn="ctr"/>
            <a:r>
              <a:rPr lang="en-GB" sz="1050" dirty="0"/>
              <a:t>To Date (Year 3)</a:t>
            </a:r>
          </a:p>
          <a:p>
            <a:pPr algn="ctr"/>
            <a:endParaRPr lang="en-GB" sz="1050" dirty="0"/>
          </a:p>
          <a:p>
            <a:pPr algn="ctr"/>
            <a:r>
              <a:rPr lang="en-GB" sz="1050" dirty="0"/>
              <a:t>280 clients have had their packages </a:t>
            </a:r>
            <a:r>
              <a:rPr lang="en-GB" sz="1050" b="1" dirty="0"/>
              <a:t>stepped up </a:t>
            </a:r>
            <a:r>
              <a:rPr lang="en-GB" sz="1050" i="1" dirty="0"/>
              <a:t>(1100.5 hrs)</a:t>
            </a:r>
          </a:p>
          <a:p>
            <a:pPr algn="ctr"/>
            <a:r>
              <a:rPr lang="en-GB" sz="1050" dirty="0"/>
              <a:t>91 clients have had their packages </a:t>
            </a:r>
            <a:r>
              <a:rPr lang="en-GB" sz="1050" b="1" dirty="0"/>
              <a:t>stepped down </a:t>
            </a:r>
            <a:r>
              <a:rPr lang="en-GB" sz="1050" i="1" dirty="0"/>
              <a:t>(373 hrs)</a:t>
            </a:r>
          </a:p>
          <a:p>
            <a:pPr algn="ctr"/>
            <a:r>
              <a:rPr lang="en-GB" sz="1050" u="sng" dirty="0">
                <a:solidFill>
                  <a:srgbClr val="E95814"/>
                </a:solidFill>
              </a:rPr>
              <a:t>By their existing provider</a:t>
            </a:r>
          </a:p>
          <a:p>
            <a:pPr algn="ctr"/>
            <a:r>
              <a:rPr lang="en-GB" sz="1050" i="1" dirty="0">
                <a:solidFill>
                  <a:srgbClr val="0B5595"/>
                </a:solidFill>
              </a:rPr>
              <a:t>Within the existing financial envelope</a:t>
            </a:r>
          </a:p>
        </p:txBody>
      </p:sp>
    </p:spTree>
    <p:extLst>
      <p:ext uri="{BB962C8B-B14F-4D97-AF65-F5344CB8AC3E}">
        <p14:creationId xmlns:p14="http://schemas.microsoft.com/office/powerpoint/2010/main" val="8750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695"/>
            <a:ext cx="9149924" cy="1451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br>
              <a:rPr lang="en-GB" sz="3600" dirty="0">
                <a:cs typeface="Calibri"/>
              </a:rPr>
            </a:br>
            <a:endParaRPr lang="en-US" sz="3600" dirty="0">
              <a:cs typeface="Calibri"/>
            </a:endParaRPr>
          </a:p>
        </p:txBody>
      </p:sp>
      <p:sp>
        <p:nvSpPr>
          <p:cNvPr id="8" name="Text Placeholder 7">
            <a:extLst>
              <a:ext uri="{FF2B5EF4-FFF2-40B4-BE49-F238E27FC236}">
                <a16:creationId xmlns:a16="http://schemas.microsoft.com/office/drawing/2014/main" id="{572DCC25-30B1-D6BF-D947-ACDF1E94E515}"/>
              </a:ext>
            </a:extLst>
          </p:cNvPr>
          <p:cNvSpPr>
            <a:spLocks noGrp="1"/>
          </p:cNvSpPr>
          <p:nvPr>
            <p:ph type="body" idx="1"/>
          </p:nvPr>
        </p:nvSpPr>
        <p:spPr/>
        <p:txBody>
          <a:bodyPr/>
          <a:lstStyle/>
          <a:p>
            <a:r>
              <a:rPr lang="en-US" dirty="0"/>
              <a:t>Key Successes </a:t>
            </a:r>
          </a:p>
        </p:txBody>
      </p:sp>
      <p:sp>
        <p:nvSpPr>
          <p:cNvPr id="2" name="Content Placeholder 1">
            <a:extLst>
              <a:ext uri="{FF2B5EF4-FFF2-40B4-BE49-F238E27FC236}">
                <a16:creationId xmlns:a16="http://schemas.microsoft.com/office/drawing/2014/main" id="{CD498655-F6D6-21AE-E87B-4F7EDC066626}"/>
              </a:ext>
            </a:extLst>
          </p:cNvPr>
          <p:cNvSpPr>
            <a:spLocks noGrp="1"/>
          </p:cNvSpPr>
          <p:nvPr>
            <p:ph sz="half" idx="2"/>
          </p:nvPr>
        </p:nvSpPr>
        <p:spPr/>
        <p:txBody>
          <a:bodyPr/>
          <a:lstStyle/>
          <a:p>
            <a:r>
              <a:rPr lang="en-GB" sz="2000" dirty="0">
                <a:cs typeface="Calibri"/>
              </a:rPr>
              <a:t>Collaboration</a:t>
            </a:r>
            <a:endParaRPr lang="en-US" sz="2000" dirty="0">
              <a:cs typeface="Calibri"/>
            </a:endParaRPr>
          </a:p>
          <a:p>
            <a:r>
              <a:rPr lang="en-GB" sz="2000" dirty="0">
                <a:cs typeface="Calibri"/>
              </a:rPr>
              <a:t>Flexibility</a:t>
            </a:r>
          </a:p>
          <a:p>
            <a:r>
              <a:rPr lang="en-GB" sz="2000" dirty="0">
                <a:cs typeface="Calibri"/>
              </a:rPr>
              <a:t>Market Stability  </a:t>
            </a:r>
          </a:p>
          <a:p>
            <a:r>
              <a:rPr lang="en-GB" sz="2000" dirty="0">
                <a:cs typeface="Calibri"/>
              </a:rPr>
              <a:t>Provider stability  </a:t>
            </a:r>
          </a:p>
          <a:p>
            <a:r>
              <a:rPr lang="en-GB" sz="2000" dirty="0">
                <a:cs typeface="Calibri"/>
              </a:rPr>
              <a:t>Relationships</a:t>
            </a:r>
          </a:p>
          <a:p>
            <a:r>
              <a:rPr lang="en-GB" sz="2000" dirty="0">
                <a:cs typeface="Calibri"/>
              </a:rPr>
              <a:t>System revision </a:t>
            </a:r>
          </a:p>
          <a:p>
            <a:r>
              <a:rPr lang="en-GB" sz="2000" dirty="0">
                <a:cs typeface="Calibri"/>
              </a:rPr>
              <a:t>Hospital discharges </a:t>
            </a:r>
          </a:p>
          <a:p>
            <a:r>
              <a:rPr lang="en-GB" sz="2000" dirty="0">
                <a:cs typeface="Calibri"/>
              </a:rPr>
              <a:t>Admin benefit</a:t>
            </a:r>
          </a:p>
          <a:p>
            <a:r>
              <a:rPr lang="en-GB" sz="2000" dirty="0">
                <a:cs typeface="Calibri"/>
              </a:rPr>
              <a:t> System benefits </a:t>
            </a:r>
          </a:p>
        </p:txBody>
      </p:sp>
      <p:sp>
        <p:nvSpPr>
          <p:cNvPr id="9" name="Text Placeholder 8">
            <a:extLst>
              <a:ext uri="{FF2B5EF4-FFF2-40B4-BE49-F238E27FC236}">
                <a16:creationId xmlns:a16="http://schemas.microsoft.com/office/drawing/2014/main" id="{605C997F-2A73-376A-56DF-4AA6BB52450D}"/>
              </a:ext>
            </a:extLst>
          </p:cNvPr>
          <p:cNvSpPr>
            <a:spLocks noGrp="1"/>
          </p:cNvSpPr>
          <p:nvPr>
            <p:ph type="body" sz="quarter" idx="3"/>
          </p:nvPr>
        </p:nvSpPr>
        <p:spPr/>
        <p:txBody>
          <a:bodyPr/>
          <a:lstStyle/>
          <a:p>
            <a:r>
              <a:rPr lang="en-US" dirty="0"/>
              <a:t>Key Challenges </a:t>
            </a:r>
          </a:p>
        </p:txBody>
      </p:sp>
      <p:sp>
        <p:nvSpPr>
          <p:cNvPr id="7" name="Content Placeholder 6">
            <a:extLst>
              <a:ext uri="{FF2B5EF4-FFF2-40B4-BE49-F238E27FC236}">
                <a16:creationId xmlns:a16="http://schemas.microsoft.com/office/drawing/2014/main" id="{4364ED89-0A1E-FB58-6A2A-5A88315CD041}"/>
              </a:ext>
            </a:extLst>
          </p:cNvPr>
          <p:cNvSpPr>
            <a:spLocks noGrp="1"/>
          </p:cNvSpPr>
          <p:nvPr>
            <p:ph sz="quarter" idx="4"/>
          </p:nvPr>
        </p:nvSpPr>
        <p:spPr/>
        <p:txBody>
          <a:bodyPr/>
          <a:lstStyle/>
          <a:p>
            <a:r>
              <a:rPr lang="en-GB" sz="2000" dirty="0">
                <a:cs typeface="Calibri"/>
              </a:rPr>
              <a:t>Pandemic</a:t>
            </a:r>
            <a:endParaRPr lang="en-US" sz="2000" dirty="0">
              <a:cs typeface="Calibri"/>
            </a:endParaRPr>
          </a:p>
          <a:p>
            <a:r>
              <a:rPr lang="en-GB" sz="2000" dirty="0">
                <a:cs typeface="Calibri"/>
              </a:rPr>
              <a:t>Recruitment and retention </a:t>
            </a:r>
          </a:p>
          <a:p>
            <a:r>
              <a:rPr lang="en-GB" sz="2000" dirty="0">
                <a:cs typeface="Calibri"/>
              </a:rPr>
              <a:t>Moving from hours to outcomes </a:t>
            </a:r>
          </a:p>
          <a:p>
            <a:r>
              <a:rPr lang="en-GB" sz="2000" dirty="0">
                <a:cs typeface="Calibri"/>
              </a:rPr>
              <a:t>Complexity and range of packages </a:t>
            </a:r>
          </a:p>
          <a:p>
            <a:r>
              <a:rPr lang="en-GB" sz="2000" dirty="0">
                <a:cs typeface="Calibri"/>
              </a:rPr>
              <a:t>Implement our Workforce Plan</a:t>
            </a:r>
          </a:p>
          <a:p>
            <a:endParaRPr lang="en-GB" b="1" dirty="0">
              <a:cs typeface="Calibri"/>
            </a:endParaRPr>
          </a:p>
        </p:txBody>
      </p:sp>
      <p:pic>
        <p:nvPicPr>
          <p:cNvPr id="5" name="Picture 4">
            <a:extLst>
              <a:ext uri="{FF2B5EF4-FFF2-40B4-BE49-F238E27FC236}">
                <a16:creationId xmlns:a16="http://schemas.microsoft.com/office/drawing/2014/main" id="{0079FC2B-5CC3-4650-8477-E9B48533163D}"/>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6948264" y="6093296"/>
            <a:ext cx="1891665" cy="552450"/>
          </a:xfrm>
          <a:prstGeom prst="rect">
            <a:avLst/>
          </a:prstGeom>
        </p:spPr>
      </p:pic>
    </p:spTree>
    <p:extLst>
      <p:ext uri="{BB962C8B-B14F-4D97-AF65-F5344CB8AC3E}">
        <p14:creationId xmlns:p14="http://schemas.microsoft.com/office/powerpoint/2010/main" val="2937397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2B1878C38928D42A2D66FD3F3DC9432" ma:contentTypeVersion="6" ma:contentTypeDescription="Create a new document." ma:contentTypeScope="" ma:versionID="2dd3b0306eb9344a94283637ab77bec2">
  <xsd:schema xmlns:xsd="http://www.w3.org/2001/XMLSchema" xmlns:xs="http://www.w3.org/2001/XMLSchema" xmlns:p="http://schemas.microsoft.com/office/2006/metadata/properties" xmlns:ns2="19a4c3c8-e21e-4f06-9335-5c95b33e50cd" xmlns:ns3="27f52916-5a8f-473f-a6ee-aba4a51fd594" targetNamespace="http://schemas.microsoft.com/office/2006/metadata/properties" ma:root="true" ma:fieldsID="d49cfe521de643d3ee02b9bf03c979ac" ns2:_="" ns3:_="">
    <xsd:import namespace="19a4c3c8-e21e-4f06-9335-5c95b33e50cd"/>
    <xsd:import namespace="27f52916-5a8f-473f-a6ee-aba4a51fd59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a4c3c8-e21e-4f06-9335-5c95b33e50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7f52916-5a8f-473f-a6ee-aba4a51fd59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E31AFE-819A-4B4F-A5F2-31D474F7CEB4}">
  <ds:schemaRefs>
    <ds:schemaRef ds:uri="http://schemas.microsoft.com/sharepoint/v3/contenttype/forms"/>
  </ds:schemaRefs>
</ds:datastoreItem>
</file>

<file path=customXml/itemProps2.xml><?xml version="1.0" encoding="utf-8"?>
<ds:datastoreItem xmlns:ds="http://schemas.openxmlformats.org/officeDocument/2006/customXml" ds:itemID="{EB48A01E-A9E8-4E35-9D02-C32CDC976D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a4c3c8-e21e-4f06-9335-5c95b33e50cd"/>
    <ds:schemaRef ds:uri="27f52916-5a8f-473f-a6ee-aba4a51fd5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18E2916-C762-4F61-B7C6-0DE93E5CDAE2}">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082d984e-b9a6-4f93-9f6e-620122d16755"/>
    <ds:schemaRef ds:uri="http://purl.org/dc/dcmitype/"/>
    <ds:schemaRef ds:uri="http://schemas.microsoft.com/office/infopath/2007/PartnerControls"/>
    <ds:schemaRef ds:uri="http://purl.org/dc/elements/1.1/"/>
    <ds:schemaRef ds:uri="facd100c-30f8-4359-89cd-bc840eaa5c6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93</TotalTime>
  <Words>635</Words>
  <Application>Microsoft Office PowerPoint</Application>
  <PresentationFormat>On-screen Show (4:3)</PresentationFormat>
  <Paragraphs>81</Paragraphs>
  <Slides>8</Slides>
  <Notes>6</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Office Theme</vt:lpstr>
      <vt:lpstr>  Care at Home Provision   Wednesday 3 May 2023</vt:lpstr>
      <vt:lpstr>Current Picture </vt:lpstr>
      <vt:lpstr>Managing Unmet Need - Community</vt:lpstr>
      <vt:lpstr> Commissioning Model</vt:lpstr>
      <vt:lpstr>GCC</vt:lpstr>
      <vt:lpstr>PowerPoint Presentation</vt:lpstr>
      <vt:lpstr>PowerPoint Presentation</vt:lpstr>
      <vt:lpstr> </vt:lpstr>
    </vt:vector>
  </TitlesOfParts>
  <Company>Aberdeen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Social Care Integration</dc:title>
  <dc:creator>Kevin Toshney</dc:creator>
  <cp:lastModifiedBy>Grace Milne</cp:lastModifiedBy>
  <cp:revision>7</cp:revision>
  <cp:lastPrinted>2014-10-15T15:33:36Z</cp:lastPrinted>
  <dcterms:created xsi:type="dcterms:W3CDTF">2014-10-09T13:54:36Z</dcterms:created>
  <dcterms:modified xsi:type="dcterms:W3CDTF">2023-05-19T10:36:32Z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0x010100D4F8647ED9CA0D43992F05855E3E7DD6</vt:lpwstr>
  </property>
  <property fmtid="{D5CDD505-2E9C-101B-9397-08002B2CF9AE}" pid="3" name="Order">
    <vt:r8>100</vt:r8>
  </property>
</Properties>
</file>