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3"/>
  </p:sldMasterIdLst>
  <p:notesMasterIdLst>
    <p:notesMasterId r:id="rId20"/>
  </p:notesMasterIdLst>
  <p:sldIdLst>
    <p:sldId id="542" r:id="rId4"/>
    <p:sldId id="547" r:id="rId5"/>
    <p:sldId id="544" r:id="rId6"/>
    <p:sldId id="554" r:id="rId7"/>
    <p:sldId id="555" r:id="rId8"/>
    <p:sldId id="552" r:id="rId9"/>
    <p:sldId id="551" r:id="rId10"/>
    <p:sldId id="258" r:id="rId11"/>
    <p:sldId id="259" r:id="rId12"/>
    <p:sldId id="556" r:id="rId13"/>
    <p:sldId id="2076136175" r:id="rId14"/>
    <p:sldId id="548" r:id="rId15"/>
    <p:sldId id="2076136176" r:id="rId16"/>
    <p:sldId id="262" r:id="rId17"/>
    <p:sldId id="2076136177" r:id="rId18"/>
    <p:sldId id="55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2D27D93-4BEA-47AC-9054-29687188171C}" v="30" dt="2023-05-04T16:00:24.38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8" autoAdjust="0"/>
    <p:restoredTop sz="89290" autoAdjust="0"/>
  </p:normalViewPr>
  <p:slideViewPr>
    <p:cSldViewPr snapToGrid="0">
      <p:cViewPr varScale="1">
        <p:scale>
          <a:sx n="86" d="100"/>
          <a:sy n="86" d="100"/>
        </p:scale>
        <p:origin x="33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1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E3E49F-D542-4732-A88B-70867F78B21E}" type="doc">
      <dgm:prSet loTypeId="urn:microsoft.com/office/officeart/2009/layout/ReverseList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BA14BE1-B5F9-42F1-9404-9632B9EDEDEC}">
      <dgm:prSet phldrT="[Text]" custT="1"/>
      <dgm:spPr/>
      <dgm:t>
        <a:bodyPr/>
        <a:lstStyle/>
        <a:p>
          <a:pPr marL="0" algn="ctr" rtl="0"/>
          <a:r>
            <a:rPr lang="en-GB" sz="1600">
              <a:solidFill>
                <a:schemeClr val="accent2">
                  <a:lumMod val="75000"/>
                </a:schemeClr>
              </a:solidFill>
              <a:latin typeface="Calibri Light" panose="020F0302020204030204"/>
            </a:rPr>
            <a:t>Planning evaluation when commissioning</a:t>
          </a:r>
          <a:endParaRPr lang="en-GB" sz="1600" dirty="0">
            <a:solidFill>
              <a:schemeClr val="accent2">
                <a:lumMod val="75000"/>
              </a:schemeClr>
            </a:solidFill>
          </a:endParaRPr>
        </a:p>
      </dgm:t>
    </dgm:pt>
    <dgm:pt modelId="{F0601B4D-FEDC-4E62-840F-F05B3B9ED26D}" type="parTrans" cxnId="{951D1AC4-645E-4DCF-AE35-1C0CC8FF1EEF}">
      <dgm:prSet/>
      <dgm:spPr/>
      <dgm:t>
        <a:bodyPr/>
        <a:lstStyle/>
        <a:p>
          <a:endParaRPr lang="en-GB"/>
        </a:p>
      </dgm:t>
    </dgm:pt>
    <dgm:pt modelId="{29F26EA8-DF77-44A1-AE5C-C7E1DD701AFB}" type="sibTrans" cxnId="{951D1AC4-645E-4DCF-AE35-1C0CC8FF1EEF}">
      <dgm:prSet/>
      <dgm:spPr/>
      <dgm:t>
        <a:bodyPr/>
        <a:lstStyle/>
        <a:p>
          <a:endParaRPr lang="en-GB"/>
        </a:p>
      </dgm:t>
    </dgm:pt>
    <dgm:pt modelId="{08E0204B-CD36-4420-BC20-30BC45FE3064}">
      <dgm:prSet phldrT="[Text]" custT="1"/>
      <dgm:spPr/>
      <dgm:t>
        <a:bodyPr/>
        <a:lstStyle/>
        <a:p>
          <a:pPr marL="0" algn="ctr" rtl="0"/>
          <a:r>
            <a:rPr lang="en-GB" sz="1600">
              <a:solidFill>
                <a:schemeClr val="accent2">
                  <a:lumMod val="75000"/>
                </a:schemeClr>
              </a:solidFill>
              <a:latin typeface="Calibri Light" panose="020F0302020204030204"/>
            </a:rPr>
            <a:t>Evaluating impact</a:t>
          </a:r>
          <a:endParaRPr lang="en-GB" sz="1600" dirty="0">
            <a:solidFill>
              <a:schemeClr val="accent2">
                <a:lumMod val="75000"/>
              </a:schemeClr>
            </a:solidFill>
          </a:endParaRPr>
        </a:p>
      </dgm:t>
    </dgm:pt>
    <dgm:pt modelId="{178A2B32-1B39-425A-A8CE-B26444E1BD27}" type="parTrans" cxnId="{E380EF1F-BC10-4C9B-892D-E0F502D3E0F2}">
      <dgm:prSet/>
      <dgm:spPr/>
      <dgm:t>
        <a:bodyPr/>
        <a:lstStyle/>
        <a:p>
          <a:endParaRPr lang="en-GB"/>
        </a:p>
      </dgm:t>
    </dgm:pt>
    <dgm:pt modelId="{3F3949B9-BA18-4E9A-9738-2B3D9F127146}" type="sibTrans" cxnId="{E380EF1F-BC10-4C9B-892D-E0F502D3E0F2}">
      <dgm:prSet/>
      <dgm:spPr/>
      <dgm:t>
        <a:bodyPr/>
        <a:lstStyle/>
        <a:p>
          <a:endParaRPr lang="en-GB"/>
        </a:p>
      </dgm:t>
    </dgm:pt>
    <dgm:pt modelId="{9A0EA5B6-9D02-4E40-B860-27C282DB69F1}">
      <dgm:prSet phldrT="[Text]" custT="1"/>
      <dgm:spPr/>
      <dgm:t>
        <a:bodyPr/>
        <a:lstStyle/>
        <a:p>
          <a:pPr marL="177800" indent="-177800" algn="l" rtl="0"/>
          <a:r>
            <a:rPr lang="en-GB" sz="1200" b="0" dirty="0">
              <a:solidFill>
                <a:schemeClr val="tx1"/>
              </a:solidFill>
            </a:rPr>
            <a:t>Based on your assessment of </a:t>
          </a:r>
          <a:r>
            <a:rPr lang="en-GB" sz="1200" b="0" dirty="0">
              <a:solidFill>
                <a:schemeClr val="tx1"/>
              </a:solidFill>
              <a:latin typeface="Calibri Light" panose="020F0302020204030204"/>
            </a:rPr>
            <a:t>need</a:t>
          </a:r>
          <a:r>
            <a:rPr lang="en-GB" sz="1200" b="0" dirty="0">
              <a:solidFill>
                <a:schemeClr val="tx1"/>
              </a:solidFill>
            </a:rPr>
            <a:t>, what problem are you trying to solve</a:t>
          </a:r>
          <a:r>
            <a:rPr lang="en-GB" sz="1200" b="0" dirty="0">
              <a:solidFill>
                <a:schemeClr val="tx1"/>
              </a:solidFill>
              <a:latin typeface="Calibri Light" panose="020F0302020204030204"/>
            </a:rPr>
            <a:t> through this commissioning</a:t>
          </a:r>
          <a:r>
            <a:rPr lang="en-GB" sz="1200" b="0" dirty="0">
              <a:solidFill>
                <a:schemeClr val="tx1"/>
              </a:solidFill>
            </a:rPr>
            <a:t>? </a:t>
          </a:r>
          <a:r>
            <a:rPr lang="en-GB" sz="1200" b="0" i="1" dirty="0"/>
            <a:t>(Analyse)</a:t>
          </a:r>
        </a:p>
      </dgm:t>
    </dgm:pt>
    <dgm:pt modelId="{2A3F666D-9524-4586-84D3-11BBCB6CBA0C}" type="parTrans" cxnId="{0C976267-70DB-4F90-AC15-EA0BAEDF5FD4}">
      <dgm:prSet/>
      <dgm:spPr/>
      <dgm:t>
        <a:bodyPr/>
        <a:lstStyle/>
        <a:p>
          <a:endParaRPr lang="en-GB"/>
        </a:p>
      </dgm:t>
    </dgm:pt>
    <dgm:pt modelId="{673C9892-A662-48EB-9D5F-54E567DFAC8F}" type="sibTrans" cxnId="{0C976267-70DB-4F90-AC15-EA0BAEDF5FD4}">
      <dgm:prSet/>
      <dgm:spPr/>
      <dgm:t>
        <a:bodyPr/>
        <a:lstStyle/>
        <a:p>
          <a:endParaRPr lang="en-GB"/>
        </a:p>
      </dgm:t>
    </dgm:pt>
    <dgm:pt modelId="{84FE8E6B-9C57-4801-84CF-40F2E7697560}">
      <dgm:prSet custT="1"/>
      <dgm:spPr/>
      <dgm:t>
        <a:bodyPr/>
        <a:lstStyle/>
        <a:p>
          <a:pPr marL="177800" indent="-177800" algn="l"/>
          <a:endParaRPr lang="en-GB" sz="1200" b="0" dirty="0"/>
        </a:p>
      </dgm:t>
    </dgm:pt>
    <dgm:pt modelId="{E3D7F56C-F2FA-47D6-B908-EF33A007CFEF}" type="parTrans" cxnId="{8E1ED1B9-CAED-40D7-BCD7-BA21EB614F8C}">
      <dgm:prSet/>
      <dgm:spPr/>
      <dgm:t>
        <a:bodyPr/>
        <a:lstStyle/>
        <a:p>
          <a:endParaRPr lang="en-GB"/>
        </a:p>
      </dgm:t>
    </dgm:pt>
    <dgm:pt modelId="{064AE771-CB3A-4E97-A9F4-DA264B70AEA2}" type="sibTrans" cxnId="{8E1ED1B9-CAED-40D7-BCD7-BA21EB614F8C}">
      <dgm:prSet/>
      <dgm:spPr/>
      <dgm:t>
        <a:bodyPr/>
        <a:lstStyle/>
        <a:p>
          <a:endParaRPr lang="en-GB"/>
        </a:p>
      </dgm:t>
    </dgm:pt>
    <dgm:pt modelId="{B645055A-4854-4385-B8DD-011FD5DD2A7F}">
      <dgm:prSet custT="1"/>
      <dgm:spPr/>
      <dgm:t>
        <a:bodyPr/>
        <a:lstStyle/>
        <a:p>
          <a:pPr marL="177800" indent="-177800" algn="l"/>
          <a:r>
            <a:rPr lang="en-GB" sz="1200" b="0" dirty="0"/>
            <a:t>What do stakeholders think, want and need </a:t>
          </a:r>
          <a:r>
            <a:rPr lang="en-GB" sz="1200" b="0" dirty="0">
              <a:solidFill>
                <a:schemeClr val="tx1"/>
              </a:solidFill>
            </a:rPr>
            <a:t>to address the problem</a:t>
          </a:r>
          <a:r>
            <a:rPr lang="en-GB" sz="1200" b="0" dirty="0"/>
            <a:t>? </a:t>
          </a:r>
          <a:r>
            <a:rPr lang="en-GB" sz="1200" b="0" i="1" dirty="0"/>
            <a:t>(Analyse)</a:t>
          </a:r>
        </a:p>
      </dgm:t>
    </dgm:pt>
    <dgm:pt modelId="{126CA0B2-5579-429E-9F01-DB52400823B8}" type="parTrans" cxnId="{B8F21BA3-BA96-41C4-9BD1-D5B414224D79}">
      <dgm:prSet/>
      <dgm:spPr/>
      <dgm:t>
        <a:bodyPr/>
        <a:lstStyle/>
        <a:p>
          <a:endParaRPr lang="en-GB"/>
        </a:p>
      </dgm:t>
    </dgm:pt>
    <dgm:pt modelId="{23D75731-F721-4B1B-B828-102A435A84FB}" type="sibTrans" cxnId="{B8F21BA3-BA96-41C4-9BD1-D5B414224D79}">
      <dgm:prSet/>
      <dgm:spPr/>
      <dgm:t>
        <a:bodyPr/>
        <a:lstStyle/>
        <a:p>
          <a:endParaRPr lang="en-GB"/>
        </a:p>
      </dgm:t>
    </dgm:pt>
    <dgm:pt modelId="{AA081A02-49C7-4DDF-ACB4-0EF123B2F78B}">
      <dgm:prSet custT="1"/>
      <dgm:spPr/>
      <dgm:t>
        <a:bodyPr/>
        <a:lstStyle/>
        <a:p>
          <a:pPr marL="177800" indent="-177800" algn="l"/>
          <a:endParaRPr lang="en-GB" sz="1200" b="0" dirty="0"/>
        </a:p>
      </dgm:t>
    </dgm:pt>
    <dgm:pt modelId="{330995BC-7260-44AC-9F91-887661D2A9F9}" type="parTrans" cxnId="{D652F80D-6BAF-47FD-A076-828F7D65B6A5}">
      <dgm:prSet/>
      <dgm:spPr/>
      <dgm:t>
        <a:bodyPr/>
        <a:lstStyle/>
        <a:p>
          <a:endParaRPr lang="en-GB"/>
        </a:p>
      </dgm:t>
    </dgm:pt>
    <dgm:pt modelId="{A99ED5D3-369C-4596-B764-F4EECE24EDCB}" type="sibTrans" cxnId="{D652F80D-6BAF-47FD-A076-828F7D65B6A5}">
      <dgm:prSet/>
      <dgm:spPr/>
      <dgm:t>
        <a:bodyPr/>
        <a:lstStyle/>
        <a:p>
          <a:endParaRPr lang="en-GB"/>
        </a:p>
      </dgm:t>
    </dgm:pt>
    <dgm:pt modelId="{47F4F8DC-140A-474C-9057-5FCA2F9154EA}">
      <dgm:prSet custT="1"/>
      <dgm:spPr/>
      <dgm:t>
        <a:bodyPr/>
        <a:lstStyle/>
        <a:p>
          <a:pPr marL="177800" indent="-177800" algn="l"/>
          <a:r>
            <a:rPr lang="en-GB" sz="1200" b="0"/>
            <a:t>What are the specific outcomes we want to achieve? (Plan)</a:t>
          </a:r>
          <a:endParaRPr lang="en-GB" sz="1200" b="0" i="1" dirty="0"/>
        </a:p>
      </dgm:t>
    </dgm:pt>
    <dgm:pt modelId="{DC333AEB-E59F-4B1F-8176-C776D0C9593C}" type="parTrans" cxnId="{9AF680AB-D93A-4E3C-8D50-90FEBF9384A5}">
      <dgm:prSet/>
      <dgm:spPr/>
      <dgm:t>
        <a:bodyPr/>
        <a:lstStyle/>
        <a:p>
          <a:endParaRPr lang="en-GB"/>
        </a:p>
      </dgm:t>
    </dgm:pt>
    <dgm:pt modelId="{8B8F90BE-49C9-43B7-89BE-CEBB4E8582AD}" type="sibTrans" cxnId="{9AF680AB-D93A-4E3C-8D50-90FEBF9384A5}">
      <dgm:prSet/>
      <dgm:spPr/>
      <dgm:t>
        <a:bodyPr/>
        <a:lstStyle/>
        <a:p>
          <a:endParaRPr lang="en-GB"/>
        </a:p>
      </dgm:t>
    </dgm:pt>
    <dgm:pt modelId="{3EFEAE94-A7B2-44FE-B6D3-9178288634F6}">
      <dgm:prSet custT="1"/>
      <dgm:spPr/>
      <dgm:t>
        <a:bodyPr/>
        <a:lstStyle/>
        <a:p>
          <a:pPr marL="177800" indent="-177800" algn="l" rtl="0"/>
          <a:r>
            <a:rPr lang="en-GB" sz="1200" b="0" dirty="0"/>
            <a:t>How will we get there and</a:t>
          </a:r>
          <a:r>
            <a:rPr lang="en-GB" sz="1200" b="0" dirty="0">
              <a:solidFill>
                <a:srgbClr val="FF0000"/>
              </a:solidFill>
            </a:rPr>
            <a:t> </a:t>
          </a:r>
          <a:r>
            <a:rPr lang="en-GB" sz="1200" b="0" dirty="0">
              <a:solidFill>
                <a:schemeClr val="tx1"/>
              </a:solidFill>
            </a:rPr>
            <a:t>who will </a:t>
          </a:r>
          <a:r>
            <a:rPr lang="en-GB" sz="1200" b="0" dirty="0">
              <a:solidFill>
                <a:schemeClr val="tx1"/>
              </a:solidFill>
              <a:latin typeface="Calibri Light" panose="020F0302020204030204"/>
            </a:rPr>
            <a:t>collect and monitor the data</a:t>
          </a:r>
          <a:r>
            <a:rPr lang="en-GB" sz="1200" b="0" dirty="0">
              <a:solidFill>
                <a:schemeClr val="tx1"/>
              </a:solidFill>
            </a:rPr>
            <a:t>? </a:t>
          </a:r>
          <a:r>
            <a:rPr lang="en-GB" sz="1200" b="0" i="1" dirty="0"/>
            <a:t>(Plan / Do)</a:t>
          </a:r>
        </a:p>
      </dgm:t>
    </dgm:pt>
    <dgm:pt modelId="{6AE2E6AF-5AB6-4C0E-8F81-9B07E99C50D1}" type="parTrans" cxnId="{05B7BC7A-3001-4616-A64F-F8D72B81577A}">
      <dgm:prSet/>
      <dgm:spPr/>
      <dgm:t>
        <a:bodyPr/>
        <a:lstStyle/>
        <a:p>
          <a:endParaRPr lang="en-GB"/>
        </a:p>
      </dgm:t>
    </dgm:pt>
    <dgm:pt modelId="{B7AD5EC4-8327-46A2-992D-08178F92B417}" type="sibTrans" cxnId="{05B7BC7A-3001-4616-A64F-F8D72B81577A}">
      <dgm:prSet/>
      <dgm:spPr/>
      <dgm:t>
        <a:bodyPr/>
        <a:lstStyle/>
        <a:p>
          <a:endParaRPr lang="en-GB"/>
        </a:p>
      </dgm:t>
    </dgm:pt>
    <dgm:pt modelId="{9F389709-1175-47BE-A451-AC2C39CB1813}">
      <dgm:prSet phldrT="[Text]" custT="1"/>
      <dgm:spPr/>
      <dgm:t>
        <a:bodyPr/>
        <a:lstStyle/>
        <a:p>
          <a:pPr marL="177800" indent="-177800" algn="l" rtl="0"/>
          <a:r>
            <a:rPr lang="en-GB" sz="1200" b="0" dirty="0">
              <a:solidFill>
                <a:schemeClr val="tx1"/>
              </a:solidFill>
              <a:latin typeface="Calibri"/>
              <a:ea typeface="Calibri"/>
              <a:cs typeface="Times New Roman"/>
            </a:rPr>
            <a:t>What outcome were you trying to improve?</a:t>
          </a:r>
        </a:p>
      </dgm:t>
    </dgm:pt>
    <dgm:pt modelId="{0084A1EE-59F6-4466-9BC9-A58293402315}" type="parTrans" cxnId="{C415EB77-F520-42ED-B1A4-F72741615145}">
      <dgm:prSet/>
      <dgm:spPr/>
      <dgm:t>
        <a:bodyPr/>
        <a:lstStyle/>
        <a:p>
          <a:endParaRPr lang="en-GB"/>
        </a:p>
      </dgm:t>
    </dgm:pt>
    <dgm:pt modelId="{C7B92C31-B851-4491-84BA-0868E5B3F1AA}" type="sibTrans" cxnId="{C415EB77-F520-42ED-B1A4-F72741615145}">
      <dgm:prSet/>
      <dgm:spPr/>
      <dgm:t>
        <a:bodyPr/>
        <a:lstStyle/>
        <a:p>
          <a:endParaRPr lang="en-GB"/>
        </a:p>
      </dgm:t>
    </dgm:pt>
    <dgm:pt modelId="{6DBD54C7-3613-4C91-B629-4883524C30F0}">
      <dgm:prSet custT="1"/>
      <dgm:spPr/>
      <dgm:t>
        <a:bodyPr/>
        <a:lstStyle/>
        <a:p>
          <a:pPr marL="177800" indent="-177800" algn="l"/>
          <a:endParaRPr lang="en-GB" sz="1200" b="0" dirty="0"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D2658BB2-A0C9-4691-BBF1-2F96042D8AF3}" type="parTrans" cxnId="{5B88E36E-6F2A-4EF4-ABFF-45D97A0C5037}">
      <dgm:prSet/>
      <dgm:spPr/>
      <dgm:t>
        <a:bodyPr/>
        <a:lstStyle/>
        <a:p>
          <a:endParaRPr lang="en-GB"/>
        </a:p>
      </dgm:t>
    </dgm:pt>
    <dgm:pt modelId="{AD90730C-6CA6-429C-B1C4-73CAF0E7535C}" type="sibTrans" cxnId="{5B88E36E-6F2A-4EF4-ABFF-45D97A0C5037}">
      <dgm:prSet/>
      <dgm:spPr/>
      <dgm:t>
        <a:bodyPr/>
        <a:lstStyle/>
        <a:p>
          <a:endParaRPr lang="en-GB"/>
        </a:p>
      </dgm:t>
    </dgm:pt>
    <dgm:pt modelId="{71554E8D-3073-4096-8D18-3503A3B00C80}">
      <dgm:prSet custT="1"/>
      <dgm:spPr/>
      <dgm:t>
        <a:bodyPr/>
        <a:lstStyle/>
        <a:p>
          <a:pPr marL="177800" indent="-177800" algn="l" rtl="0"/>
          <a:r>
            <a:rPr lang="en-GB" sz="1200" b="0" dirty="0">
              <a:solidFill>
                <a:schemeClr val="tx1"/>
              </a:solidFill>
              <a:effectLst/>
              <a:latin typeface="Calibri"/>
              <a:ea typeface="Calibri"/>
              <a:cs typeface="Times New Roman"/>
            </a:rPr>
            <a:t>What metrics (output or indicators) did you use to measure success?</a:t>
          </a:r>
        </a:p>
      </dgm:t>
    </dgm:pt>
    <dgm:pt modelId="{A003115F-7DB7-4116-9556-111839D83A85}" type="parTrans" cxnId="{B24F410E-9EA8-468C-A0B9-F1F297C53A22}">
      <dgm:prSet/>
      <dgm:spPr/>
      <dgm:t>
        <a:bodyPr/>
        <a:lstStyle/>
        <a:p>
          <a:endParaRPr lang="en-GB"/>
        </a:p>
      </dgm:t>
    </dgm:pt>
    <dgm:pt modelId="{6B934171-2212-4473-85AF-C1238BEFDE8F}" type="sibTrans" cxnId="{B24F410E-9EA8-468C-A0B9-F1F297C53A22}">
      <dgm:prSet/>
      <dgm:spPr/>
      <dgm:t>
        <a:bodyPr/>
        <a:lstStyle/>
        <a:p>
          <a:endParaRPr lang="en-GB"/>
        </a:p>
      </dgm:t>
    </dgm:pt>
    <dgm:pt modelId="{8DCE850D-32E9-403E-BB4C-9936B3150DF9}">
      <dgm:prSet custT="1"/>
      <dgm:spPr/>
      <dgm:t>
        <a:bodyPr/>
        <a:lstStyle/>
        <a:p>
          <a:pPr marL="177800" indent="-177800" algn="l"/>
          <a:endParaRPr lang="en-GB" sz="1200" b="0" dirty="0">
            <a:solidFill>
              <a:schemeClr val="tx1"/>
            </a:solidFill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7546A4E5-C703-4730-A59D-C4BD22DE8FF2}" type="parTrans" cxnId="{FD72A11A-A697-48CF-8C6B-31F471EF0658}">
      <dgm:prSet/>
      <dgm:spPr/>
      <dgm:t>
        <a:bodyPr/>
        <a:lstStyle/>
        <a:p>
          <a:endParaRPr lang="en-GB"/>
        </a:p>
      </dgm:t>
    </dgm:pt>
    <dgm:pt modelId="{3F7D7821-2E3D-4634-8E60-6B62967318E1}" type="sibTrans" cxnId="{FD72A11A-A697-48CF-8C6B-31F471EF0658}">
      <dgm:prSet/>
      <dgm:spPr/>
      <dgm:t>
        <a:bodyPr/>
        <a:lstStyle/>
        <a:p>
          <a:endParaRPr lang="en-GB"/>
        </a:p>
      </dgm:t>
    </dgm:pt>
    <dgm:pt modelId="{59286E17-DA0C-4AF4-BB45-A502BC801026}">
      <dgm:prSet custT="1"/>
      <dgm:spPr/>
      <dgm:t>
        <a:bodyPr/>
        <a:lstStyle/>
        <a:p>
          <a:pPr marL="177800" indent="-177800" algn="l" rtl="0"/>
          <a:r>
            <a:rPr lang="en-GB" sz="1200" b="0" dirty="0">
              <a:solidFill>
                <a:schemeClr val="tx1"/>
              </a:solidFill>
              <a:effectLst/>
              <a:latin typeface="Calibri"/>
              <a:ea typeface="Calibri"/>
              <a:cs typeface="Times New Roman"/>
            </a:rPr>
            <a:t>Did we do what we said we would or did changes have to be made based on the emerging data?</a:t>
          </a:r>
        </a:p>
      </dgm:t>
    </dgm:pt>
    <dgm:pt modelId="{BE2855C9-D3EA-4977-AEE7-79A0CBD64D05}" type="parTrans" cxnId="{8E2F10CE-E5B9-4D14-89E3-A2BEC3F9F8EE}">
      <dgm:prSet/>
      <dgm:spPr/>
      <dgm:t>
        <a:bodyPr/>
        <a:lstStyle/>
        <a:p>
          <a:endParaRPr lang="en-GB"/>
        </a:p>
      </dgm:t>
    </dgm:pt>
    <dgm:pt modelId="{57E9C554-5F07-42AD-89F5-A22F21F44EA8}" type="sibTrans" cxnId="{8E2F10CE-E5B9-4D14-89E3-A2BEC3F9F8EE}">
      <dgm:prSet/>
      <dgm:spPr/>
      <dgm:t>
        <a:bodyPr/>
        <a:lstStyle/>
        <a:p>
          <a:endParaRPr lang="en-GB"/>
        </a:p>
      </dgm:t>
    </dgm:pt>
    <dgm:pt modelId="{68939B4A-88BE-4828-B23B-FEBA064A432B}">
      <dgm:prSet custT="1"/>
      <dgm:spPr/>
      <dgm:t>
        <a:bodyPr/>
        <a:lstStyle/>
        <a:p>
          <a:pPr marL="177800" indent="-177800" algn="l"/>
          <a:endParaRPr lang="en-GB" sz="1200" b="0" dirty="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19260596-F877-46CE-8C58-A3CC388AFBEA}" type="parTrans" cxnId="{255550AB-A6B4-4C45-8B20-569A11C229F3}">
      <dgm:prSet/>
      <dgm:spPr/>
      <dgm:t>
        <a:bodyPr/>
        <a:lstStyle/>
        <a:p>
          <a:endParaRPr lang="en-GB"/>
        </a:p>
      </dgm:t>
    </dgm:pt>
    <dgm:pt modelId="{0DADB931-2D23-4E7C-BD72-034920CF3AFF}" type="sibTrans" cxnId="{255550AB-A6B4-4C45-8B20-569A11C229F3}">
      <dgm:prSet/>
      <dgm:spPr/>
      <dgm:t>
        <a:bodyPr/>
        <a:lstStyle/>
        <a:p>
          <a:endParaRPr lang="en-GB"/>
        </a:p>
      </dgm:t>
    </dgm:pt>
    <dgm:pt modelId="{AAB65A56-430D-4193-B2F5-6AF9607F6C64}">
      <dgm:prSet custT="1"/>
      <dgm:spPr/>
      <dgm:t>
        <a:bodyPr/>
        <a:lstStyle/>
        <a:p>
          <a:pPr marL="177800" indent="-177800" algn="l"/>
          <a:r>
            <a:rPr lang="en-GB" sz="12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How are our success </a:t>
          </a:r>
          <a:r>
            <a:rPr lang="en-GB" sz="1200" b="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indicators moving over time?</a:t>
          </a:r>
        </a:p>
      </dgm:t>
    </dgm:pt>
    <dgm:pt modelId="{D4FF4FD4-49D3-4923-AF8A-A353FFC8041B}" type="parTrans" cxnId="{02A0FAEC-0F1D-48F9-981D-36352303008F}">
      <dgm:prSet/>
      <dgm:spPr/>
      <dgm:t>
        <a:bodyPr/>
        <a:lstStyle/>
        <a:p>
          <a:endParaRPr lang="en-GB"/>
        </a:p>
      </dgm:t>
    </dgm:pt>
    <dgm:pt modelId="{F7BCAF33-F937-4A16-9CA3-5E3F3C5AAAFC}" type="sibTrans" cxnId="{02A0FAEC-0F1D-48F9-981D-36352303008F}">
      <dgm:prSet/>
      <dgm:spPr/>
      <dgm:t>
        <a:bodyPr/>
        <a:lstStyle/>
        <a:p>
          <a:endParaRPr lang="en-GB"/>
        </a:p>
      </dgm:t>
    </dgm:pt>
    <dgm:pt modelId="{042CCDE2-8FB1-4A4F-B2A8-11801A0397C8}">
      <dgm:prSet custT="1"/>
      <dgm:spPr/>
      <dgm:t>
        <a:bodyPr/>
        <a:lstStyle/>
        <a:p>
          <a:pPr marL="177800" indent="-177800" algn="l"/>
          <a:endParaRPr lang="en-GB" sz="1200" b="0" dirty="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66DBFBF2-D339-43E9-B884-49A4DFFCD092}" type="parTrans" cxnId="{C88201EF-422C-49E8-A334-4F94D03ADBC5}">
      <dgm:prSet/>
      <dgm:spPr/>
      <dgm:t>
        <a:bodyPr/>
        <a:lstStyle/>
        <a:p>
          <a:endParaRPr lang="en-GB"/>
        </a:p>
      </dgm:t>
    </dgm:pt>
    <dgm:pt modelId="{E31D7CC6-EB9B-490D-9587-9DEB14FBC180}" type="sibTrans" cxnId="{C88201EF-422C-49E8-A334-4F94D03ADBC5}">
      <dgm:prSet/>
      <dgm:spPr/>
      <dgm:t>
        <a:bodyPr/>
        <a:lstStyle/>
        <a:p>
          <a:endParaRPr lang="en-GB"/>
        </a:p>
      </dgm:t>
    </dgm:pt>
    <dgm:pt modelId="{80C0F441-535F-4FA1-84FD-51EF442A6F17}">
      <dgm:prSet custT="1"/>
      <dgm:spPr/>
      <dgm:t>
        <a:bodyPr/>
        <a:lstStyle/>
        <a:p>
          <a:pPr marL="177800" indent="-177800" algn="l"/>
          <a:r>
            <a:rPr lang="en-GB" sz="1200" b="0" dirty="0">
              <a:effectLst/>
              <a:latin typeface="Calibri"/>
              <a:ea typeface="Calibri"/>
              <a:cs typeface="Times New Roman"/>
            </a:rPr>
            <a:t>Did the intervention work as expected?</a:t>
          </a:r>
        </a:p>
      </dgm:t>
    </dgm:pt>
    <dgm:pt modelId="{C0986632-726C-4675-AD57-3FE665098F47}" type="parTrans" cxnId="{93B1D899-272A-4FD8-82BC-B7939D8584C3}">
      <dgm:prSet/>
      <dgm:spPr/>
      <dgm:t>
        <a:bodyPr/>
        <a:lstStyle/>
        <a:p>
          <a:endParaRPr lang="en-GB"/>
        </a:p>
      </dgm:t>
    </dgm:pt>
    <dgm:pt modelId="{075D754F-095E-4B5F-A46D-42531842CF2A}" type="sibTrans" cxnId="{93B1D899-272A-4FD8-82BC-B7939D8584C3}">
      <dgm:prSet/>
      <dgm:spPr/>
      <dgm:t>
        <a:bodyPr/>
        <a:lstStyle/>
        <a:p>
          <a:endParaRPr lang="en-GB"/>
        </a:p>
      </dgm:t>
    </dgm:pt>
    <dgm:pt modelId="{8812BB13-2308-40BA-B2C7-E95886C58F0F}">
      <dgm:prSet custT="1"/>
      <dgm:spPr/>
      <dgm:t>
        <a:bodyPr/>
        <a:lstStyle/>
        <a:p>
          <a:pPr marL="177800" indent="-177800" algn="l"/>
          <a:endParaRPr lang="en-GB" sz="1200" b="0" dirty="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26B31FF4-046C-4FEC-996D-50636556B638}" type="parTrans" cxnId="{55D2AC37-EDDF-47B3-8DD0-46E50FFB0BEA}">
      <dgm:prSet/>
      <dgm:spPr/>
      <dgm:t>
        <a:bodyPr/>
        <a:lstStyle/>
        <a:p>
          <a:endParaRPr lang="en-GB"/>
        </a:p>
      </dgm:t>
    </dgm:pt>
    <dgm:pt modelId="{711E571E-C2B2-4B71-8807-8EBA86D2D62D}" type="sibTrans" cxnId="{55D2AC37-EDDF-47B3-8DD0-46E50FFB0BEA}">
      <dgm:prSet/>
      <dgm:spPr/>
      <dgm:t>
        <a:bodyPr/>
        <a:lstStyle/>
        <a:p>
          <a:endParaRPr lang="en-GB"/>
        </a:p>
      </dgm:t>
    </dgm:pt>
    <dgm:pt modelId="{931CB735-EE33-47CE-838E-CBAB34C35B26}">
      <dgm:prSet custT="1"/>
      <dgm:spPr/>
      <dgm:t>
        <a:bodyPr/>
        <a:lstStyle/>
        <a:p>
          <a:pPr marL="177800" indent="-177800" algn="l"/>
          <a:r>
            <a:rPr lang="en-GB" sz="12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What was the impact? Who/why?</a:t>
          </a:r>
        </a:p>
      </dgm:t>
    </dgm:pt>
    <dgm:pt modelId="{8380774F-E96F-4DA8-A850-B2B97DF4A057}" type="parTrans" cxnId="{6D3751A7-EE7C-4617-83AA-BA96F2242F8E}">
      <dgm:prSet/>
      <dgm:spPr/>
      <dgm:t>
        <a:bodyPr/>
        <a:lstStyle/>
        <a:p>
          <a:endParaRPr lang="en-GB"/>
        </a:p>
      </dgm:t>
    </dgm:pt>
    <dgm:pt modelId="{A24AAADF-7003-4C6B-B7C1-9617532098BA}" type="sibTrans" cxnId="{6D3751A7-EE7C-4617-83AA-BA96F2242F8E}">
      <dgm:prSet/>
      <dgm:spPr/>
      <dgm:t>
        <a:bodyPr/>
        <a:lstStyle/>
        <a:p>
          <a:endParaRPr lang="en-GB"/>
        </a:p>
      </dgm:t>
    </dgm:pt>
    <dgm:pt modelId="{7ED0E26A-DB88-44F3-BC0D-A5380B1731D8}">
      <dgm:prSet custT="1"/>
      <dgm:spPr/>
      <dgm:t>
        <a:bodyPr/>
        <a:lstStyle/>
        <a:p>
          <a:pPr marL="177800" indent="-177800" algn="l"/>
          <a:endParaRPr lang="en-GB" sz="1200" b="0" dirty="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4E31BA7B-2C80-40DD-9B03-8D14BF3F259B}" type="parTrans" cxnId="{C5C3EAA9-61F8-49A3-BAD9-78823A543816}">
      <dgm:prSet/>
      <dgm:spPr/>
      <dgm:t>
        <a:bodyPr/>
        <a:lstStyle/>
        <a:p>
          <a:endParaRPr lang="en-GB"/>
        </a:p>
      </dgm:t>
    </dgm:pt>
    <dgm:pt modelId="{13497E91-4DA9-4781-B797-A3643AE4A3CA}" type="sibTrans" cxnId="{C5C3EAA9-61F8-49A3-BAD9-78823A543816}">
      <dgm:prSet/>
      <dgm:spPr/>
      <dgm:t>
        <a:bodyPr/>
        <a:lstStyle/>
        <a:p>
          <a:endParaRPr lang="en-GB"/>
        </a:p>
      </dgm:t>
    </dgm:pt>
    <dgm:pt modelId="{DCADCCEB-ECAE-4DDA-9D84-58F26421FC83}">
      <dgm:prSet custT="1"/>
      <dgm:spPr/>
      <dgm:t>
        <a:bodyPr/>
        <a:lstStyle/>
        <a:p>
          <a:pPr marL="177800" indent="-177800" algn="l"/>
          <a:r>
            <a:rPr lang="en-GB" sz="1200" b="0" dirty="0">
              <a:effectLst/>
              <a:latin typeface="Calibri"/>
              <a:ea typeface="Calibri"/>
              <a:cs typeface="Times New Roman"/>
            </a:rPr>
            <a:t>Was the intervention cost effective?</a:t>
          </a:r>
        </a:p>
      </dgm:t>
    </dgm:pt>
    <dgm:pt modelId="{B666CCFB-1D8A-4585-9D1E-1A0E0092B5FA}" type="parTrans" cxnId="{6BE728B6-B20B-4512-BD3F-1E4C85E455EC}">
      <dgm:prSet/>
      <dgm:spPr/>
      <dgm:t>
        <a:bodyPr/>
        <a:lstStyle/>
        <a:p>
          <a:endParaRPr lang="en-GB"/>
        </a:p>
      </dgm:t>
    </dgm:pt>
    <dgm:pt modelId="{3E00D77B-7872-4BE9-9F76-B028D08DEBE0}" type="sibTrans" cxnId="{6BE728B6-B20B-4512-BD3F-1E4C85E455EC}">
      <dgm:prSet/>
      <dgm:spPr/>
      <dgm:t>
        <a:bodyPr/>
        <a:lstStyle/>
        <a:p>
          <a:endParaRPr lang="en-GB"/>
        </a:p>
      </dgm:t>
    </dgm:pt>
    <dgm:pt modelId="{32932233-04AC-43C0-8526-D3ECA2302E8E}">
      <dgm:prSet custT="1"/>
      <dgm:spPr/>
      <dgm:t>
        <a:bodyPr/>
        <a:lstStyle/>
        <a:p>
          <a:pPr marL="177800" indent="-177800" algn="l"/>
          <a:endParaRPr lang="en-GB" sz="1200" b="0" i="1" dirty="0"/>
        </a:p>
      </dgm:t>
    </dgm:pt>
    <dgm:pt modelId="{0DD72CB5-13B1-4C33-9883-12143B69A897}" type="parTrans" cxnId="{37D70946-5213-4C2A-815A-0ACB2A57E7D3}">
      <dgm:prSet/>
      <dgm:spPr/>
      <dgm:t>
        <a:bodyPr/>
        <a:lstStyle/>
        <a:p>
          <a:endParaRPr lang="en-GB"/>
        </a:p>
      </dgm:t>
    </dgm:pt>
    <dgm:pt modelId="{0E1C5A95-1803-41B6-BBED-3E129D5F1617}" type="sibTrans" cxnId="{37D70946-5213-4C2A-815A-0ACB2A57E7D3}">
      <dgm:prSet/>
      <dgm:spPr/>
      <dgm:t>
        <a:bodyPr/>
        <a:lstStyle/>
        <a:p>
          <a:endParaRPr lang="en-GB"/>
        </a:p>
      </dgm:t>
    </dgm:pt>
    <dgm:pt modelId="{F91A2657-56B2-48BA-8EEB-71087C0F3187}">
      <dgm:prSet custT="1"/>
      <dgm:spPr/>
      <dgm:t>
        <a:bodyPr/>
        <a:lstStyle/>
        <a:p>
          <a:pPr marL="177800" indent="-177800" algn="l"/>
          <a:r>
            <a:rPr lang="en-GB" sz="1200" b="0" dirty="0">
              <a:solidFill>
                <a:schemeClr val="tx1"/>
              </a:solidFill>
            </a:rPr>
            <a:t>What are the outputs and indicators that might signal  improved outcomes and how could we monitor them?</a:t>
          </a:r>
          <a:r>
            <a:rPr lang="en-GB" sz="1200" b="0" dirty="0">
              <a:solidFill>
                <a:srgbClr val="FF0000"/>
              </a:solidFill>
            </a:rPr>
            <a:t> </a:t>
          </a:r>
          <a:r>
            <a:rPr lang="en-GB" sz="1200" b="0" i="1" dirty="0"/>
            <a:t>(Plan)</a:t>
          </a:r>
        </a:p>
      </dgm:t>
    </dgm:pt>
    <dgm:pt modelId="{12D89D30-E32C-47A5-BB50-E37113784664}" type="parTrans" cxnId="{6F288B96-3E1B-4D6F-BF07-558AEAC0DF99}">
      <dgm:prSet/>
      <dgm:spPr/>
      <dgm:t>
        <a:bodyPr/>
        <a:lstStyle/>
        <a:p>
          <a:endParaRPr lang="en-GB"/>
        </a:p>
      </dgm:t>
    </dgm:pt>
    <dgm:pt modelId="{989B514F-993C-4676-9F7E-AEBA1357A0CF}" type="sibTrans" cxnId="{6F288B96-3E1B-4D6F-BF07-558AEAC0DF99}">
      <dgm:prSet/>
      <dgm:spPr/>
      <dgm:t>
        <a:bodyPr/>
        <a:lstStyle/>
        <a:p>
          <a:endParaRPr lang="en-GB"/>
        </a:p>
      </dgm:t>
    </dgm:pt>
    <dgm:pt modelId="{FA5BDB5F-8CFD-4F68-9D2D-CD12781FBFB4}">
      <dgm:prSet custT="1"/>
      <dgm:spPr/>
      <dgm:t>
        <a:bodyPr/>
        <a:lstStyle/>
        <a:p>
          <a:pPr marL="177800" indent="-177800" algn="l"/>
          <a:endParaRPr lang="en-GB" sz="1200" b="0" i="1" dirty="0"/>
        </a:p>
      </dgm:t>
    </dgm:pt>
    <dgm:pt modelId="{811C718B-6993-423C-A4A4-BA58DD600E66}" type="parTrans" cxnId="{6AFA3C91-7B95-45A9-8EB0-0F0EF14B98A7}">
      <dgm:prSet/>
      <dgm:spPr/>
      <dgm:t>
        <a:bodyPr/>
        <a:lstStyle/>
        <a:p>
          <a:endParaRPr lang="en-GB"/>
        </a:p>
      </dgm:t>
    </dgm:pt>
    <dgm:pt modelId="{4ACD5BA2-368B-4CD5-88CE-BFAECDB6404B}" type="sibTrans" cxnId="{6AFA3C91-7B95-45A9-8EB0-0F0EF14B98A7}">
      <dgm:prSet/>
      <dgm:spPr/>
      <dgm:t>
        <a:bodyPr/>
        <a:lstStyle/>
        <a:p>
          <a:endParaRPr lang="en-GB"/>
        </a:p>
      </dgm:t>
    </dgm:pt>
    <dgm:pt modelId="{719D15C3-2C7F-4B2B-8044-D854D7E1EF12}" type="pres">
      <dgm:prSet presAssocID="{52E3E49F-D542-4732-A88B-70867F78B21E}" presName="Name0" presStyleCnt="0">
        <dgm:presLayoutVars>
          <dgm:chMax val="2"/>
          <dgm:chPref val="2"/>
          <dgm:animLvl val="lvl"/>
        </dgm:presLayoutVars>
      </dgm:prSet>
      <dgm:spPr/>
    </dgm:pt>
    <dgm:pt modelId="{199EE902-30E1-4AEF-8293-4D0D0AE45EED}" type="pres">
      <dgm:prSet presAssocID="{52E3E49F-D542-4732-A88B-70867F78B21E}" presName="LeftText" presStyleLbl="revTx" presStyleIdx="0" presStyleCnt="0">
        <dgm:presLayoutVars>
          <dgm:bulletEnabled val="1"/>
        </dgm:presLayoutVars>
      </dgm:prSet>
      <dgm:spPr/>
    </dgm:pt>
    <dgm:pt modelId="{47286747-435D-4DB9-9B1E-AA7308B82D43}" type="pres">
      <dgm:prSet presAssocID="{52E3E49F-D542-4732-A88B-70867F78B21E}" presName="LeftNode" presStyleLbl="bgImgPlace1" presStyleIdx="0" presStyleCnt="2">
        <dgm:presLayoutVars>
          <dgm:chMax val="2"/>
          <dgm:chPref val="2"/>
        </dgm:presLayoutVars>
      </dgm:prSet>
      <dgm:spPr/>
    </dgm:pt>
    <dgm:pt modelId="{28DC9D8D-C5F1-4E79-9F8F-0FC4502724E1}" type="pres">
      <dgm:prSet presAssocID="{52E3E49F-D542-4732-A88B-70867F78B21E}" presName="RightText" presStyleLbl="revTx" presStyleIdx="0" presStyleCnt="0">
        <dgm:presLayoutVars>
          <dgm:bulletEnabled val="1"/>
        </dgm:presLayoutVars>
      </dgm:prSet>
      <dgm:spPr/>
    </dgm:pt>
    <dgm:pt modelId="{2F848839-1978-461E-9CCF-7B7277A3CB5A}" type="pres">
      <dgm:prSet presAssocID="{52E3E49F-D542-4732-A88B-70867F78B21E}" presName="RightNode" presStyleLbl="bgImgPlace1" presStyleIdx="1" presStyleCnt="2">
        <dgm:presLayoutVars>
          <dgm:chMax val="0"/>
          <dgm:chPref val="0"/>
        </dgm:presLayoutVars>
      </dgm:prSet>
      <dgm:spPr/>
    </dgm:pt>
    <dgm:pt modelId="{6F0A140C-CA8C-43AA-B2A9-E140BC2DCDCE}" type="pres">
      <dgm:prSet presAssocID="{52E3E49F-D542-4732-A88B-70867F78B21E}" presName="TopArrow" presStyleLbl="node1" presStyleIdx="0" presStyleCnt="2"/>
      <dgm:spPr/>
    </dgm:pt>
    <dgm:pt modelId="{EDCE83DF-E5E5-46D0-B889-0D280B5D7336}" type="pres">
      <dgm:prSet presAssocID="{52E3E49F-D542-4732-A88B-70867F78B21E}" presName="BottomArrow" presStyleLbl="node1" presStyleIdx="1" presStyleCnt="2"/>
      <dgm:spPr/>
    </dgm:pt>
  </dgm:ptLst>
  <dgm:cxnLst>
    <dgm:cxn modelId="{1528B705-6A69-4E37-A8D2-19B59506E8BF}" type="presOf" srcId="{B645055A-4854-4385-B8DD-011FD5DD2A7F}" destId="{199EE902-30E1-4AEF-8293-4D0D0AE45EED}" srcOrd="0" destOrd="3" presId="urn:microsoft.com/office/officeart/2009/layout/ReverseList"/>
    <dgm:cxn modelId="{D652F80D-6BAF-47FD-A076-828F7D65B6A5}" srcId="{EBA14BE1-B5F9-42F1-9404-9632B9EDEDEC}" destId="{AA081A02-49C7-4DDF-ACB4-0EF123B2F78B}" srcOrd="3" destOrd="0" parTransId="{330995BC-7260-44AC-9F91-887661D2A9F9}" sibTransId="{A99ED5D3-369C-4596-B764-F4EECE24EDCB}"/>
    <dgm:cxn modelId="{B24F410E-9EA8-468C-A0B9-F1F297C53A22}" srcId="{08E0204B-CD36-4420-BC20-30BC45FE3064}" destId="{71554E8D-3073-4096-8D18-3503A3B00C80}" srcOrd="2" destOrd="0" parTransId="{A003115F-7DB7-4116-9556-111839D83A85}" sibTransId="{6B934171-2212-4473-85AF-C1238BEFDE8F}"/>
    <dgm:cxn modelId="{FD72A11A-A697-48CF-8C6B-31F471EF0658}" srcId="{08E0204B-CD36-4420-BC20-30BC45FE3064}" destId="{8DCE850D-32E9-403E-BB4C-9936B3150DF9}" srcOrd="3" destOrd="0" parTransId="{7546A4E5-C703-4730-A59D-C4BD22DE8FF2}" sibTransId="{3F7D7821-2E3D-4634-8E60-6B62967318E1}"/>
    <dgm:cxn modelId="{E380EF1F-BC10-4C9B-892D-E0F502D3E0F2}" srcId="{52E3E49F-D542-4732-A88B-70867F78B21E}" destId="{08E0204B-CD36-4420-BC20-30BC45FE3064}" srcOrd="1" destOrd="0" parTransId="{178A2B32-1B39-425A-A8CE-B26444E1BD27}" sibTransId="{3F3949B9-BA18-4E9A-9738-2B3D9F127146}"/>
    <dgm:cxn modelId="{9FE2E722-0A86-47AA-AF8C-F9BCDA44FEC7}" type="presOf" srcId="{EBA14BE1-B5F9-42F1-9404-9632B9EDEDEC}" destId="{199EE902-30E1-4AEF-8293-4D0D0AE45EED}" srcOrd="0" destOrd="0" presId="urn:microsoft.com/office/officeart/2009/layout/ReverseList"/>
    <dgm:cxn modelId="{BDFFA626-2605-4D89-8881-6B9C50512491}" type="presOf" srcId="{47F4F8DC-140A-474C-9057-5FCA2F9154EA}" destId="{47286747-435D-4DB9-9B1E-AA7308B82D43}" srcOrd="1" destOrd="5" presId="urn:microsoft.com/office/officeart/2009/layout/ReverseList"/>
    <dgm:cxn modelId="{15D4902A-29C7-4925-A6CB-56162AD30265}" type="presOf" srcId="{DCADCCEB-ECAE-4DDA-9D84-58F26421FC83}" destId="{2F848839-1978-461E-9CCF-7B7277A3CB5A}" srcOrd="1" destOrd="13" presId="urn:microsoft.com/office/officeart/2009/layout/ReverseList"/>
    <dgm:cxn modelId="{3F64982C-48BC-4AA8-975C-A332E9003A29}" type="presOf" srcId="{08E0204B-CD36-4420-BC20-30BC45FE3064}" destId="{2F848839-1978-461E-9CCF-7B7277A3CB5A}" srcOrd="1" destOrd="0" presId="urn:microsoft.com/office/officeart/2009/layout/ReverseList"/>
    <dgm:cxn modelId="{332B6C2E-5DF2-4143-A65A-4E0391FF65E7}" type="presOf" srcId="{EBA14BE1-B5F9-42F1-9404-9632B9EDEDEC}" destId="{47286747-435D-4DB9-9B1E-AA7308B82D43}" srcOrd="1" destOrd="0" presId="urn:microsoft.com/office/officeart/2009/layout/ReverseList"/>
    <dgm:cxn modelId="{A3BDE82F-A013-4BB8-8B6E-6BAAF993F3BF}" type="presOf" srcId="{DCADCCEB-ECAE-4DDA-9D84-58F26421FC83}" destId="{28DC9D8D-C5F1-4E79-9F8F-0FC4502724E1}" srcOrd="0" destOrd="13" presId="urn:microsoft.com/office/officeart/2009/layout/ReverseList"/>
    <dgm:cxn modelId="{356F7F30-4FBD-4C74-B701-D667DDE52D39}" type="presOf" srcId="{3EFEAE94-A7B2-44FE-B6D3-9178288634F6}" destId="{47286747-435D-4DB9-9B1E-AA7308B82D43}" srcOrd="1" destOrd="9" presId="urn:microsoft.com/office/officeart/2009/layout/ReverseList"/>
    <dgm:cxn modelId="{55D2AC37-EDDF-47B3-8DD0-46E50FFB0BEA}" srcId="{08E0204B-CD36-4420-BC20-30BC45FE3064}" destId="{8812BB13-2308-40BA-B2C7-E95886C58F0F}" srcOrd="9" destOrd="0" parTransId="{26B31FF4-046C-4FEC-996D-50636556B638}" sibTransId="{711E571E-C2B2-4B71-8807-8EBA86D2D62D}"/>
    <dgm:cxn modelId="{ABC01D38-70F6-4F96-9572-489FC99B71BC}" type="presOf" srcId="{08E0204B-CD36-4420-BC20-30BC45FE3064}" destId="{28DC9D8D-C5F1-4E79-9F8F-0FC4502724E1}" srcOrd="0" destOrd="0" presId="urn:microsoft.com/office/officeart/2009/layout/ReverseList"/>
    <dgm:cxn modelId="{13BE653B-7F49-4D0E-8C98-DD2C4A7CF37C}" type="presOf" srcId="{8DCE850D-32E9-403E-BB4C-9936B3150DF9}" destId="{2F848839-1978-461E-9CCF-7B7277A3CB5A}" srcOrd="1" destOrd="4" presId="urn:microsoft.com/office/officeart/2009/layout/ReverseList"/>
    <dgm:cxn modelId="{DBB47940-1E61-4EF9-A992-81E3CDEC2395}" type="presOf" srcId="{80C0F441-535F-4FA1-84FD-51EF442A6F17}" destId="{28DC9D8D-C5F1-4E79-9F8F-0FC4502724E1}" srcOrd="0" destOrd="9" presId="urn:microsoft.com/office/officeart/2009/layout/ReverseList"/>
    <dgm:cxn modelId="{F37D9A5C-32AD-4CBB-B076-B5584A5BE09B}" type="presOf" srcId="{FA5BDB5F-8CFD-4F68-9D2D-CD12781FBFB4}" destId="{47286747-435D-4DB9-9B1E-AA7308B82D43}" srcOrd="1" destOrd="8" presId="urn:microsoft.com/office/officeart/2009/layout/ReverseList"/>
    <dgm:cxn modelId="{48DC3A61-22DB-4F2A-8DCE-AEF798BB3CA2}" type="presOf" srcId="{AA081A02-49C7-4DDF-ACB4-0EF123B2F78B}" destId="{47286747-435D-4DB9-9B1E-AA7308B82D43}" srcOrd="1" destOrd="4" presId="urn:microsoft.com/office/officeart/2009/layout/ReverseList"/>
    <dgm:cxn modelId="{AFC51765-1162-4E6B-99FC-D22843FBAD0D}" type="presOf" srcId="{AAB65A56-430D-4193-B2F5-6AF9607F6C64}" destId="{28DC9D8D-C5F1-4E79-9F8F-0FC4502724E1}" srcOrd="0" destOrd="7" presId="urn:microsoft.com/office/officeart/2009/layout/ReverseList"/>
    <dgm:cxn modelId="{37D70946-5213-4C2A-815A-0ACB2A57E7D3}" srcId="{EBA14BE1-B5F9-42F1-9404-9632B9EDEDEC}" destId="{32932233-04AC-43C0-8526-D3ECA2302E8E}" srcOrd="5" destOrd="0" parTransId="{0DD72CB5-13B1-4C33-9883-12143B69A897}" sibTransId="{0E1C5A95-1803-41B6-BBED-3E129D5F1617}"/>
    <dgm:cxn modelId="{0C976267-70DB-4F90-AC15-EA0BAEDF5FD4}" srcId="{EBA14BE1-B5F9-42F1-9404-9632B9EDEDEC}" destId="{9A0EA5B6-9D02-4E40-B860-27C282DB69F1}" srcOrd="0" destOrd="0" parTransId="{2A3F666D-9524-4586-84D3-11BBCB6CBA0C}" sibTransId="{673C9892-A662-48EB-9D5F-54E567DFAC8F}"/>
    <dgm:cxn modelId="{16CD5449-2CF7-4362-ACF1-B95D38DB520A}" type="presOf" srcId="{9F389709-1175-47BE-A451-AC2C39CB1813}" destId="{2F848839-1978-461E-9CCF-7B7277A3CB5A}" srcOrd="1" destOrd="1" presId="urn:microsoft.com/office/officeart/2009/layout/ReverseList"/>
    <dgm:cxn modelId="{1FF0B369-3421-40F1-96A2-7814D6AED80A}" type="presOf" srcId="{80C0F441-535F-4FA1-84FD-51EF442A6F17}" destId="{2F848839-1978-461E-9CCF-7B7277A3CB5A}" srcOrd="1" destOrd="9" presId="urn:microsoft.com/office/officeart/2009/layout/ReverseList"/>
    <dgm:cxn modelId="{E776896A-88BC-4B21-954D-2AC558BE4DE2}" type="presOf" srcId="{68939B4A-88BE-4828-B23B-FEBA064A432B}" destId="{2F848839-1978-461E-9CCF-7B7277A3CB5A}" srcOrd="1" destOrd="6" presId="urn:microsoft.com/office/officeart/2009/layout/ReverseList"/>
    <dgm:cxn modelId="{BE2C9E6B-9D0B-47C0-A42D-71556D6B0B23}" type="presOf" srcId="{8812BB13-2308-40BA-B2C7-E95886C58F0F}" destId="{2F848839-1978-461E-9CCF-7B7277A3CB5A}" srcOrd="1" destOrd="10" presId="urn:microsoft.com/office/officeart/2009/layout/ReverseList"/>
    <dgm:cxn modelId="{276DBB4D-FE78-41E1-9C24-864B16E268FF}" type="presOf" srcId="{59286E17-DA0C-4AF4-BB45-A502BC801026}" destId="{28DC9D8D-C5F1-4E79-9F8F-0FC4502724E1}" srcOrd="0" destOrd="5" presId="urn:microsoft.com/office/officeart/2009/layout/ReverseList"/>
    <dgm:cxn modelId="{A386394E-0135-41CF-9963-E939F3732469}" type="presOf" srcId="{F91A2657-56B2-48BA-8EEB-71087C0F3187}" destId="{47286747-435D-4DB9-9B1E-AA7308B82D43}" srcOrd="1" destOrd="7" presId="urn:microsoft.com/office/officeart/2009/layout/ReverseList"/>
    <dgm:cxn modelId="{5B88E36E-6F2A-4EF4-ABFF-45D97A0C5037}" srcId="{08E0204B-CD36-4420-BC20-30BC45FE3064}" destId="{6DBD54C7-3613-4C91-B629-4883524C30F0}" srcOrd="1" destOrd="0" parTransId="{D2658BB2-A0C9-4691-BBF1-2F96042D8AF3}" sibTransId="{AD90730C-6CA6-429C-B1C4-73CAF0E7535C}"/>
    <dgm:cxn modelId="{E97FA44F-F5CF-4014-96C1-B8B2546B039B}" type="presOf" srcId="{84FE8E6B-9C57-4801-84CF-40F2E7697560}" destId="{199EE902-30E1-4AEF-8293-4D0D0AE45EED}" srcOrd="0" destOrd="2" presId="urn:microsoft.com/office/officeart/2009/layout/ReverseList"/>
    <dgm:cxn modelId="{689ADB4F-832C-4E34-A6CA-37C6E237C1C8}" type="presOf" srcId="{9A0EA5B6-9D02-4E40-B860-27C282DB69F1}" destId="{199EE902-30E1-4AEF-8293-4D0D0AE45EED}" srcOrd="0" destOrd="1" presId="urn:microsoft.com/office/officeart/2009/layout/ReverseList"/>
    <dgm:cxn modelId="{159A1B71-48A1-4958-9A2A-E66367DFD3FE}" type="presOf" srcId="{32932233-04AC-43C0-8526-D3ECA2302E8E}" destId="{47286747-435D-4DB9-9B1E-AA7308B82D43}" srcOrd="1" destOrd="6" presId="urn:microsoft.com/office/officeart/2009/layout/ReverseList"/>
    <dgm:cxn modelId="{2E640D52-606B-419C-8C26-4E32F182F88C}" type="presOf" srcId="{32932233-04AC-43C0-8526-D3ECA2302E8E}" destId="{199EE902-30E1-4AEF-8293-4D0D0AE45EED}" srcOrd="0" destOrd="6" presId="urn:microsoft.com/office/officeart/2009/layout/ReverseList"/>
    <dgm:cxn modelId="{BCBB0F53-0A99-4DE6-ACA7-5C61F71E1B0E}" type="presOf" srcId="{68939B4A-88BE-4828-B23B-FEBA064A432B}" destId="{28DC9D8D-C5F1-4E79-9F8F-0FC4502724E1}" srcOrd="0" destOrd="6" presId="urn:microsoft.com/office/officeart/2009/layout/ReverseList"/>
    <dgm:cxn modelId="{0DDDF173-E4A7-486A-824B-D4279DF8650C}" type="presOf" srcId="{FA5BDB5F-8CFD-4F68-9D2D-CD12781FBFB4}" destId="{199EE902-30E1-4AEF-8293-4D0D0AE45EED}" srcOrd="0" destOrd="8" presId="urn:microsoft.com/office/officeart/2009/layout/ReverseList"/>
    <dgm:cxn modelId="{0BA3B675-25F5-4586-9341-004687BC0FCE}" type="presOf" srcId="{931CB735-EE33-47CE-838E-CBAB34C35B26}" destId="{28DC9D8D-C5F1-4E79-9F8F-0FC4502724E1}" srcOrd="0" destOrd="11" presId="urn:microsoft.com/office/officeart/2009/layout/ReverseList"/>
    <dgm:cxn modelId="{0BE33476-CF3F-423E-A4CE-FD1B3C335560}" type="presOf" srcId="{AAB65A56-430D-4193-B2F5-6AF9607F6C64}" destId="{2F848839-1978-461E-9CCF-7B7277A3CB5A}" srcOrd="1" destOrd="7" presId="urn:microsoft.com/office/officeart/2009/layout/ReverseList"/>
    <dgm:cxn modelId="{226AD457-E2A1-488D-A069-60E410C84C76}" type="presOf" srcId="{47F4F8DC-140A-474C-9057-5FCA2F9154EA}" destId="{199EE902-30E1-4AEF-8293-4D0D0AE45EED}" srcOrd="0" destOrd="5" presId="urn:microsoft.com/office/officeart/2009/layout/ReverseList"/>
    <dgm:cxn modelId="{C415EB77-F520-42ED-B1A4-F72741615145}" srcId="{08E0204B-CD36-4420-BC20-30BC45FE3064}" destId="{9F389709-1175-47BE-A451-AC2C39CB1813}" srcOrd="0" destOrd="0" parTransId="{0084A1EE-59F6-4466-9BC9-A58293402315}" sibTransId="{C7B92C31-B851-4491-84BA-0868E5B3F1AA}"/>
    <dgm:cxn modelId="{05B7BC7A-3001-4616-A64F-F8D72B81577A}" srcId="{EBA14BE1-B5F9-42F1-9404-9632B9EDEDEC}" destId="{3EFEAE94-A7B2-44FE-B6D3-9178288634F6}" srcOrd="8" destOrd="0" parTransId="{6AE2E6AF-5AB6-4C0E-8F81-9B07E99C50D1}" sibTransId="{B7AD5EC4-8327-46A2-992D-08178F92B417}"/>
    <dgm:cxn modelId="{C40A1B89-E7EF-404F-B6A2-EADE666095F2}" type="presOf" srcId="{71554E8D-3073-4096-8D18-3503A3B00C80}" destId="{2F848839-1978-461E-9CCF-7B7277A3CB5A}" srcOrd="1" destOrd="3" presId="urn:microsoft.com/office/officeart/2009/layout/ReverseList"/>
    <dgm:cxn modelId="{4297078E-5A38-4F7F-BAA9-569D91F9DF88}" type="presOf" srcId="{84FE8E6B-9C57-4801-84CF-40F2E7697560}" destId="{47286747-435D-4DB9-9B1E-AA7308B82D43}" srcOrd="1" destOrd="2" presId="urn:microsoft.com/office/officeart/2009/layout/ReverseList"/>
    <dgm:cxn modelId="{9EBADE8E-EC15-49D9-9C31-D966974273F0}" type="presOf" srcId="{59286E17-DA0C-4AF4-BB45-A502BC801026}" destId="{2F848839-1978-461E-9CCF-7B7277A3CB5A}" srcOrd="1" destOrd="5" presId="urn:microsoft.com/office/officeart/2009/layout/ReverseList"/>
    <dgm:cxn modelId="{6AFA3C91-7B95-45A9-8EB0-0F0EF14B98A7}" srcId="{EBA14BE1-B5F9-42F1-9404-9632B9EDEDEC}" destId="{FA5BDB5F-8CFD-4F68-9D2D-CD12781FBFB4}" srcOrd="7" destOrd="0" parTransId="{811C718B-6993-423C-A4A4-BA58DD600E66}" sibTransId="{4ACD5BA2-368B-4CD5-88CE-BFAECDB6404B}"/>
    <dgm:cxn modelId="{6F288B96-3E1B-4D6F-BF07-558AEAC0DF99}" srcId="{EBA14BE1-B5F9-42F1-9404-9632B9EDEDEC}" destId="{F91A2657-56B2-48BA-8EEB-71087C0F3187}" srcOrd="6" destOrd="0" parTransId="{12D89D30-E32C-47A5-BB50-E37113784664}" sibTransId="{989B514F-993C-4676-9F7E-AEBA1357A0CF}"/>
    <dgm:cxn modelId="{93B1D899-272A-4FD8-82BC-B7939D8584C3}" srcId="{08E0204B-CD36-4420-BC20-30BC45FE3064}" destId="{80C0F441-535F-4FA1-84FD-51EF442A6F17}" srcOrd="8" destOrd="0" parTransId="{C0986632-726C-4675-AD57-3FE665098F47}" sibTransId="{075D754F-095E-4B5F-A46D-42531842CF2A}"/>
    <dgm:cxn modelId="{B55BD39A-C1CC-47E9-B959-AE6289F1F0FD}" type="presOf" srcId="{6DBD54C7-3613-4C91-B629-4883524C30F0}" destId="{2F848839-1978-461E-9CCF-7B7277A3CB5A}" srcOrd="1" destOrd="2" presId="urn:microsoft.com/office/officeart/2009/layout/ReverseList"/>
    <dgm:cxn modelId="{A75399A0-8AAB-48E6-84E9-2EEBC4844D9E}" type="presOf" srcId="{52E3E49F-D542-4732-A88B-70867F78B21E}" destId="{719D15C3-2C7F-4B2B-8044-D854D7E1EF12}" srcOrd="0" destOrd="0" presId="urn:microsoft.com/office/officeart/2009/layout/ReverseList"/>
    <dgm:cxn modelId="{B8F21BA3-BA96-41C4-9BD1-D5B414224D79}" srcId="{EBA14BE1-B5F9-42F1-9404-9632B9EDEDEC}" destId="{B645055A-4854-4385-B8DD-011FD5DD2A7F}" srcOrd="2" destOrd="0" parTransId="{126CA0B2-5579-429E-9F01-DB52400823B8}" sibTransId="{23D75731-F721-4B1B-B828-102A435A84FB}"/>
    <dgm:cxn modelId="{DD910AA6-F934-47F2-AA31-587A253A838E}" type="presOf" srcId="{042CCDE2-8FB1-4A4F-B2A8-11801A0397C8}" destId="{28DC9D8D-C5F1-4E79-9F8F-0FC4502724E1}" srcOrd="0" destOrd="8" presId="urn:microsoft.com/office/officeart/2009/layout/ReverseList"/>
    <dgm:cxn modelId="{6D3751A7-EE7C-4617-83AA-BA96F2242F8E}" srcId="{08E0204B-CD36-4420-BC20-30BC45FE3064}" destId="{931CB735-EE33-47CE-838E-CBAB34C35B26}" srcOrd="10" destOrd="0" parTransId="{8380774F-E96F-4DA8-A850-B2B97DF4A057}" sibTransId="{A24AAADF-7003-4C6B-B7C1-9617532098BA}"/>
    <dgm:cxn modelId="{2C2ADBA9-D02A-4C78-B0E1-0A26386A1A22}" type="presOf" srcId="{8DCE850D-32E9-403E-BB4C-9936B3150DF9}" destId="{28DC9D8D-C5F1-4E79-9F8F-0FC4502724E1}" srcOrd="0" destOrd="4" presId="urn:microsoft.com/office/officeart/2009/layout/ReverseList"/>
    <dgm:cxn modelId="{C5C3EAA9-61F8-49A3-BAD9-78823A543816}" srcId="{08E0204B-CD36-4420-BC20-30BC45FE3064}" destId="{7ED0E26A-DB88-44F3-BC0D-A5380B1731D8}" srcOrd="11" destOrd="0" parTransId="{4E31BA7B-2C80-40DD-9B03-8D14BF3F259B}" sibTransId="{13497E91-4DA9-4781-B797-A3643AE4A3CA}"/>
    <dgm:cxn modelId="{255550AB-A6B4-4C45-8B20-569A11C229F3}" srcId="{08E0204B-CD36-4420-BC20-30BC45FE3064}" destId="{68939B4A-88BE-4828-B23B-FEBA064A432B}" srcOrd="5" destOrd="0" parTransId="{19260596-F877-46CE-8C58-A3CC388AFBEA}" sibTransId="{0DADB931-2D23-4E7C-BD72-034920CF3AFF}"/>
    <dgm:cxn modelId="{9AF680AB-D93A-4E3C-8D50-90FEBF9384A5}" srcId="{EBA14BE1-B5F9-42F1-9404-9632B9EDEDEC}" destId="{47F4F8DC-140A-474C-9057-5FCA2F9154EA}" srcOrd="4" destOrd="0" parTransId="{DC333AEB-E59F-4B1F-8176-C776D0C9593C}" sibTransId="{8B8F90BE-49C9-43B7-89BE-CEBB4E8582AD}"/>
    <dgm:cxn modelId="{6BE728B6-B20B-4512-BD3F-1E4C85E455EC}" srcId="{08E0204B-CD36-4420-BC20-30BC45FE3064}" destId="{DCADCCEB-ECAE-4DDA-9D84-58F26421FC83}" srcOrd="12" destOrd="0" parTransId="{B666CCFB-1D8A-4585-9D1E-1A0E0092B5FA}" sibTransId="{3E00D77B-7872-4BE9-9F76-B028D08DEBE0}"/>
    <dgm:cxn modelId="{9E298AB8-AF6C-4AFA-99D2-390402FD1423}" type="presOf" srcId="{9F389709-1175-47BE-A451-AC2C39CB1813}" destId="{28DC9D8D-C5F1-4E79-9F8F-0FC4502724E1}" srcOrd="0" destOrd="1" presId="urn:microsoft.com/office/officeart/2009/layout/ReverseList"/>
    <dgm:cxn modelId="{8E1ED1B9-CAED-40D7-BCD7-BA21EB614F8C}" srcId="{EBA14BE1-B5F9-42F1-9404-9632B9EDEDEC}" destId="{84FE8E6B-9C57-4801-84CF-40F2E7697560}" srcOrd="1" destOrd="0" parTransId="{E3D7F56C-F2FA-47D6-B908-EF33A007CFEF}" sibTransId="{064AE771-CB3A-4E97-A9F4-DA264B70AEA2}"/>
    <dgm:cxn modelId="{D1020CBD-42B8-4FD5-B74C-2D35ED0A88DF}" type="presOf" srcId="{042CCDE2-8FB1-4A4F-B2A8-11801A0397C8}" destId="{2F848839-1978-461E-9CCF-7B7277A3CB5A}" srcOrd="1" destOrd="8" presId="urn:microsoft.com/office/officeart/2009/layout/ReverseList"/>
    <dgm:cxn modelId="{53D406BE-AF3F-4E8B-9D6E-FC659FEE48D4}" type="presOf" srcId="{931CB735-EE33-47CE-838E-CBAB34C35B26}" destId="{2F848839-1978-461E-9CCF-7B7277A3CB5A}" srcOrd="1" destOrd="11" presId="urn:microsoft.com/office/officeart/2009/layout/ReverseList"/>
    <dgm:cxn modelId="{CB3286C3-82C1-4977-9196-942F01CC7A65}" type="presOf" srcId="{9A0EA5B6-9D02-4E40-B860-27C282DB69F1}" destId="{47286747-435D-4DB9-9B1E-AA7308B82D43}" srcOrd="1" destOrd="1" presId="urn:microsoft.com/office/officeart/2009/layout/ReverseList"/>
    <dgm:cxn modelId="{951D1AC4-645E-4DCF-AE35-1C0CC8FF1EEF}" srcId="{52E3E49F-D542-4732-A88B-70867F78B21E}" destId="{EBA14BE1-B5F9-42F1-9404-9632B9EDEDEC}" srcOrd="0" destOrd="0" parTransId="{F0601B4D-FEDC-4E62-840F-F05B3B9ED26D}" sibTransId="{29F26EA8-DF77-44A1-AE5C-C7E1DD701AFB}"/>
    <dgm:cxn modelId="{0DF07EC5-F510-4F8E-A791-D06EFDE76169}" type="presOf" srcId="{7ED0E26A-DB88-44F3-BC0D-A5380B1731D8}" destId="{28DC9D8D-C5F1-4E79-9F8F-0FC4502724E1}" srcOrd="0" destOrd="12" presId="urn:microsoft.com/office/officeart/2009/layout/ReverseList"/>
    <dgm:cxn modelId="{1ED2EDCC-E67E-47D8-9FB8-C9ECAA4A0830}" type="presOf" srcId="{7ED0E26A-DB88-44F3-BC0D-A5380B1731D8}" destId="{2F848839-1978-461E-9CCF-7B7277A3CB5A}" srcOrd="1" destOrd="12" presId="urn:microsoft.com/office/officeart/2009/layout/ReverseList"/>
    <dgm:cxn modelId="{8E2F10CE-E5B9-4D14-89E3-A2BEC3F9F8EE}" srcId="{08E0204B-CD36-4420-BC20-30BC45FE3064}" destId="{59286E17-DA0C-4AF4-BB45-A502BC801026}" srcOrd="4" destOrd="0" parTransId="{BE2855C9-D3EA-4977-AEE7-79A0CBD64D05}" sibTransId="{57E9C554-5F07-42AD-89F5-A22F21F44EA8}"/>
    <dgm:cxn modelId="{61021DD2-9820-4E84-BDDA-CB7A7237D685}" type="presOf" srcId="{8812BB13-2308-40BA-B2C7-E95886C58F0F}" destId="{28DC9D8D-C5F1-4E79-9F8F-0FC4502724E1}" srcOrd="0" destOrd="10" presId="urn:microsoft.com/office/officeart/2009/layout/ReverseList"/>
    <dgm:cxn modelId="{B8A995DF-708B-4EE6-B691-C2B78059FB2D}" type="presOf" srcId="{3EFEAE94-A7B2-44FE-B6D3-9178288634F6}" destId="{199EE902-30E1-4AEF-8293-4D0D0AE45EED}" srcOrd="0" destOrd="9" presId="urn:microsoft.com/office/officeart/2009/layout/ReverseList"/>
    <dgm:cxn modelId="{BB9234EB-7816-4AEC-B8D2-242666DFD942}" type="presOf" srcId="{71554E8D-3073-4096-8D18-3503A3B00C80}" destId="{28DC9D8D-C5F1-4E79-9F8F-0FC4502724E1}" srcOrd="0" destOrd="3" presId="urn:microsoft.com/office/officeart/2009/layout/ReverseList"/>
    <dgm:cxn modelId="{E017C7EB-E0BE-4FD2-9A03-DCEF2E575743}" type="presOf" srcId="{B645055A-4854-4385-B8DD-011FD5DD2A7F}" destId="{47286747-435D-4DB9-9B1E-AA7308B82D43}" srcOrd="1" destOrd="3" presId="urn:microsoft.com/office/officeart/2009/layout/ReverseList"/>
    <dgm:cxn modelId="{02A0FAEC-0F1D-48F9-981D-36352303008F}" srcId="{08E0204B-CD36-4420-BC20-30BC45FE3064}" destId="{AAB65A56-430D-4193-B2F5-6AF9607F6C64}" srcOrd="6" destOrd="0" parTransId="{D4FF4FD4-49D3-4923-AF8A-A353FFC8041B}" sibTransId="{F7BCAF33-F937-4A16-9CA3-5E3F3C5AAAFC}"/>
    <dgm:cxn modelId="{E63984ED-2C5E-4599-8960-54F528A895E6}" type="presOf" srcId="{F91A2657-56B2-48BA-8EEB-71087C0F3187}" destId="{199EE902-30E1-4AEF-8293-4D0D0AE45EED}" srcOrd="0" destOrd="7" presId="urn:microsoft.com/office/officeart/2009/layout/ReverseList"/>
    <dgm:cxn modelId="{2A96DEEE-F1F4-4CD3-A174-0067F35F83E0}" type="presOf" srcId="{6DBD54C7-3613-4C91-B629-4883524C30F0}" destId="{28DC9D8D-C5F1-4E79-9F8F-0FC4502724E1}" srcOrd="0" destOrd="2" presId="urn:microsoft.com/office/officeart/2009/layout/ReverseList"/>
    <dgm:cxn modelId="{C88201EF-422C-49E8-A334-4F94D03ADBC5}" srcId="{08E0204B-CD36-4420-BC20-30BC45FE3064}" destId="{042CCDE2-8FB1-4A4F-B2A8-11801A0397C8}" srcOrd="7" destOrd="0" parTransId="{66DBFBF2-D339-43E9-B884-49A4DFFCD092}" sibTransId="{E31D7CC6-EB9B-490D-9587-9DEB14FBC180}"/>
    <dgm:cxn modelId="{876A58FA-8B75-4A2F-9697-FC53908A039E}" type="presOf" srcId="{AA081A02-49C7-4DDF-ACB4-0EF123B2F78B}" destId="{199EE902-30E1-4AEF-8293-4D0D0AE45EED}" srcOrd="0" destOrd="4" presId="urn:microsoft.com/office/officeart/2009/layout/ReverseList"/>
    <dgm:cxn modelId="{00160143-FAC8-4BBC-8359-A94F70A205D5}" type="presParOf" srcId="{719D15C3-2C7F-4B2B-8044-D854D7E1EF12}" destId="{199EE902-30E1-4AEF-8293-4D0D0AE45EED}" srcOrd="0" destOrd="0" presId="urn:microsoft.com/office/officeart/2009/layout/ReverseList"/>
    <dgm:cxn modelId="{0D56D8C9-FE13-4F95-9287-F0BB227FED50}" type="presParOf" srcId="{719D15C3-2C7F-4B2B-8044-D854D7E1EF12}" destId="{47286747-435D-4DB9-9B1E-AA7308B82D43}" srcOrd="1" destOrd="0" presId="urn:microsoft.com/office/officeart/2009/layout/ReverseList"/>
    <dgm:cxn modelId="{05FD2DF3-1CBE-4730-814B-7B14D5FFD8E8}" type="presParOf" srcId="{719D15C3-2C7F-4B2B-8044-D854D7E1EF12}" destId="{28DC9D8D-C5F1-4E79-9F8F-0FC4502724E1}" srcOrd="2" destOrd="0" presId="urn:microsoft.com/office/officeart/2009/layout/ReverseList"/>
    <dgm:cxn modelId="{FB95A855-656D-4156-857C-569EF69F2549}" type="presParOf" srcId="{719D15C3-2C7F-4B2B-8044-D854D7E1EF12}" destId="{2F848839-1978-461E-9CCF-7B7277A3CB5A}" srcOrd="3" destOrd="0" presId="urn:microsoft.com/office/officeart/2009/layout/ReverseList"/>
    <dgm:cxn modelId="{EF11D73D-0823-4F38-BBA0-86BBCBA9A5ED}" type="presParOf" srcId="{719D15C3-2C7F-4B2B-8044-D854D7E1EF12}" destId="{6F0A140C-CA8C-43AA-B2A9-E140BC2DCDCE}" srcOrd="4" destOrd="0" presId="urn:microsoft.com/office/officeart/2009/layout/ReverseList"/>
    <dgm:cxn modelId="{872BEE1C-0CA6-44EE-9CC3-3F499A677135}" type="presParOf" srcId="{719D15C3-2C7F-4B2B-8044-D854D7E1EF12}" destId="{EDCE83DF-E5E5-46D0-B889-0D280B5D7336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286747-435D-4DB9-9B1E-AA7308B82D43}">
      <dsp:nvSpPr>
        <dsp:cNvPr id="0" name=""/>
        <dsp:cNvSpPr/>
      </dsp:nvSpPr>
      <dsp:spPr>
        <a:xfrm rot="16200000">
          <a:off x="2278746" y="2082157"/>
          <a:ext cx="4409008" cy="2694371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101600" rIns="91440" bIns="101600" numCol="1" spcCol="1270" anchor="t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>
              <a:solidFill>
                <a:schemeClr val="accent2">
                  <a:lumMod val="75000"/>
                </a:schemeClr>
              </a:solidFill>
              <a:latin typeface="Calibri Light" panose="020F0302020204030204"/>
            </a:rPr>
            <a:t>Planning evaluation when commissioning</a:t>
          </a:r>
          <a:endParaRPr lang="en-GB" sz="1600" kern="1200" dirty="0">
            <a:solidFill>
              <a:schemeClr val="accent2">
                <a:lumMod val="75000"/>
              </a:schemeClr>
            </a:solidFill>
          </a:endParaRPr>
        </a:p>
        <a:p>
          <a:pPr marL="177800" lvl="1" indent="-1778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b="0" kern="1200" dirty="0">
              <a:solidFill>
                <a:schemeClr val="tx1"/>
              </a:solidFill>
            </a:rPr>
            <a:t>Based on your assessment of </a:t>
          </a:r>
          <a:r>
            <a:rPr lang="en-GB" sz="1200" b="0" kern="1200" dirty="0">
              <a:solidFill>
                <a:schemeClr val="tx1"/>
              </a:solidFill>
              <a:latin typeface="Calibri Light" panose="020F0302020204030204"/>
            </a:rPr>
            <a:t>need</a:t>
          </a:r>
          <a:r>
            <a:rPr lang="en-GB" sz="1200" b="0" kern="1200" dirty="0">
              <a:solidFill>
                <a:schemeClr val="tx1"/>
              </a:solidFill>
            </a:rPr>
            <a:t>, what problem are you trying to solve</a:t>
          </a:r>
          <a:r>
            <a:rPr lang="en-GB" sz="1200" b="0" kern="1200" dirty="0">
              <a:solidFill>
                <a:schemeClr val="tx1"/>
              </a:solidFill>
              <a:latin typeface="Calibri Light" panose="020F0302020204030204"/>
            </a:rPr>
            <a:t> through this commissioning</a:t>
          </a:r>
          <a:r>
            <a:rPr lang="en-GB" sz="1200" b="0" kern="1200" dirty="0">
              <a:solidFill>
                <a:schemeClr val="tx1"/>
              </a:solidFill>
            </a:rPr>
            <a:t>? </a:t>
          </a:r>
          <a:r>
            <a:rPr lang="en-GB" sz="1200" b="0" i="1" kern="1200" dirty="0"/>
            <a:t>(Analyse)</a:t>
          </a:r>
        </a:p>
        <a:p>
          <a:pPr marL="177800" lvl="1" indent="-1778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200" b="0" kern="1200" dirty="0"/>
        </a:p>
        <a:p>
          <a:pPr marL="177800" lvl="1" indent="-1778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b="0" kern="1200" dirty="0"/>
            <a:t>What do stakeholders think, want and need </a:t>
          </a:r>
          <a:r>
            <a:rPr lang="en-GB" sz="1200" b="0" kern="1200" dirty="0">
              <a:solidFill>
                <a:schemeClr val="tx1"/>
              </a:solidFill>
            </a:rPr>
            <a:t>to address the problem</a:t>
          </a:r>
          <a:r>
            <a:rPr lang="en-GB" sz="1200" b="0" kern="1200" dirty="0"/>
            <a:t>? </a:t>
          </a:r>
          <a:r>
            <a:rPr lang="en-GB" sz="1200" b="0" i="1" kern="1200" dirty="0"/>
            <a:t>(Analyse)</a:t>
          </a:r>
        </a:p>
        <a:p>
          <a:pPr marL="177800" lvl="1" indent="-1778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200" b="0" kern="1200" dirty="0"/>
        </a:p>
        <a:p>
          <a:pPr marL="177800" lvl="1" indent="-1778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b="0" kern="1200"/>
            <a:t>What are the specific outcomes we want to achieve? (Plan)</a:t>
          </a:r>
          <a:endParaRPr lang="en-GB" sz="1200" b="0" i="1" kern="1200" dirty="0"/>
        </a:p>
        <a:p>
          <a:pPr marL="177800" lvl="1" indent="-1778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200" b="0" i="1" kern="1200" dirty="0"/>
        </a:p>
        <a:p>
          <a:pPr marL="177800" lvl="1" indent="-1778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b="0" kern="1200" dirty="0">
              <a:solidFill>
                <a:schemeClr val="tx1"/>
              </a:solidFill>
            </a:rPr>
            <a:t>What are the outputs and indicators that might signal  improved outcomes and how could we monitor them?</a:t>
          </a:r>
          <a:r>
            <a:rPr lang="en-GB" sz="1200" b="0" kern="1200" dirty="0">
              <a:solidFill>
                <a:srgbClr val="FF0000"/>
              </a:solidFill>
            </a:rPr>
            <a:t> </a:t>
          </a:r>
          <a:r>
            <a:rPr lang="en-GB" sz="1200" b="0" i="1" kern="1200" dirty="0"/>
            <a:t>(Plan)</a:t>
          </a:r>
        </a:p>
        <a:p>
          <a:pPr marL="177800" lvl="1" indent="-1778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200" b="0" i="1" kern="1200" dirty="0"/>
        </a:p>
        <a:p>
          <a:pPr marL="177800" lvl="1" indent="-1778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b="0" kern="1200" dirty="0"/>
            <a:t>How will we get there and</a:t>
          </a:r>
          <a:r>
            <a:rPr lang="en-GB" sz="1200" b="0" kern="1200" dirty="0">
              <a:solidFill>
                <a:srgbClr val="FF0000"/>
              </a:solidFill>
            </a:rPr>
            <a:t> </a:t>
          </a:r>
          <a:r>
            <a:rPr lang="en-GB" sz="1200" b="0" kern="1200" dirty="0">
              <a:solidFill>
                <a:schemeClr val="tx1"/>
              </a:solidFill>
            </a:rPr>
            <a:t>who will </a:t>
          </a:r>
          <a:r>
            <a:rPr lang="en-GB" sz="1200" b="0" kern="1200" dirty="0">
              <a:solidFill>
                <a:schemeClr val="tx1"/>
              </a:solidFill>
              <a:latin typeface="Calibri Light" panose="020F0302020204030204"/>
            </a:rPr>
            <a:t>collect and monitor the data</a:t>
          </a:r>
          <a:r>
            <a:rPr lang="en-GB" sz="1200" b="0" kern="1200" dirty="0">
              <a:solidFill>
                <a:schemeClr val="tx1"/>
              </a:solidFill>
            </a:rPr>
            <a:t>? </a:t>
          </a:r>
          <a:r>
            <a:rPr lang="en-GB" sz="1200" b="0" i="1" kern="1200" dirty="0"/>
            <a:t>(Plan / Do)</a:t>
          </a:r>
        </a:p>
      </dsp:txBody>
      <dsp:txXfrm rot="5400000">
        <a:off x="3267616" y="1356391"/>
        <a:ext cx="2562819" cy="4145904"/>
      </dsp:txXfrm>
    </dsp:sp>
    <dsp:sp modelId="{2F848839-1978-461E-9CCF-7B7277A3CB5A}">
      <dsp:nvSpPr>
        <dsp:cNvPr id="0" name=""/>
        <dsp:cNvSpPr/>
      </dsp:nvSpPr>
      <dsp:spPr>
        <a:xfrm rot="5400000">
          <a:off x="5095464" y="2082157"/>
          <a:ext cx="4409008" cy="2694371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101600" rIns="60960" bIns="101600" numCol="1" spcCol="1270" anchor="t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>
              <a:solidFill>
                <a:schemeClr val="accent2">
                  <a:lumMod val="75000"/>
                </a:schemeClr>
              </a:solidFill>
              <a:latin typeface="Calibri Light" panose="020F0302020204030204"/>
            </a:rPr>
            <a:t>Evaluating impact</a:t>
          </a:r>
          <a:endParaRPr lang="en-GB" sz="1600" kern="1200" dirty="0">
            <a:solidFill>
              <a:schemeClr val="accent2">
                <a:lumMod val="75000"/>
              </a:schemeClr>
            </a:solidFill>
          </a:endParaRPr>
        </a:p>
        <a:p>
          <a:pPr marL="177800" lvl="1" indent="-1778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b="0" kern="1200" dirty="0">
              <a:solidFill>
                <a:schemeClr val="tx1"/>
              </a:solidFill>
              <a:latin typeface="Calibri"/>
              <a:ea typeface="Calibri"/>
              <a:cs typeface="Times New Roman"/>
            </a:rPr>
            <a:t>What outcome were you trying to improve?</a:t>
          </a:r>
        </a:p>
        <a:p>
          <a:pPr marL="177800" lvl="1" indent="-1778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200" b="0" kern="1200" dirty="0"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  <a:p>
          <a:pPr marL="177800" lvl="1" indent="-1778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b="0" kern="1200" dirty="0">
              <a:solidFill>
                <a:schemeClr val="tx1"/>
              </a:solidFill>
              <a:effectLst/>
              <a:latin typeface="Calibri"/>
              <a:ea typeface="Calibri"/>
              <a:cs typeface="Times New Roman"/>
            </a:rPr>
            <a:t>What metrics (output or indicators) did you use to measure success?</a:t>
          </a:r>
        </a:p>
        <a:p>
          <a:pPr marL="177800" lvl="1" indent="-1778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200" b="0" kern="1200" dirty="0">
            <a:solidFill>
              <a:schemeClr val="tx1"/>
            </a:solidFill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  <a:p>
          <a:pPr marL="177800" lvl="1" indent="-1778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b="0" kern="1200" dirty="0">
              <a:solidFill>
                <a:schemeClr val="tx1"/>
              </a:solidFill>
              <a:effectLst/>
              <a:latin typeface="Calibri"/>
              <a:ea typeface="Calibri"/>
              <a:cs typeface="Times New Roman"/>
            </a:rPr>
            <a:t>Did we do what we said we would or did changes have to be made based on the emerging data?</a:t>
          </a:r>
        </a:p>
        <a:p>
          <a:pPr marL="177800" lvl="1" indent="-1778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200" b="0" kern="1200" dirty="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  <a:p>
          <a:pPr marL="177800" lvl="1" indent="-1778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b="0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How are our success </a:t>
          </a:r>
          <a:r>
            <a:rPr lang="en-GB" sz="1200" b="0" kern="1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indicators moving over time?</a:t>
          </a:r>
        </a:p>
        <a:p>
          <a:pPr marL="177800" lvl="1" indent="-1778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200" b="0" kern="1200" dirty="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  <a:p>
          <a:pPr marL="177800" lvl="1" indent="-1778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b="0" kern="1200" dirty="0">
              <a:effectLst/>
              <a:latin typeface="Calibri"/>
              <a:ea typeface="Calibri"/>
              <a:cs typeface="Times New Roman"/>
            </a:rPr>
            <a:t>Did the intervention work as expected?</a:t>
          </a:r>
        </a:p>
        <a:p>
          <a:pPr marL="177800" lvl="1" indent="-1778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200" b="0" kern="1200" dirty="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  <a:p>
          <a:pPr marL="177800" lvl="1" indent="-1778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b="0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What was the impact? Who/why?</a:t>
          </a:r>
        </a:p>
        <a:p>
          <a:pPr marL="177800" lvl="1" indent="-1778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200" b="0" kern="1200" dirty="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  <a:p>
          <a:pPr marL="177800" lvl="1" indent="-1778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b="0" kern="1200" dirty="0">
              <a:effectLst/>
              <a:latin typeface="Calibri"/>
              <a:ea typeface="Calibri"/>
              <a:cs typeface="Times New Roman"/>
            </a:rPr>
            <a:t>Was the intervention cost effective?</a:t>
          </a:r>
        </a:p>
      </dsp:txBody>
      <dsp:txXfrm rot="-5400000">
        <a:off x="5952782" y="1356391"/>
        <a:ext cx="2562819" cy="4145904"/>
      </dsp:txXfrm>
    </dsp:sp>
    <dsp:sp modelId="{6F0A140C-CA8C-43AA-B2A9-E140BC2DCDCE}">
      <dsp:nvSpPr>
        <dsp:cNvPr id="0" name=""/>
        <dsp:cNvSpPr/>
      </dsp:nvSpPr>
      <dsp:spPr>
        <a:xfrm>
          <a:off x="4482975" y="0"/>
          <a:ext cx="2816717" cy="2816580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CE83DF-E5E5-46D0-B889-0D280B5D7336}">
      <dsp:nvSpPr>
        <dsp:cNvPr id="0" name=""/>
        <dsp:cNvSpPr/>
      </dsp:nvSpPr>
      <dsp:spPr>
        <a:xfrm rot="10800000">
          <a:off x="4482975" y="4041419"/>
          <a:ext cx="2816717" cy="2816580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65E207-069F-4CFE-B8C9-2DD5340577DE}" type="datetimeFigureOut">
              <a:rPr lang="en-GB" smtClean="0"/>
              <a:t>19/05/2023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C1CA1B-9583-42EB-96BE-90081E774E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6750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C1CA1B-9583-42EB-96BE-90081E774ED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854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C1CA1B-9583-42EB-96BE-90081E774ED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5039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C1CA1B-9583-42EB-96BE-90081E774ED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30171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C1CA1B-9583-42EB-96BE-90081E774EDA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51782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C1CA1B-9583-42EB-96BE-90081E774EDA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46250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C1CA1B-9583-42EB-96BE-90081E774EDA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86456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C1CA1B-9583-42EB-96BE-90081E774EDA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1210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48D89-7913-B163-851B-60B523EEC0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FC509A-D8D5-CE4A-1FEA-F2AF02AA4E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A92D6F-2206-BEFA-D430-950C3E53D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B90CA-5FE5-4844-A8C1-45B47899330D}" type="datetimeFigureOut">
              <a:rPr lang="en-GB" smtClean="0"/>
              <a:t>19/05/2023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DD9A6F-14B0-AAF8-FC4E-4806225E8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E83E2D-4753-4304-907F-141FE0115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12D86-FC67-4F45-B360-B2ED92B478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9790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6573B-2290-D0C3-2DDE-9BAA896C9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1EE89B-88C4-F080-5218-345DB03EA8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CAE4C8-FE66-26CE-B564-38B0D3B50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B90CA-5FE5-4844-A8C1-45B47899330D}" type="datetimeFigureOut">
              <a:rPr lang="en-GB" smtClean="0"/>
              <a:t>19/05/2023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27DA11-F7E0-D729-F62F-ED4FD9707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304D9F-21D9-CE1A-10AC-A84B952AC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12D86-FC67-4F45-B360-B2ED92B478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3405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98FD08-7942-FDB7-AFD0-051071E37D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50CE08-CFD1-3E4A-AC6F-0C5662EB54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D5CABE-CA22-A623-33DE-B2F6353B7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B90CA-5FE5-4844-A8C1-45B47899330D}" type="datetimeFigureOut">
              <a:rPr lang="en-GB" smtClean="0"/>
              <a:t>19/05/2023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EED4FA-D75A-6D9A-A72F-419DCC42B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73CCE4-4B07-84CE-872B-2E051AE9C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12D86-FC67-4F45-B360-B2ED92B478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1658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816BC-865E-597A-EE31-227CCC489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02772B-ACC4-DD7F-3C82-59F6C8680A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7B3EF2-598D-BDF4-65EC-4F3E870A2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B90CA-5FE5-4844-A8C1-45B47899330D}" type="datetimeFigureOut">
              <a:rPr lang="en-GB" smtClean="0"/>
              <a:t>19/05/2023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E96EAB-40DF-E0A9-883A-A3D075F8B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1726B8-0548-AC57-D2BD-DB32D9499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12D86-FC67-4F45-B360-B2ED92B478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6402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F8261-F497-D599-8CE6-9D4F5D626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8024A6-6604-98BE-3B19-C21BF7B391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F08014-F3E4-2600-86CB-4D0ED43EB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B90CA-5FE5-4844-A8C1-45B47899330D}" type="datetimeFigureOut">
              <a:rPr lang="en-GB" smtClean="0"/>
              <a:t>19/05/2023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977675-FA36-4B48-C45A-64FBB51F0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652CEF-1ABC-0FB4-5078-BE43E579D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12D86-FC67-4F45-B360-B2ED92B478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1656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43078-9A9B-AB02-7CC2-21C1E80CC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F735E8-8ACC-F3AD-81C8-A8E294CCAC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AE044D-4049-8B43-ED84-EFBFAC50B2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72309A-65D2-E298-39B9-107C99CBD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B90CA-5FE5-4844-A8C1-45B47899330D}" type="datetimeFigureOut">
              <a:rPr lang="en-GB" smtClean="0"/>
              <a:t>19/05/2023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EF00C8-AA9A-8B07-B31D-6F938AE0D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DA5C0A-77AA-EA1A-34BB-F0714391C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12D86-FC67-4F45-B360-B2ED92B478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0593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D748B-D253-BF12-DEAE-99AC89F7A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8DA7B2-E922-4CD6-14D4-3BCDF17E2D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14ADFE-A81D-20BC-8B85-E690B0E841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E24476-E156-87F2-447A-C63CFB49E8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1900DE-C992-86F2-8CE5-E1C6DBFA7A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0164531-5681-A709-2C26-412984A13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B90CA-5FE5-4844-A8C1-45B47899330D}" type="datetimeFigureOut">
              <a:rPr lang="en-GB" smtClean="0"/>
              <a:t>19/05/2023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9351D6-6A30-A3FC-5203-983077F83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A778AA-7CCD-CA55-0579-B933423FC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12D86-FC67-4F45-B360-B2ED92B478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015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05757-531B-EB4C-90B6-CF4C16BC8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55EB83-6AA7-0628-5D37-7480611E2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B90CA-5FE5-4844-A8C1-45B47899330D}" type="datetimeFigureOut">
              <a:rPr lang="en-GB" smtClean="0"/>
              <a:t>19/05/2023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E87C0E-85B3-E223-5C0E-332C45186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48E114-4560-4859-0943-67C993EFF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12D86-FC67-4F45-B360-B2ED92B478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2770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629BFD-F1F0-8A3D-0DA3-38AABE6AF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B90CA-5FE5-4844-A8C1-45B47899330D}" type="datetimeFigureOut">
              <a:rPr lang="en-GB" smtClean="0"/>
              <a:t>19/05/2023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5D0B5C-E988-B4F6-0AE4-D2359D7C5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9BE1BE-00AA-BFCD-ACC6-2217474F2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12D86-FC67-4F45-B360-B2ED92B478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2094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0BB9B-67A8-8605-C389-0F818E1CC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9F73C9-2732-4854-7493-D7F5DF963B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B6A014-B0C0-A39A-2CD6-26758B217F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23BE8A-B190-1A3B-CD2B-9DE7AB2D7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B90CA-5FE5-4844-A8C1-45B47899330D}" type="datetimeFigureOut">
              <a:rPr lang="en-GB" smtClean="0"/>
              <a:t>19/05/2023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4C9C96-B2B5-7828-ACE5-2E0516882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A2F67A-B0A7-83BE-59C8-3394BDD9D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12D86-FC67-4F45-B360-B2ED92B478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4070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68883-2CB0-3F05-3B13-AD470B8C8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B238BE-CE90-9069-FDC0-688D797C7E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50C53C-1A65-7785-C327-ABF40F60FE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CDF039-9A21-0B56-9C8F-014E13835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B90CA-5FE5-4844-A8C1-45B47899330D}" type="datetimeFigureOut">
              <a:rPr lang="en-GB" smtClean="0"/>
              <a:t>19/05/2023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CF7B7E-E98A-F731-1270-571AAF61E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4650B7-8CAA-1A8E-1DE8-0EDE82924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12D86-FC67-4F45-B360-B2ED92B478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5417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1B777E-551B-A8F9-0DC2-A7AC9EEB7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F06295-364D-6E8F-7281-DED21245D9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32832D-6701-0D5B-A66D-DE7B04AC96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9B90CA-5FE5-4844-A8C1-45B47899330D}" type="datetimeFigureOut">
              <a:rPr lang="en-GB" smtClean="0"/>
              <a:t>19/05/2023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DC8B7A-4392-9888-0AAC-4337F8665D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08EF63-F2D3-2036-F39E-1E37CC38EF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612D86-FC67-4F45-B360-B2ED92B478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3259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Rectangle 1030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0" name="Freeform: Shape 1032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2" name="Rectangle 1034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9" name="Freeform: Shape 1038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1" name="Isosceles Triangle 1040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3" name="Isosceles Triangle 1042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2C60C5-17C9-C61A-FE5C-5D137D038050}"/>
              </a:ext>
            </a:extLst>
          </p:cNvPr>
          <p:cNvSpPr txBox="1"/>
          <p:nvPr/>
        </p:nvSpPr>
        <p:spPr>
          <a:xfrm>
            <a:off x="1670670" y="1480837"/>
            <a:ext cx="8839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4000" dirty="0">
              <a:solidFill>
                <a:srgbClr val="002060"/>
              </a:solidFill>
            </a:endParaRPr>
          </a:p>
          <a:p>
            <a:pPr algn="ctr"/>
            <a:r>
              <a:rPr lang="en-GB" sz="4800" dirty="0">
                <a:solidFill>
                  <a:srgbClr val="002060"/>
                </a:solidFill>
              </a:rPr>
              <a:t>Aberdeen Health Determinants Research Collaboration</a:t>
            </a:r>
          </a:p>
          <a:p>
            <a:pPr algn="ctr"/>
            <a:endParaRPr lang="en-GB" sz="4000" dirty="0">
              <a:solidFill>
                <a:srgbClr val="002060"/>
              </a:solidFill>
            </a:endParaRPr>
          </a:p>
          <a:p>
            <a:pPr algn="ctr"/>
            <a:r>
              <a:rPr lang="en-GB" sz="4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Data, Evidence, Research and Evaluation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CC2149-CFA2-A9BC-77BF-3436BAB0AFB6}"/>
              </a:ext>
            </a:extLst>
          </p:cNvPr>
          <p:cNvSpPr txBox="1"/>
          <p:nvPr/>
        </p:nvSpPr>
        <p:spPr>
          <a:xfrm>
            <a:off x="405225" y="5840419"/>
            <a:ext cx="80137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2060"/>
                </a:solidFill>
              </a:rPr>
              <a:t>Martin Murchie, CO Data &amp; Insights</a:t>
            </a:r>
          </a:p>
          <a:p>
            <a:r>
              <a:rPr lang="en-GB" dirty="0">
                <a:solidFill>
                  <a:srgbClr val="002060"/>
                </a:solidFill>
              </a:rPr>
              <a:t>Director of Aberdeen Health Determinants Research Collaborative</a:t>
            </a:r>
          </a:p>
        </p:txBody>
      </p:sp>
    </p:spTree>
    <p:extLst>
      <p:ext uri="{BB962C8B-B14F-4D97-AF65-F5344CB8AC3E}">
        <p14:creationId xmlns:p14="http://schemas.microsoft.com/office/powerpoint/2010/main" val="18004440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E1856-1ED7-1F9D-F754-4B641E8C4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6087" y="123190"/>
            <a:ext cx="6219825" cy="492125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>
                <a:solidFill>
                  <a:schemeClr val="accent5">
                    <a:lumMod val="50000"/>
                  </a:schemeClr>
                </a:solidFill>
              </a:rPr>
              <a:t>Workstreams and Posts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FC8F25-CAFE-B710-BD2C-2C86391397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2349"/>
          <a:stretch/>
        </p:blipFill>
        <p:spPr>
          <a:xfrm>
            <a:off x="0" y="4198112"/>
            <a:ext cx="12192000" cy="265988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2164FA2-ACFD-1B84-970E-582428B50EA4}"/>
              </a:ext>
            </a:extLst>
          </p:cNvPr>
          <p:cNvSpPr/>
          <p:nvPr/>
        </p:nvSpPr>
        <p:spPr>
          <a:xfrm>
            <a:off x="0" y="676276"/>
            <a:ext cx="2629989" cy="873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01F070-2CA0-79BC-C911-695C8BC2EF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0000"/>
          <a:stretch/>
        </p:blipFill>
        <p:spPr>
          <a:xfrm>
            <a:off x="-1" y="615315"/>
            <a:ext cx="12192000" cy="2813685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765F5F0-A04A-C0EF-65E5-16DAA7FAD4F9}"/>
              </a:ext>
            </a:extLst>
          </p:cNvPr>
          <p:cNvSpPr/>
          <p:nvPr/>
        </p:nvSpPr>
        <p:spPr>
          <a:xfrm>
            <a:off x="159798" y="3516752"/>
            <a:ext cx="2175029" cy="45276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Research Capacity &amp; Leadership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D6FEAA8-50C7-81CF-7B03-0FE4667898D8}"/>
              </a:ext>
            </a:extLst>
          </p:cNvPr>
          <p:cNvSpPr/>
          <p:nvPr/>
        </p:nvSpPr>
        <p:spPr>
          <a:xfrm>
            <a:off x="2437151" y="3516751"/>
            <a:ext cx="2014770" cy="45276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Generate Evidence to Support Decision-making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7315C71-1C6B-2979-96D2-CE929FDCDE0E}"/>
              </a:ext>
            </a:extLst>
          </p:cNvPr>
          <p:cNvSpPr/>
          <p:nvPr/>
        </p:nvSpPr>
        <p:spPr>
          <a:xfrm>
            <a:off x="4554245" y="3516751"/>
            <a:ext cx="1966173" cy="45276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Research Data Eco-System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081265E-539E-3A8A-F0F9-F0AE53F50C84}"/>
              </a:ext>
            </a:extLst>
          </p:cNvPr>
          <p:cNvSpPr/>
          <p:nvPr/>
        </p:nvSpPr>
        <p:spPr>
          <a:xfrm>
            <a:off x="6622742" y="3516751"/>
            <a:ext cx="1880586" cy="45276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Research Culture &amp; Skills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0E7BE0F-5A79-BDB7-7D50-C6D5213ED41E}"/>
              </a:ext>
            </a:extLst>
          </p:cNvPr>
          <p:cNvSpPr/>
          <p:nvPr/>
        </p:nvSpPr>
        <p:spPr>
          <a:xfrm>
            <a:off x="8655728" y="3496549"/>
            <a:ext cx="1637698" cy="45276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Engagement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&amp; Involvement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E1AE75A-AED0-E9DE-812B-4B41079916F8}"/>
              </a:ext>
            </a:extLst>
          </p:cNvPr>
          <p:cNvSpPr/>
          <p:nvPr/>
        </p:nvSpPr>
        <p:spPr>
          <a:xfrm>
            <a:off x="10395750" y="3496549"/>
            <a:ext cx="1713391" cy="45276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Knowledge Dissemination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A1EFD5A-A8EF-84EE-F05F-14DD41D83AFA}"/>
              </a:ext>
            </a:extLst>
          </p:cNvPr>
          <p:cNvSpPr/>
          <p:nvPr/>
        </p:nvSpPr>
        <p:spPr>
          <a:xfrm>
            <a:off x="0" y="780585"/>
            <a:ext cx="2986087" cy="5129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3152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E0FA3EB-EAC3-FB13-B752-B6434864DE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71600" y="1172694"/>
            <a:ext cx="8392671" cy="5135139"/>
          </a:xfrm>
          <a:effectLst>
            <a:glow rad="63500">
              <a:schemeClr val="tx1">
                <a:lumMod val="50000"/>
                <a:lumOff val="50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softEdge rad="50800"/>
          </a:effec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013B137E-C7AC-15E6-542E-650A12A07C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5047" y="2054074"/>
            <a:ext cx="3446512" cy="2950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6F73613-EA4E-A89D-4E44-98D5F7E77CA4}"/>
              </a:ext>
            </a:extLst>
          </p:cNvPr>
          <p:cNvSpPr txBox="1">
            <a:spLocks/>
          </p:cNvSpPr>
          <p:nvPr/>
        </p:nvSpPr>
        <p:spPr>
          <a:xfrm>
            <a:off x="1111044" y="219010"/>
            <a:ext cx="9969911" cy="6623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4400" i="1">
                <a:solidFill>
                  <a:srgbClr val="002060"/>
                </a:solidFill>
              </a:rPr>
              <a:t>Research Data Eco-System</a:t>
            </a:r>
            <a:endParaRPr lang="en-GB" sz="44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5337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0.04723 L 0.41367 0.0400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16" y="-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CBC67DE-7098-D011-C792-B7097118ED55}"/>
              </a:ext>
            </a:extLst>
          </p:cNvPr>
          <p:cNvSpPr txBox="1">
            <a:spLocks/>
          </p:cNvSpPr>
          <p:nvPr/>
        </p:nvSpPr>
        <p:spPr>
          <a:xfrm>
            <a:off x="1111044" y="2643808"/>
            <a:ext cx="9969911" cy="15703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5400" dirty="0">
                <a:solidFill>
                  <a:srgbClr val="002060"/>
                </a:solidFill>
              </a:rPr>
              <a:t>Generate Evidence to Support Decision Making</a:t>
            </a:r>
          </a:p>
        </p:txBody>
      </p:sp>
    </p:spTree>
    <p:extLst>
      <p:ext uri="{BB962C8B-B14F-4D97-AF65-F5344CB8AC3E}">
        <p14:creationId xmlns:p14="http://schemas.microsoft.com/office/powerpoint/2010/main" val="6861301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F2A8F43F-AA52-463B-E2F2-14F6A7C4E19F}"/>
              </a:ext>
            </a:extLst>
          </p:cNvPr>
          <p:cNvGraphicFramePr/>
          <p:nvPr/>
        </p:nvGraphicFramePr>
        <p:xfrm>
          <a:off x="3179298" y="0"/>
          <a:ext cx="11783219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E8B6C73F-1682-DE5E-0F5E-32AA117593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2879" y="1758503"/>
            <a:ext cx="4995951" cy="334099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F415311-113E-E858-0DCF-EA16F26E6FD5}"/>
              </a:ext>
            </a:extLst>
          </p:cNvPr>
          <p:cNvSpPr txBox="1"/>
          <p:nvPr/>
        </p:nvSpPr>
        <p:spPr>
          <a:xfrm>
            <a:off x="342878" y="257713"/>
            <a:ext cx="6764091" cy="7217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067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Commissioning &amp; Evaluation ...</a:t>
            </a:r>
          </a:p>
        </p:txBody>
      </p:sp>
    </p:spTree>
    <p:extLst>
      <p:ext uri="{BB962C8B-B14F-4D97-AF65-F5344CB8AC3E}">
        <p14:creationId xmlns:p14="http://schemas.microsoft.com/office/powerpoint/2010/main" val="27788495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6AE963D-20B4-6CA1-C0BF-4C6186C45748}"/>
              </a:ext>
            </a:extLst>
          </p:cNvPr>
          <p:cNvSpPr/>
          <p:nvPr/>
        </p:nvSpPr>
        <p:spPr>
          <a:xfrm>
            <a:off x="2550472" y="1620856"/>
            <a:ext cx="2638697" cy="42672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Priority Questions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54A3197-0B69-B1AD-57E7-100948A18FBE}"/>
              </a:ext>
            </a:extLst>
          </p:cNvPr>
          <p:cNvSpPr/>
          <p:nvPr/>
        </p:nvSpPr>
        <p:spPr>
          <a:xfrm>
            <a:off x="6891696" y="1625210"/>
            <a:ext cx="2638697" cy="42672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Potential Actions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346584C-D44D-BD7A-46A9-683741B24B7B}"/>
              </a:ext>
            </a:extLst>
          </p:cNvPr>
          <p:cNvSpPr/>
          <p:nvPr/>
        </p:nvSpPr>
        <p:spPr>
          <a:xfrm>
            <a:off x="2550471" y="2278353"/>
            <a:ext cx="2638697" cy="305983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Early Learning &amp; Childcare</a:t>
            </a:r>
          </a:p>
          <a:p>
            <a:pPr marL="285750" indent="-285750">
              <a:buFontTx/>
              <a:buChar char="-"/>
            </a:pPr>
            <a:r>
              <a:rPr lang="en-GB" sz="1600" dirty="0">
                <a:solidFill>
                  <a:srgbClr val="000000"/>
                </a:solidFill>
              </a:rPr>
              <a:t>Social Prescribing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Food insecurity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Housing condition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Drug related deaths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City Centre Masterplan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 etc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E233E6D-EC35-251F-8110-8E87D3255969}"/>
              </a:ext>
            </a:extLst>
          </p:cNvPr>
          <p:cNvSpPr/>
          <p:nvPr/>
        </p:nvSpPr>
        <p:spPr>
          <a:xfrm>
            <a:off x="6891695" y="2278353"/>
            <a:ext cx="2749834" cy="305983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Evidence reviews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sz="1600" dirty="0">
                <a:solidFill>
                  <a:prstClr val="black"/>
                </a:solidFill>
                <a:latin typeface="Calibri" panose="020F0502020204030204"/>
              </a:rPr>
              <a:t>ACC insights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indent="-285750">
              <a:buFontTx/>
              <a:buChar char="-"/>
              <a:defRPr/>
            </a:pPr>
            <a:r>
              <a:rPr lang="en-GB" sz="1600" dirty="0">
                <a:solidFill>
                  <a:srgbClr val="000000"/>
                </a:solidFill>
              </a:rPr>
              <a:t>Supported evaluation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PhD </a:t>
            </a:r>
            <a:r>
              <a:rPr lang="en-GB" sz="1600" dirty="0">
                <a:solidFill>
                  <a:prstClr val="black"/>
                </a:solidFill>
                <a:latin typeface="Calibri" panose="020F0502020204030204"/>
              </a:rPr>
              <a:t>/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Masters students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Support funding for research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Academic collaborators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sz="1600" dirty="0">
                <a:solidFill>
                  <a:srgbClr val="000000"/>
                </a:solidFill>
                <a:latin typeface="Calibri" panose="020F0502020204030204"/>
              </a:rPr>
              <a:t>Community led research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Advice, guidance, mentoring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</a:t>
            </a:r>
          </a:p>
        </p:txBody>
      </p:sp>
      <p:sp>
        <p:nvSpPr>
          <p:cNvPr id="12" name="Arrow: Curved Up 11">
            <a:extLst>
              <a:ext uri="{FF2B5EF4-FFF2-40B4-BE49-F238E27FC236}">
                <a16:creationId xmlns:a16="http://schemas.microsoft.com/office/drawing/2014/main" id="{0450FFB2-EF39-C22C-5B95-2E9832C50D68}"/>
              </a:ext>
            </a:extLst>
          </p:cNvPr>
          <p:cNvSpPr/>
          <p:nvPr/>
        </p:nvSpPr>
        <p:spPr>
          <a:xfrm>
            <a:off x="3839341" y="5391668"/>
            <a:ext cx="4632960" cy="1084219"/>
          </a:xfrm>
          <a:prstGeom prst="curved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Arrow: Curved Up 12">
            <a:extLst>
              <a:ext uri="{FF2B5EF4-FFF2-40B4-BE49-F238E27FC236}">
                <a16:creationId xmlns:a16="http://schemas.microsoft.com/office/drawing/2014/main" id="{41AC37E9-B6A8-8FDF-B940-8E6DB84DE8F6}"/>
              </a:ext>
            </a:extLst>
          </p:cNvPr>
          <p:cNvSpPr/>
          <p:nvPr/>
        </p:nvSpPr>
        <p:spPr>
          <a:xfrm rot="10800000">
            <a:off x="3686941" y="452681"/>
            <a:ext cx="4632960" cy="1084217"/>
          </a:xfrm>
          <a:prstGeom prst="curved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129C32F-D0E7-BFB2-372B-07D95A4986CE}"/>
              </a:ext>
            </a:extLst>
          </p:cNvPr>
          <p:cNvSpPr/>
          <p:nvPr/>
        </p:nvSpPr>
        <p:spPr>
          <a:xfrm>
            <a:off x="396536" y="4187868"/>
            <a:ext cx="1709055" cy="98406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Multi-agency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DBFE212-0537-3611-3662-6B7E0E2457B3}"/>
              </a:ext>
            </a:extLst>
          </p:cNvPr>
          <p:cNvSpPr/>
          <p:nvPr/>
        </p:nvSpPr>
        <p:spPr>
          <a:xfrm>
            <a:off x="9940785" y="1671880"/>
            <a:ext cx="1709055" cy="984068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AHDRC Resources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B0EFF52-2012-99EC-8566-3CB14DA229D1}"/>
              </a:ext>
            </a:extLst>
          </p:cNvPr>
          <p:cNvSpPr/>
          <p:nvPr/>
        </p:nvSpPr>
        <p:spPr>
          <a:xfrm>
            <a:off x="9940785" y="4415080"/>
            <a:ext cx="1850571" cy="984068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External Funding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E9B5A180-3B5D-A771-86F0-648BF11CA10A}"/>
              </a:ext>
            </a:extLst>
          </p:cNvPr>
          <p:cNvSpPr/>
          <p:nvPr/>
        </p:nvSpPr>
        <p:spPr>
          <a:xfrm>
            <a:off x="9097142" y="5701498"/>
            <a:ext cx="1850571" cy="984068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National Networks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4E23D9E-69EA-8AE2-4645-7C440BF1DE04}"/>
              </a:ext>
            </a:extLst>
          </p:cNvPr>
          <p:cNvSpPr/>
          <p:nvPr/>
        </p:nvSpPr>
        <p:spPr>
          <a:xfrm>
            <a:off x="10339239" y="3043480"/>
            <a:ext cx="1709055" cy="984068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ACC Insights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57C3204-F711-9497-39E4-73E0D79C6DE3}"/>
              </a:ext>
            </a:extLst>
          </p:cNvPr>
          <p:cNvSpPr/>
          <p:nvPr/>
        </p:nvSpPr>
        <p:spPr>
          <a:xfrm>
            <a:off x="9097142" y="452680"/>
            <a:ext cx="1850571" cy="984068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Academic Collaborators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465000D-4355-12E5-02F1-1B3C11E263FF}"/>
              </a:ext>
            </a:extLst>
          </p:cNvPr>
          <p:cNvSpPr/>
          <p:nvPr/>
        </p:nvSpPr>
        <p:spPr>
          <a:xfrm>
            <a:off x="400643" y="2419038"/>
            <a:ext cx="1709055" cy="98406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ACC Services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BD46ECE-46C0-747B-857F-F3620DD5C8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905" y="452680"/>
            <a:ext cx="3162415" cy="567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5886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64A4F28-4CF1-4874-8B8A-67D1EB7B6B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1044" y="2648778"/>
            <a:ext cx="9969911" cy="156044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5400" dirty="0">
                <a:solidFill>
                  <a:srgbClr val="002060"/>
                </a:solidFill>
              </a:rPr>
              <a:t>So what questions are we trying to answer?</a:t>
            </a:r>
          </a:p>
        </p:txBody>
      </p:sp>
    </p:spTree>
    <p:extLst>
      <p:ext uri="{BB962C8B-B14F-4D97-AF65-F5344CB8AC3E}">
        <p14:creationId xmlns:p14="http://schemas.microsoft.com/office/powerpoint/2010/main" val="12477933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19B6898-D099-2139-BEE8-091AF9C5F9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5616335"/>
              </p:ext>
            </p:extLst>
          </p:nvPr>
        </p:nvGraphicFramePr>
        <p:xfrm>
          <a:off x="159027" y="45720"/>
          <a:ext cx="11622156" cy="67665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06335">
                  <a:extLst>
                    <a:ext uri="{9D8B030D-6E8A-4147-A177-3AD203B41FA5}">
                      <a16:colId xmlns:a16="http://schemas.microsoft.com/office/drawing/2014/main" val="1849912211"/>
                    </a:ext>
                  </a:extLst>
                </a:gridCol>
                <a:gridCol w="2839203">
                  <a:extLst>
                    <a:ext uri="{9D8B030D-6E8A-4147-A177-3AD203B41FA5}">
                      <a16:colId xmlns:a16="http://schemas.microsoft.com/office/drawing/2014/main" val="3714539240"/>
                    </a:ext>
                  </a:extLst>
                </a:gridCol>
                <a:gridCol w="7376618">
                  <a:extLst>
                    <a:ext uri="{9D8B030D-6E8A-4147-A177-3AD203B41FA5}">
                      <a16:colId xmlns:a16="http://schemas.microsoft.com/office/drawing/2014/main" val="214554477"/>
                    </a:ext>
                  </a:extLst>
                </a:gridCol>
              </a:tblGrid>
              <a:tr h="143129"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Theme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29276" marR="29276" marT="0" marB="0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effectLst/>
                        </a:rPr>
                        <a:t>Topic Areas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29276" marR="29276" marT="0" marB="0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effectLst/>
                        </a:rPr>
                        <a:t>Potential research focus in these topics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29276" marR="29276" marT="0" marB="0"/>
                </a:tc>
                <a:extLst>
                  <a:ext uri="{0D108BD9-81ED-4DB2-BD59-A6C34878D82A}">
                    <a16:rowId xmlns:a16="http://schemas.microsoft.com/office/drawing/2014/main" val="1696179227"/>
                  </a:ext>
                </a:extLst>
              </a:tr>
              <a:tr h="125370">
                <a:tc rowSpan="8">
                  <a:txBody>
                    <a:bodyPr/>
                    <a:lstStyle/>
                    <a:p>
                      <a:r>
                        <a:rPr lang="en-GB" sz="1200" dirty="0">
                          <a:effectLst/>
                        </a:rPr>
                        <a:t>Children and Young People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29276" marR="29276" marT="0" marB="0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effectLst/>
                        </a:rPr>
                        <a:t>Whole Family Well-being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29276" marR="29276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Calibri" panose="020F0502020204030204" pitchFamily="34" charset="0"/>
                        <a:buChar char="-"/>
                      </a:pPr>
                      <a:r>
                        <a:rPr lang="en-GB" sz="1200" dirty="0">
                          <a:effectLst/>
                        </a:rPr>
                        <a:t>Many of the above topics can be intersectional, so options for research covering multiple topics focusing on “whole family”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9276" marR="29276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0049646"/>
                  </a:ext>
                </a:extLst>
              </a:tr>
              <a:tr h="7156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Care experienced children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29276" marR="29276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Calibri" panose="020F0502020204030204" pitchFamily="34" charset="0"/>
                        <a:buChar char="-"/>
                      </a:pPr>
                      <a:r>
                        <a:rPr lang="en-GB" sz="1200" dirty="0">
                          <a:effectLst/>
                        </a:rPr>
                        <a:t>The “edge of care” - factors and prevention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9276" marR="29276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048430"/>
                  </a:ext>
                </a:extLst>
              </a:tr>
              <a:tr h="21469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effectLst/>
                        </a:rPr>
                        <a:t>Early, Learning and Childcare</a:t>
                      </a: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29276" marR="29276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Calibri" panose="020F0502020204030204" pitchFamily="34" charset="0"/>
                        <a:buChar char="-"/>
                      </a:pPr>
                      <a:r>
                        <a:rPr lang="en-GB" sz="1200" dirty="0">
                          <a:effectLst/>
                        </a:rPr>
                        <a:t>Early years assessment of developmental needs</a:t>
                      </a:r>
                    </a:p>
                    <a:p>
                      <a:pPr marL="342900" lvl="0" indent="-342900">
                        <a:buFont typeface="Calibri" panose="020F0502020204030204" pitchFamily="34" charset="0"/>
                        <a:buChar char="-"/>
                      </a:pPr>
                      <a:r>
                        <a:rPr lang="en-GB" sz="1200" dirty="0">
                          <a:effectLst/>
                        </a:rPr>
                        <a:t>Parental employment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9276" marR="29276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4910492"/>
                  </a:ext>
                </a:extLst>
              </a:tr>
              <a:tr h="12089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GB" sz="1200" dirty="0">
                          <a:effectLst/>
                        </a:rPr>
                        <a:t>Mental health &amp; wellbeing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29276" marR="29276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Calibri" panose="020F0502020204030204" pitchFamily="34" charset="0"/>
                        <a:buChar char="-"/>
                      </a:pPr>
                      <a:r>
                        <a:rPr lang="en-GB" sz="1200" dirty="0">
                          <a:effectLst/>
                        </a:rPr>
                        <a:t>Impact of lifestyle, relationships on mental wellbeing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9276" marR="29276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2488726"/>
                  </a:ext>
                </a:extLst>
              </a:tr>
              <a:tr h="6891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Calibri" panose="020F0502020204030204" pitchFamily="34" charset="0"/>
                        <a:buChar char="-"/>
                      </a:pPr>
                      <a:r>
                        <a:rPr lang="en-GB" sz="1200" dirty="0">
                          <a:effectLst/>
                        </a:rPr>
                        <a:t>Identifying and responding to neglect and harm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9276" marR="29276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0506544"/>
                  </a:ext>
                </a:extLst>
              </a:tr>
              <a:tr h="9894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Additional Support Needs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29276" marR="29276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Calibri" panose="020F0502020204030204" pitchFamily="34" charset="0"/>
                        <a:buChar char="-"/>
                      </a:pPr>
                      <a:r>
                        <a:rPr lang="en-GB" sz="1200" dirty="0">
                          <a:effectLst/>
                        </a:rPr>
                        <a:t>The growing numbers of C&amp;YP with ASN;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9276" marR="29276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7987078"/>
                  </a:ext>
                </a:extLst>
              </a:tr>
              <a:tr h="28625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effectLst/>
                        </a:rPr>
                        <a:t>Transitions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29276" marR="29276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Calibri" panose="020F0502020204030204" pitchFamily="34" charset="0"/>
                        <a:buChar char="-"/>
                      </a:pPr>
                      <a:r>
                        <a:rPr lang="en-GB" sz="1200" dirty="0">
                          <a:effectLst/>
                        </a:rPr>
                        <a:t>Starting primary school</a:t>
                      </a:r>
                    </a:p>
                    <a:p>
                      <a:pPr marL="342900" lvl="0" indent="-342900">
                        <a:buFont typeface="Calibri" panose="020F0502020204030204" pitchFamily="34" charset="0"/>
                        <a:buChar char="-"/>
                      </a:pPr>
                      <a:r>
                        <a:rPr lang="en-GB" sz="1200" dirty="0">
                          <a:effectLst/>
                        </a:rPr>
                        <a:t>Starting secondary school</a:t>
                      </a:r>
                    </a:p>
                    <a:p>
                      <a:pPr marL="342900" lvl="0" indent="-342900">
                        <a:buFont typeface="Calibri" panose="020F0502020204030204" pitchFamily="34" charset="0"/>
                        <a:buChar char="-"/>
                      </a:pPr>
                      <a:r>
                        <a:rPr lang="en-GB" sz="1200" dirty="0">
                          <a:effectLst/>
                        </a:rPr>
                        <a:t>Positive destinations for children leaving school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9276" marR="29276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444785"/>
                  </a:ext>
                </a:extLst>
              </a:tr>
              <a:tr h="7156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effectLst/>
                        </a:rPr>
                        <a:t>Young people charged with an offence 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29276" marR="29276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Calibri" panose="020F0502020204030204" pitchFamily="34" charset="0"/>
                        <a:buChar char="-"/>
                      </a:pPr>
                      <a:r>
                        <a:rPr lang="en-GB" sz="1200">
                          <a:effectLst/>
                        </a:rPr>
                        <a:t>Prevention 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9276" marR="29276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6531522"/>
                  </a:ext>
                </a:extLst>
              </a:tr>
              <a:tr h="208006">
                <a:tc rowSpan="9">
                  <a:txBody>
                    <a:bodyPr/>
                    <a:lstStyle/>
                    <a:p>
                      <a:r>
                        <a:rPr lang="en-GB" sz="1200" dirty="0">
                          <a:effectLst/>
                        </a:rPr>
                        <a:t>Adults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29276" marR="29276" marT="0" marB="0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effectLst/>
                        </a:rPr>
                        <a:t>Housing Condition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29276" marR="29276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Calibri" panose="020F0502020204030204" pitchFamily="34" charset="0"/>
                        <a:buChar char="-"/>
                      </a:pPr>
                      <a:r>
                        <a:rPr lang="en-GB" sz="1200" dirty="0">
                          <a:effectLst/>
                        </a:rPr>
                        <a:t>Refurbishment of existing local social housing – imperatives and challenges re energy efficiency, climate and health impact</a:t>
                      </a:r>
                    </a:p>
                    <a:p>
                      <a:pPr marL="342900" lvl="0" indent="-342900">
                        <a:buFont typeface="Calibri" panose="020F0502020204030204" pitchFamily="34" charset="0"/>
                        <a:buChar char="-"/>
                      </a:pPr>
                      <a:r>
                        <a:rPr lang="en-GB" sz="1200" dirty="0">
                          <a:effectLst/>
                        </a:rPr>
                        <a:t>The impact of housing physical and social environment, including ASB, on mental health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9276" marR="29276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3606459"/>
                  </a:ext>
                </a:extLst>
              </a:tr>
              <a:tr h="7156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effectLst/>
                        </a:rPr>
                        <a:t>Homelessness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29276" marR="29276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Calibri" panose="020F0502020204030204" pitchFamily="34" charset="0"/>
                        <a:buChar char="-"/>
                      </a:pPr>
                      <a:r>
                        <a:rPr lang="en-GB" sz="1200" dirty="0">
                          <a:effectLst/>
                        </a:rPr>
                        <a:t>Effectiveness of prevention and response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9276" marR="29276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5383505"/>
                  </a:ext>
                </a:extLst>
              </a:tr>
              <a:tr h="7156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Alcohol consumption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29276" marR="29276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Calibri" panose="020F0502020204030204" pitchFamily="34" charset="0"/>
                        <a:buChar char="-"/>
                      </a:pPr>
                      <a:r>
                        <a:rPr lang="en-GB" sz="1200" dirty="0">
                          <a:effectLst/>
                        </a:rPr>
                        <a:t>Effectiveness of prevention and response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9276" marR="29276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1651674"/>
                  </a:ext>
                </a:extLst>
              </a:tr>
              <a:tr h="7156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Drug related deaths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29276" marR="29276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Calibri" panose="020F0502020204030204" pitchFamily="34" charset="0"/>
                        <a:buChar char="-"/>
                      </a:pPr>
                      <a:r>
                        <a:rPr lang="en-GB" sz="1200">
                          <a:effectLst/>
                        </a:rPr>
                        <a:t>Effectiveness of prevention and response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9276" marR="29276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3169640"/>
                  </a:ext>
                </a:extLst>
              </a:tr>
              <a:tr h="7156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GB" sz="1200" dirty="0">
                          <a:effectLst/>
                        </a:rPr>
                        <a:t>Criminal convictions &amp; reconvictions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29276" marR="29276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Calibri" panose="020F0502020204030204" pitchFamily="34" charset="0"/>
                        <a:buChar char="-"/>
                      </a:pPr>
                      <a:r>
                        <a:rPr lang="en-GB" sz="1200" dirty="0">
                          <a:effectLst/>
                        </a:rPr>
                        <a:t>Violence Against Women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9276" marR="29276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8715740"/>
                  </a:ext>
                </a:extLst>
              </a:tr>
              <a:tr h="7156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Calibri" panose="020F0502020204030204" pitchFamily="34" charset="0"/>
                        <a:buChar char="-"/>
                      </a:pPr>
                      <a:r>
                        <a:rPr lang="en-GB" sz="1200">
                          <a:effectLst/>
                        </a:rPr>
                        <a:t>Antisocial behaviour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9276" marR="29276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8010149"/>
                  </a:ext>
                </a:extLst>
              </a:tr>
              <a:tr h="14827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Healthy life expectancy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29276" marR="29276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Calibri" panose="020F0502020204030204" pitchFamily="34" charset="0"/>
                        <a:buChar char="-"/>
                      </a:pPr>
                      <a:r>
                        <a:rPr lang="en-GB" sz="1200">
                          <a:effectLst/>
                        </a:rPr>
                        <a:t>Social Prescribing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9276" marR="29276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594326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Calibri" panose="020F0502020204030204" pitchFamily="34" charset="0"/>
                        <a:buChar char="-"/>
                      </a:pPr>
                      <a:r>
                        <a:rPr lang="en-GB" sz="1200" dirty="0">
                          <a:effectLst/>
                        </a:rPr>
                        <a:t>Active ageing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9276" marR="29276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9737339"/>
                  </a:ext>
                </a:extLst>
              </a:tr>
              <a:tr h="7156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Food insecurity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29276" marR="29276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Calibri" panose="020F0502020204030204" pitchFamily="34" charset="0"/>
                        <a:buChar char="-"/>
                      </a:pPr>
                      <a:r>
                        <a:rPr lang="en-GB" sz="1200" dirty="0">
                          <a:effectLst/>
                        </a:rPr>
                        <a:t>Household food insecurity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9276" marR="29276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8057129"/>
                  </a:ext>
                </a:extLst>
              </a:tr>
              <a:tr h="238685">
                <a:tc rowSpan="3">
                  <a:txBody>
                    <a:bodyPr/>
                    <a:lstStyle/>
                    <a:p>
                      <a:pPr fontAlgn="base"/>
                      <a:r>
                        <a:rPr lang="en-GB" sz="1200">
                          <a:effectLst/>
                        </a:rPr>
                        <a:t>Economy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29276" marR="29276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Poverty / Financial Inclusion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29276" marR="29276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Calibri" panose="020F0502020204030204" pitchFamily="34" charset="0"/>
                        <a:buChar char="-"/>
                      </a:pPr>
                      <a:r>
                        <a:rPr lang="en-GB" sz="1200" dirty="0">
                          <a:effectLst/>
                        </a:rPr>
                        <a:t>Financial support</a:t>
                      </a:r>
                    </a:p>
                    <a:p>
                      <a:pPr marL="342900" lvl="0" indent="-342900">
                        <a:buFont typeface="Calibri" panose="020F0502020204030204" pitchFamily="34" charset="0"/>
                        <a:buChar char="-"/>
                      </a:pPr>
                      <a:r>
                        <a:rPr lang="en-GB" sz="1200" dirty="0">
                          <a:effectLst/>
                        </a:rPr>
                        <a:t>Disparity and needs of groups at higher risk of child poverty</a:t>
                      </a:r>
                    </a:p>
                  </a:txBody>
                  <a:tcPr marL="29276" marR="29276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8077772"/>
                  </a:ext>
                </a:extLst>
              </a:tr>
              <a:tr h="21469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effectLst/>
                        </a:rPr>
                        <a:t>Employment, employability &amp; fair work</a:t>
                      </a: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29276" marR="29276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Calibri" panose="020F0502020204030204" pitchFamily="34" charset="0"/>
                        <a:buChar char="-"/>
                      </a:pPr>
                      <a:r>
                        <a:rPr lang="en-GB" sz="1200" dirty="0">
                          <a:effectLst/>
                        </a:rPr>
                        <a:t>Economic impact on parents and carers</a:t>
                      </a:r>
                    </a:p>
                    <a:p>
                      <a:pPr marL="342900" lvl="0" indent="-342900">
                        <a:buFont typeface="Calibri" panose="020F0502020204030204" pitchFamily="34" charset="0"/>
                        <a:buChar char="-"/>
                      </a:pPr>
                      <a:r>
                        <a:rPr lang="en-GB" sz="1200" dirty="0">
                          <a:effectLst/>
                        </a:rPr>
                        <a:t>Occupational change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9276" marR="29276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417340"/>
                  </a:ext>
                </a:extLst>
              </a:tr>
              <a:tr h="14827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Energy transition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29276" marR="29276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57188" indent="-357188">
                        <a:buFontTx/>
                        <a:buChar char="-"/>
                      </a:pPr>
                      <a:r>
                        <a:rPr lang="en-GB" sz="1200" dirty="0">
                          <a:effectLst/>
                        </a:rPr>
                        <a:t>Just transitions</a:t>
                      </a:r>
                    </a:p>
                  </a:txBody>
                  <a:tcPr marL="29276" marR="29276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3360640"/>
                  </a:ext>
                </a:extLst>
              </a:tr>
              <a:tr h="71564">
                <a:tc rowSpan="6"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Place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29276" marR="29276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Active travel</a:t>
                      </a:r>
                      <a:r>
                        <a:rPr lang="en-US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29276" marR="29276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57188" indent="-357188">
                        <a:buFontTx/>
                        <a:buChar char="-"/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All populations / demographics</a:t>
                      </a:r>
                    </a:p>
                  </a:txBody>
                  <a:tcPr marL="29276" marR="29276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6262127"/>
                  </a:ext>
                </a:extLst>
              </a:tr>
              <a:tr h="7156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Land use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29276" marR="29276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57188" indent="-357188">
                        <a:buFontTx/>
                        <a:buChar char="-"/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Housing, open space, climate</a:t>
                      </a:r>
                    </a:p>
                  </a:txBody>
                  <a:tcPr marL="29276" marR="29276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7300985"/>
                  </a:ext>
                </a:extLst>
              </a:tr>
              <a:tr h="7156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effectLst/>
                        </a:rPr>
                        <a:t>Climate change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29276" marR="29276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57188" indent="-357188">
                        <a:buFontTx/>
                        <a:buChar char="-"/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Resilience / sustainability</a:t>
                      </a:r>
                    </a:p>
                  </a:txBody>
                  <a:tcPr marL="29276" marR="29276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6769964"/>
                  </a:ext>
                </a:extLst>
              </a:tr>
              <a:tr h="7156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effectLst/>
                        </a:rPr>
                        <a:t>Nature crisis / biodiversity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29276" marR="29276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57188" indent="-357188">
                        <a:buFontTx/>
                        <a:buChar char="-"/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Impact / mitigation</a:t>
                      </a:r>
                    </a:p>
                  </a:txBody>
                  <a:tcPr marL="29276" marR="29276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8504324"/>
                  </a:ext>
                </a:extLst>
              </a:tr>
              <a:tr h="7156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GB" sz="1200" dirty="0">
                          <a:effectLst/>
                        </a:rPr>
                        <a:t>Place Planning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29276" marR="29276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57188" indent="-357188">
                        <a:buFontTx/>
                        <a:buChar char="-"/>
                      </a:pPr>
                      <a:r>
                        <a:rPr lang="en-GB" sz="1200" dirty="0">
                          <a:effectLst/>
                        </a:rPr>
                        <a:t>Blue / green open spaces</a:t>
                      </a:r>
                    </a:p>
                  </a:txBody>
                  <a:tcPr marL="29276" marR="29276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3041970"/>
                  </a:ext>
                </a:extLst>
              </a:tr>
              <a:tr h="7156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sz="12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29276" marR="29276" marT="0" marB="0"/>
                </a:tc>
                <a:tc>
                  <a:txBody>
                    <a:bodyPr/>
                    <a:lstStyle/>
                    <a:p>
                      <a:pPr marL="357188" indent="-357188">
                        <a:buFontTx/>
                        <a:buChar char="-"/>
                      </a:pPr>
                      <a:r>
                        <a:rPr lang="en-GB" sz="1200" dirty="0">
                          <a:effectLst/>
                        </a:rPr>
                        <a:t>City Centre Masterplan</a:t>
                      </a:r>
                    </a:p>
                  </a:txBody>
                  <a:tcPr marL="29276" marR="29276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5904605"/>
                  </a:ext>
                </a:extLst>
              </a:tr>
              <a:tr h="71564"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PPIE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29276" marR="29276" marT="0" marB="0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</a:rPr>
                        <a:t>Engagement and Inclusion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29276" marR="29276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57188" indent="-357188">
                        <a:buFontTx/>
                        <a:buChar char="-"/>
                      </a:pPr>
                      <a:r>
                        <a:rPr lang="en-GB" sz="1200" dirty="0">
                          <a:effectLst/>
                        </a:rPr>
                        <a:t>Whole system</a:t>
                      </a:r>
                    </a:p>
                    <a:p>
                      <a:pPr marL="357188" indent="-357188">
                        <a:buFontTx/>
                        <a:buChar char="-"/>
                      </a:pPr>
                      <a:r>
                        <a:rPr lang="en-GB" sz="1200" dirty="0">
                          <a:effectLst/>
                        </a:rPr>
                        <a:t>Arts based </a:t>
                      </a:r>
                    </a:p>
                  </a:txBody>
                  <a:tcPr marL="29276" marR="29276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39194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9591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64A4F28-4CF1-4874-8B8A-67D1EB7B6B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1044" y="1421169"/>
            <a:ext cx="9969911" cy="328383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4400" dirty="0">
                <a:solidFill>
                  <a:srgbClr val="002060"/>
                </a:solidFill>
              </a:rPr>
              <a:t>Chief Officer Data and Insights, objective:</a:t>
            </a:r>
          </a:p>
          <a:p>
            <a:pPr marL="0" indent="0" algn="ctr">
              <a:buNone/>
            </a:pPr>
            <a:endParaRPr lang="en-GB" sz="4400" i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en-GB" sz="4400" i="1" dirty="0">
                <a:solidFill>
                  <a:srgbClr val="FF0000"/>
                </a:solidFill>
              </a:rPr>
              <a:t>“to support people make good decisions”</a:t>
            </a:r>
          </a:p>
        </p:txBody>
      </p:sp>
    </p:spTree>
    <p:extLst>
      <p:ext uri="{BB962C8B-B14F-4D97-AF65-F5344CB8AC3E}">
        <p14:creationId xmlns:p14="http://schemas.microsoft.com/office/powerpoint/2010/main" val="2780213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3E8BA13-DBA5-A719-DDBF-C97F559436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137" y="309562"/>
            <a:ext cx="9229725" cy="623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754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102428D-AF0D-886B-F469-C0E9622620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4026"/>
            <a:ext cx="12192000" cy="560620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2AD2DE2-B18F-9889-9CF9-5BD93A9023DF}"/>
              </a:ext>
            </a:extLst>
          </p:cNvPr>
          <p:cNvSpPr/>
          <p:nvPr/>
        </p:nvSpPr>
        <p:spPr>
          <a:xfrm>
            <a:off x="6096000" y="2286000"/>
            <a:ext cx="2022088" cy="446049"/>
          </a:xfrm>
          <a:prstGeom prst="rect">
            <a:avLst/>
          </a:prstGeom>
          <a:solidFill>
            <a:srgbClr val="C00000">
              <a:alpha val="4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0583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E86B409-46E0-DD3B-C275-14C37C381F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640" y="0"/>
            <a:ext cx="75167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278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Rectangle 1030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0" name="Freeform: Shape 1032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2" name="Rectangle 1034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9" name="Freeform: Shape 1038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1" name="Isosceles Triangle 1040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14B1783-9225-1F48-D40B-ED60E00140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2447545"/>
            <a:ext cx="10905066" cy="1962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3" name="Isosceles Triangle 1042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9062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F217191-D134-9123-61C1-0FD8DF8280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333702"/>
            <a:ext cx="4824998" cy="868499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817B4B8-5E01-4B44-BC25-876D56C121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0"/>
            <a:ext cx="0" cy="320040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683D1A4-93E5-4A4D-B103-8223A220EB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621742" y="3200400"/>
            <a:ext cx="0" cy="365760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0E8ABF4-C289-489E-BEFB-3077F9D9C7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552330" y="3200400"/>
            <a:ext cx="0" cy="365760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989CFA0-35DD-4943-B365-488C66B9B1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3609790" y="3197412"/>
            <a:ext cx="4956048" cy="1754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88AD040-1A2B-4FB4-A345-7B9F3E5ED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0" y="3994133"/>
            <a:ext cx="3602736" cy="1754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23B704A-724B-41D6-8F33-76939E727D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8534400" y="3994133"/>
            <a:ext cx="3657600" cy="1754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968F169E-EDC4-6CD0-7734-F522C8673D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0330" y="3822277"/>
            <a:ext cx="4173070" cy="212292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840B6B7-660C-9EB7-8859-6FC7C1086F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8512" y="1289585"/>
            <a:ext cx="4295775" cy="1066800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2ED3EC0F-5FDC-3A8F-4730-A09E3CB148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6388" y="4355381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5F7742C-64E9-C674-B328-6F87BCE998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8248" y="4815019"/>
            <a:ext cx="2922494" cy="793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292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E1856-1ED7-1F9D-F754-4B641E8C4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5">
                    <a:lumMod val="50000"/>
                  </a:schemeClr>
                </a:solidFill>
              </a:rPr>
              <a:t>Collaborative Vision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B40B4C-2DD0-25D8-A1E8-D2D822305AEB}"/>
              </a:ext>
            </a:extLst>
          </p:cNvPr>
          <p:cNvSpPr txBox="1"/>
          <p:nvPr/>
        </p:nvSpPr>
        <p:spPr>
          <a:xfrm>
            <a:off x="838200" y="1861517"/>
            <a:ext cx="105156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i="1" dirty="0">
                <a:solidFill>
                  <a:schemeClr val="accent5">
                    <a:lumMod val="50000"/>
                  </a:schemeClr>
                </a:solidFill>
              </a:rPr>
              <a:t>Aberdeen City Council </a:t>
            </a:r>
            <a:r>
              <a:rPr lang="en-GB" sz="2400" i="1" dirty="0">
                <a:solidFill>
                  <a:schemeClr val="accent5">
                    <a:lumMod val="50000"/>
                  </a:schemeClr>
                </a:solidFill>
              </a:rPr>
              <a:t>is a research active organisation, commissioning and generating research, curating and translating research evidence to support people to be healthy, happy and prosper regardless of their background or where they live.</a:t>
            </a:r>
          </a:p>
          <a:p>
            <a:endParaRPr lang="en-GB" sz="2400" i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GB" sz="2400" i="1" dirty="0">
                <a:solidFill>
                  <a:schemeClr val="accent5">
                    <a:lumMod val="50000"/>
                  </a:schemeClr>
                </a:solidFill>
              </a:rPr>
              <a:t>The AHDRC facilitates a supportive and sustainable research environment, enabling the acquisition of skills and training, and generating and translating interdisciplinary research that will support a post-pandemic recovery, a sustainable and just economic transition, reduce current and prevent future health inequalities, and improve health in the City, Scotland, the UK and internationally.</a:t>
            </a:r>
          </a:p>
        </p:txBody>
      </p:sp>
    </p:spTree>
    <p:extLst>
      <p:ext uri="{BB962C8B-B14F-4D97-AF65-F5344CB8AC3E}">
        <p14:creationId xmlns:p14="http://schemas.microsoft.com/office/powerpoint/2010/main" val="34044269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E1856-1ED7-1F9D-F754-4B641E8C4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5">
                    <a:lumMod val="50000"/>
                  </a:schemeClr>
                </a:solidFill>
              </a:rPr>
              <a:t>Headlines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B40B4C-2DD0-25D8-A1E8-D2D822305AEB}"/>
              </a:ext>
            </a:extLst>
          </p:cNvPr>
          <p:cNvSpPr txBox="1"/>
          <p:nvPr/>
        </p:nvSpPr>
        <p:spPr>
          <a:xfrm>
            <a:off x="838200" y="1861517"/>
            <a:ext cx="105156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Firmly within the governance of Community Planning Aberdeen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£1M per year for 5 years, for capacity and capability (not to fund specific research)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Only Scottish collaborative (currently)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Growing community of academic collaborators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Connected to national organisations (Public Health Scotland; Research Data Scotland; Chief Scientist Officer; Improvement Service; etc)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6752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2B1878C38928D42A2D66FD3F3DC9432" ma:contentTypeVersion="6" ma:contentTypeDescription="Create a new document." ma:contentTypeScope="" ma:versionID="2dd3b0306eb9344a94283637ab77bec2">
  <xsd:schema xmlns:xsd="http://www.w3.org/2001/XMLSchema" xmlns:xs="http://www.w3.org/2001/XMLSchema" xmlns:p="http://schemas.microsoft.com/office/2006/metadata/properties" xmlns:ns2="19a4c3c8-e21e-4f06-9335-5c95b33e50cd" xmlns:ns3="27f52916-5a8f-473f-a6ee-aba4a51fd594" targetNamespace="http://schemas.microsoft.com/office/2006/metadata/properties" ma:root="true" ma:fieldsID="d49cfe521de643d3ee02b9bf03c979ac" ns2:_="" ns3:_="">
    <xsd:import namespace="19a4c3c8-e21e-4f06-9335-5c95b33e50cd"/>
    <xsd:import namespace="27f52916-5a8f-473f-a6ee-aba4a51fd5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a4c3c8-e21e-4f06-9335-5c95b33e50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f52916-5a8f-473f-a6ee-aba4a51fd59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8AD4EE7-AB10-45FB-B514-71B49A93671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85F58D7-59DE-424E-B8CE-11B30C67D3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9a4c3c8-e21e-4f06-9335-5c95b33e50cd"/>
    <ds:schemaRef ds:uri="27f52916-5a8f-473f-a6ee-aba4a51fd5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3133</TotalTime>
  <Words>761</Words>
  <Application>Microsoft Office PowerPoint</Application>
  <PresentationFormat>Widescreen</PresentationFormat>
  <Paragraphs>146</Paragraphs>
  <Slides>16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Collaborative Vision</vt:lpstr>
      <vt:lpstr>Headlines</vt:lpstr>
      <vt:lpstr>Workstreams and Posts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 Murchie</dc:creator>
  <cp:lastModifiedBy>Grace Milne (NHS Grampian)</cp:lastModifiedBy>
  <cp:revision>5</cp:revision>
  <dcterms:created xsi:type="dcterms:W3CDTF">2023-02-22T12:33:01Z</dcterms:created>
  <dcterms:modified xsi:type="dcterms:W3CDTF">2023-05-19T12:01:59Z</dcterms:modified>
</cp:coreProperties>
</file>