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4.xml" ContentType="application/vnd.openxmlformats-officedocument.presentationml.notesSlide+xml"/>
  <Override PartName="/ppt/charts/chart1.xml" ContentType="application/vnd.openxmlformats-officedocument.drawingml.chart+xml"/>
  <Override PartName="/ppt/comments/comment1.xml" ContentType="application/vnd.openxmlformats-officedocument.presentationml.comment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9"/>
  </p:notesMasterIdLst>
  <p:sldIdLst>
    <p:sldId id="2076136156" r:id="rId4"/>
    <p:sldId id="2076136154" r:id="rId5"/>
    <p:sldId id="2076136168" r:id="rId6"/>
    <p:sldId id="260" r:id="rId7"/>
    <p:sldId id="207613614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EAC40A8-2FD0-4A43-9712-68BA447918F5}">
          <p14:sldIdLst>
            <p14:sldId id="2076136156"/>
            <p14:sldId id="2076136154"/>
          </p14:sldIdLst>
        </p14:section>
        <p14:section name="Untitled Section" id="{6BE0BEAE-29C0-4627-87B8-6C33FFC24314}">
          <p14:sldIdLst>
            <p14:sldId id="2076136168"/>
            <p14:sldId id="260"/>
            <p14:sldId id="2076136149"/>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e Scott" initials="SS" lastIdx="2" clrIdx="0">
    <p:extLst>
      <p:ext uri="{19B8F6BF-5375-455C-9EA6-DF929625EA0E}">
        <p15:presenceInfo xmlns:p15="http://schemas.microsoft.com/office/powerpoint/2012/main" userId="S::SaScott@aberdeencity.gov.uk::4b48438d-242d-433c-b485-8a6eee47026e" providerId="AD"/>
      </p:ext>
    </p:extLst>
  </p:cmAuthor>
  <p:cmAuthor id="2" name="Michelle Shek" initials="MS" lastIdx="1" clrIdx="1">
    <p:extLst>
      <p:ext uri="{19B8F6BF-5375-455C-9EA6-DF929625EA0E}">
        <p15:presenceInfo xmlns:p15="http://schemas.microsoft.com/office/powerpoint/2012/main" userId="S::MiShek@aberdeencity.gov.uk::8bd12677-9a0e-423a-8f4f-12aa9b5ba53b" providerId="AD"/>
      </p:ext>
    </p:extLst>
  </p:cmAuthor>
  <p:cmAuthor id="3" name="Graeme Simpson" initials="GS" lastIdx="1" clrIdx="2">
    <p:extLst>
      <p:ext uri="{19B8F6BF-5375-455C-9EA6-DF929625EA0E}">
        <p15:presenceInfo xmlns:p15="http://schemas.microsoft.com/office/powerpoint/2012/main" userId="S::GSimpson@aberdeencity.gov.uk::1d3db10a-93a7-4349-884a-eb8417bd43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varScale="1">
        <p:scale>
          <a:sx n="92" d="100"/>
          <a:sy n="92" d="100"/>
        </p:scale>
        <p:origin x="132" y="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28575">
              <a:noFill/>
            </a:ln>
          </c:spPr>
          <c:marker>
            <c:spPr>
              <a:ln>
                <a:noFill/>
              </a:ln>
            </c:spPr>
          </c:marker>
          <c:dPt>
            <c:idx val="0"/>
            <c:marker>
              <c:spPr>
                <a:solidFill>
                  <a:schemeClr val="tx2"/>
                </a:solidFill>
                <a:ln>
                  <a:noFill/>
                </a:ln>
              </c:spPr>
            </c:marker>
            <c:bubble3D val="0"/>
            <c:extLst>
              <c:ext xmlns:c16="http://schemas.microsoft.com/office/drawing/2014/chart" uri="{C3380CC4-5D6E-409C-BE32-E72D297353CC}">
                <c16:uniqueId val="{00000000-35AD-4842-8111-48B90475EA9E}"/>
              </c:ext>
            </c:extLst>
          </c:dPt>
          <c:dPt>
            <c:idx val="3"/>
            <c:marker>
              <c:spPr>
                <a:solidFill>
                  <a:schemeClr val="bg1">
                    <a:lumMod val="75000"/>
                  </a:schemeClr>
                </a:solidFill>
                <a:ln>
                  <a:noFill/>
                </a:ln>
              </c:spPr>
            </c:marker>
            <c:bubble3D val="0"/>
            <c:extLst>
              <c:ext xmlns:c16="http://schemas.microsoft.com/office/drawing/2014/chart" uri="{C3380CC4-5D6E-409C-BE32-E72D297353CC}">
                <c16:uniqueId val="{00000001-35AD-4842-8111-48B90475EA9E}"/>
              </c:ext>
            </c:extLst>
          </c:dPt>
          <c:dPt>
            <c:idx val="4"/>
            <c:marker>
              <c:spPr>
                <a:solidFill>
                  <a:schemeClr val="bg1">
                    <a:lumMod val="75000"/>
                  </a:schemeClr>
                </a:solidFill>
                <a:ln>
                  <a:noFill/>
                </a:ln>
              </c:spPr>
            </c:marker>
            <c:bubble3D val="0"/>
            <c:extLst>
              <c:ext xmlns:c16="http://schemas.microsoft.com/office/drawing/2014/chart" uri="{C3380CC4-5D6E-409C-BE32-E72D297353CC}">
                <c16:uniqueId val="{00000002-35AD-4842-8111-48B90475EA9E}"/>
              </c:ext>
            </c:extLst>
          </c:dPt>
          <c:dPt>
            <c:idx val="5"/>
            <c:marker>
              <c:spPr>
                <a:solidFill>
                  <a:schemeClr val="bg1">
                    <a:lumMod val="75000"/>
                  </a:schemeClr>
                </a:solidFill>
                <a:ln>
                  <a:noFill/>
                </a:ln>
              </c:spPr>
            </c:marker>
            <c:bubble3D val="0"/>
            <c:extLst>
              <c:ext xmlns:c16="http://schemas.microsoft.com/office/drawing/2014/chart" uri="{C3380CC4-5D6E-409C-BE32-E72D297353CC}">
                <c16:uniqueId val="{00000003-35AD-4842-8111-48B90475EA9E}"/>
              </c:ext>
            </c:extLst>
          </c:dPt>
          <c:dPt>
            <c:idx val="6"/>
            <c:marker>
              <c:spPr>
                <a:solidFill>
                  <a:schemeClr val="bg1">
                    <a:lumMod val="75000"/>
                  </a:schemeClr>
                </a:solidFill>
                <a:ln>
                  <a:noFill/>
                </a:ln>
              </c:spPr>
            </c:marker>
            <c:bubble3D val="0"/>
            <c:extLst>
              <c:ext xmlns:c16="http://schemas.microsoft.com/office/drawing/2014/chart" uri="{C3380CC4-5D6E-409C-BE32-E72D297353CC}">
                <c16:uniqueId val="{00000004-35AD-4842-8111-48B90475EA9E}"/>
              </c:ext>
            </c:extLst>
          </c:dPt>
          <c:dPt>
            <c:idx val="7"/>
            <c:marker>
              <c:spPr>
                <a:solidFill>
                  <a:schemeClr val="accent1"/>
                </a:solidFill>
                <a:ln>
                  <a:noFill/>
                </a:ln>
              </c:spPr>
            </c:marker>
            <c:bubble3D val="0"/>
            <c:extLst>
              <c:ext xmlns:c16="http://schemas.microsoft.com/office/drawing/2014/chart" uri="{C3380CC4-5D6E-409C-BE32-E72D297353CC}">
                <c16:uniqueId val="{00000005-35AD-4842-8111-48B90475EA9E}"/>
              </c:ext>
            </c:extLst>
          </c:dPt>
          <c:dPt>
            <c:idx val="8"/>
            <c:marker>
              <c:spPr>
                <a:solidFill>
                  <a:schemeClr val="accent1"/>
                </a:solidFill>
                <a:ln>
                  <a:noFill/>
                </a:ln>
              </c:spPr>
            </c:marker>
            <c:bubble3D val="0"/>
            <c:extLst>
              <c:ext xmlns:c16="http://schemas.microsoft.com/office/drawing/2014/chart" uri="{C3380CC4-5D6E-409C-BE32-E72D297353CC}">
                <c16:uniqueId val="{00000006-35AD-4842-8111-48B90475EA9E}"/>
              </c:ext>
            </c:extLst>
          </c:dPt>
          <c:dPt>
            <c:idx val="9"/>
            <c:marker>
              <c:spPr>
                <a:solidFill>
                  <a:schemeClr val="bg1">
                    <a:lumMod val="75000"/>
                  </a:schemeClr>
                </a:solidFill>
                <a:ln>
                  <a:noFill/>
                </a:ln>
              </c:spPr>
            </c:marker>
            <c:bubble3D val="0"/>
            <c:extLst>
              <c:ext xmlns:c16="http://schemas.microsoft.com/office/drawing/2014/chart" uri="{C3380CC4-5D6E-409C-BE32-E72D297353CC}">
                <c16:uniqueId val="{00000007-35AD-4842-8111-48B90475EA9E}"/>
              </c:ext>
            </c:extLst>
          </c:dPt>
          <c:dPt>
            <c:idx val="10"/>
            <c:marker>
              <c:spPr>
                <a:solidFill>
                  <a:srgbClr val="C00000"/>
                </a:solidFill>
                <a:ln>
                  <a:noFill/>
                </a:ln>
              </c:spPr>
            </c:marker>
            <c:bubble3D val="0"/>
            <c:extLst>
              <c:ext xmlns:c16="http://schemas.microsoft.com/office/drawing/2014/chart" uri="{C3380CC4-5D6E-409C-BE32-E72D297353CC}">
                <c16:uniqueId val="{00000008-35AD-4842-8111-48B90475EA9E}"/>
              </c:ext>
            </c:extLst>
          </c:dPt>
          <c:dPt>
            <c:idx val="11"/>
            <c:marker>
              <c:spPr>
                <a:solidFill>
                  <a:schemeClr val="bg1">
                    <a:lumMod val="75000"/>
                  </a:schemeClr>
                </a:solidFill>
                <a:ln>
                  <a:noFill/>
                </a:ln>
              </c:spPr>
            </c:marker>
            <c:bubble3D val="0"/>
            <c:extLst>
              <c:ext xmlns:c16="http://schemas.microsoft.com/office/drawing/2014/chart" uri="{C3380CC4-5D6E-409C-BE32-E72D297353CC}">
                <c16:uniqueId val="{00000009-35AD-4842-8111-48B90475EA9E}"/>
              </c:ext>
            </c:extLst>
          </c:dPt>
          <c:xVal>
            <c:numRef>
              <c:f>Sheet1!$A$2:$A$12</c:f>
              <c:numCache>
                <c:formatCode>0%</c:formatCode>
                <c:ptCount val="11"/>
                <c:pt idx="0">
                  <c:v>0.35</c:v>
                </c:pt>
                <c:pt idx="1">
                  <c:v>0.08</c:v>
                </c:pt>
                <c:pt idx="2">
                  <c:v>0.2</c:v>
                </c:pt>
                <c:pt idx="3">
                  <c:v>0.14000000000000001</c:v>
                </c:pt>
                <c:pt idx="4">
                  <c:v>0.14000000000000001</c:v>
                </c:pt>
                <c:pt idx="5">
                  <c:v>7.0000000000000007E-2</c:v>
                </c:pt>
                <c:pt idx="6">
                  <c:v>0.1</c:v>
                </c:pt>
                <c:pt idx="7">
                  <c:v>0.17</c:v>
                </c:pt>
                <c:pt idx="8">
                  <c:v>0.06</c:v>
                </c:pt>
                <c:pt idx="9">
                  <c:v>0.11</c:v>
                </c:pt>
                <c:pt idx="10">
                  <c:v>0.53</c:v>
                </c:pt>
              </c:numCache>
            </c:numRef>
          </c:xVal>
          <c:yVal>
            <c:numRef>
              <c:f>Sheet1!$B$2:$B$12</c:f>
              <c:numCache>
                <c:formatCode>0%</c:formatCode>
                <c:ptCount val="11"/>
                <c:pt idx="0">
                  <c:v>0.4</c:v>
                </c:pt>
                <c:pt idx="1">
                  <c:v>0.39</c:v>
                </c:pt>
                <c:pt idx="2">
                  <c:v>0.39</c:v>
                </c:pt>
                <c:pt idx="3">
                  <c:v>0.17</c:v>
                </c:pt>
                <c:pt idx="4">
                  <c:v>0.15</c:v>
                </c:pt>
                <c:pt idx="5">
                  <c:v>0.2</c:v>
                </c:pt>
                <c:pt idx="6">
                  <c:v>0.16</c:v>
                </c:pt>
                <c:pt idx="7">
                  <c:v>0.36</c:v>
                </c:pt>
                <c:pt idx="8">
                  <c:v>0.36</c:v>
                </c:pt>
                <c:pt idx="9">
                  <c:v>0.17</c:v>
                </c:pt>
                <c:pt idx="10">
                  <c:v>0.15</c:v>
                </c:pt>
              </c:numCache>
            </c:numRef>
          </c:yVal>
          <c:smooth val="0"/>
          <c:extLst>
            <c:ext xmlns:c16="http://schemas.microsoft.com/office/drawing/2014/chart" uri="{C3380CC4-5D6E-409C-BE32-E72D297353CC}">
              <c16:uniqueId val="{0000000A-35AD-4842-8111-48B90475EA9E}"/>
            </c:ext>
          </c:extLst>
        </c:ser>
        <c:dLbls>
          <c:showLegendKey val="0"/>
          <c:showVal val="0"/>
          <c:showCatName val="0"/>
          <c:showSerName val="0"/>
          <c:showPercent val="0"/>
          <c:showBubbleSize val="0"/>
        </c:dLbls>
        <c:axId val="401914864"/>
        <c:axId val="401916824"/>
      </c:scatterChart>
      <c:valAx>
        <c:axId val="401914864"/>
        <c:scaling>
          <c:orientation val="minMax"/>
          <c:max val="0.55000000000000004"/>
          <c:min val="0"/>
        </c:scaling>
        <c:delete val="0"/>
        <c:axPos val="b"/>
        <c:numFmt formatCode="0%" sourceLinked="1"/>
        <c:majorTickMark val="out"/>
        <c:minorTickMark val="none"/>
        <c:tickLblPos val="nextTo"/>
        <c:txPr>
          <a:bodyPr/>
          <a:lstStyle/>
          <a:p>
            <a:pPr>
              <a:defRPr sz="1200"/>
            </a:pPr>
            <a:endParaRPr lang="en-US"/>
          </a:p>
        </c:txPr>
        <c:crossAx val="401916824"/>
        <c:crosses val="autoZero"/>
        <c:crossBetween val="midCat"/>
        <c:majorUnit val="5.000000000000001E-2"/>
      </c:valAx>
      <c:valAx>
        <c:axId val="401916824"/>
        <c:scaling>
          <c:orientation val="minMax"/>
        </c:scaling>
        <c:delete val="0"/>
        <c:axPos val="l"/>
        <c:numFmt formatCode="0%" sourceLinked="1"/>
        <c:majorTickMark val="out"/>
        <c:minorTickMark val="none"/>
        <c:tickLblPos val="nextTo"/>
        <c:txPr>
          <a:bodyPr/>
          <a:lstStyle/>
          <a:p>
            <a:pPr>
              <a:defRPr sz="1200"/>
            </a:pPr>
            <a:endParaRPr lang="en-US"/>
          </a:p>
        </c:txPr>
        <c:crossAx val="401914864"/>
        <c:crosses val="autoZero"/>
        <c:crossBetween val="midCat"/>
      </c:valAx>
    </c:plotArea>
    <c:plotVisOnly val="1"/>
    <c:dispBlanksAs val="gap"/>
    <c:showDLblsOverMax val="0"/>
  </c:chart>
  <c:txPr>
    <a:bodyPr/>
    <a:lstStyle/>
    <a:p>
      <a:pPr>
        <a:defRPr sz="1800"/>
      </a:pPr>
      <a:endParaRPr lang="en-US"/>
    </a:p>
  </c:txPr>
  <c:externalData r:id="rId1">
    <c:autoUpdate val="0"/>
  </c:externalData>
</c:chartSpace>
</file>

<file path=ppt/comments/comment1.xml><?xml version="1.0" encoding="utf-8"?>
<p:cmLst xmlns:a="http://schemas.openxmlformats.org/drawingml/2006/main" xmlns:r="http://schemas.openxmlformats.org/officeDocument/2006/relationships" xmlns:p="http://schemas.openxmlformats.org/presentationml/2006/main">
  <p:cm authorId="1" dt="2021-09-30T09:03:58.462" idx="1">
    <p:pos x="7723" y="335"/>
    <p:text>[@Michelle Shek] - I love your moving globe!! &lt;3</p:text>
    <p:extLst>
      <p:ext uri="{C676402C-5697-4E1C-873F-D02D1690AC5C}">
        <p15:threadingInfo xmlns:p15="http://schemas.microsoft.com/office/powerpoint/2012/main" timeZoneBias="-60"/>
      </p:ext>
    </p:extLst>
  </p:cm>
  <p:cm authorId="2" dt="2021-09-30T09:06:38.860" idx="1">
    <p:pos x="7723" y="431"/>
    <p:text>thanks [@Sandie Scott]... i love the morphing transition slide and using more and more, such fun :D</p:text>
    <p:extLst>
      <p:ext uri="{C676402C-5697-4E1C-873F-D02D1690AC5C}">
        <p15:threadingInfo xmlns:p15="http://schemas.microsoft.com/office/powerpoint/2012/main" timeZoneBias="-60">
          <p15:parentCm authorId="1" idx="1"/>
        </p15:threadingInfo>
      </p:ext>
    </p:extLst>
  </p:cm>
  <p:cm authorId="1" dt="2021-09-30T09:21:20.597" idx="2">
    <p:pos x="7723" y="471"/>
    <p:text>Me too!! It's so addictive...</p:text>
    <p:extLst>
      <p:ext uri="{C676402C-5697-4E1C-873F-D02D1690AC5C}">
        <p15:threadingInfo xmlns:p15="http://schemas.microsoft.com/office/powerpoint/2012/main" timeZoneBias="-60">
          <p15:parentCm authorId="1" idx="1"/>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40670B-B88F-4C77-92D3-92DEBD3D89EA}" type="datetimeFigureOut">
              <a:rPr lang="en-GB" smtClean="0"/>
              <a:t>19/05/2023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A047CE-CE2B-465F-8CB5-3ACE35BC6B09}" type="slidenum">
              <a:rPr lang="en-GB" smtClean="0"/>
              <a:t>‹#›</a:t>
            </a:fld>
            <a:endParaRPr lang="en-GB"/>
          </a:p>
        </p:txBody>
      </p:sp>
    </p:spTree>
    <p:extLst>
      <p:ext uri="{BB962C8B-B14F-4D97-AF65-F5344CB8AC3E}">
        <p14:creationId xmlns:p14="http://schemas.microsoft.com/office/powerpoint/2010/main" val="1795555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10.05 – 10.10</a:t>
            </a:r>
          </a:p>
          <a:p>
            <a:endParaRPr lang="en-GB"/>
          </a:p>
          <a:p>
            <a:r>
              <a:rPr lang="en-GB"/>
              <a:t>How the world will be a better place. Stressed workforce, streamlined processes, </a:t>
            </a:r>
          </a:p>
          <a:p>
            <a:pPr marL="171450" indent="-171450">
              <a:buFontTx/>
              <a:buChar char="-"/>
            </a:pPr>
            <a:r>
              <a:rPr lang="en-GB"/>
              <a:t>Aging 20 year old system</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b="0" i="0" u="none" strike="noStrike" kern="1200" cap="none" spc="0" normalizeH="0" baseline="0" noProof="0">
                <a:ln>
                  <a:noFill/>
                </a:ln>
                <a:solidFill>
                  <a:prstClr val="black">
                    <a:lumMod val="85000"/>
                    <a:lumOff val="15000"/>
                  </a:prstClr>
                </a:solidFill>
                <a:effectLst/>
                <a:uLnTx/>
                <a:uFillTx/>
                <a:latin typeface="Segoe UI Light" panose="020B0502040204020203" pitchFamily="34" charset="0"/>
                <a:ea typeface="+mn-ea"/>
                <a:cs typeface="Segoe UI Light" panose="020B0502040204020203" pitchFamily="34" charset="0"/>
              </a:rPr>
              <a:t>Frontline services are really stretched</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b="0" i="0" u="none" strike="noStrike" kern="1200" cap="none" spc="0" normalizeH="0" baseline="0" noProof="0">
                <a:ln>
                  <a:noFill/>
                </a:ln>
                <a:solidFill>
                  <a:prstClr val="black">
                    <a:lumMod val="85000"/>
                    <a:lumOff val="15000"/>
                  </a:prstClr>
                </a:solidFill>
                <a:effectLst/>
                <a:uLnTx/>
                <a:uFillTx/>
                <a:latin typeface="Segoe UI Light" panose="020B0502040204020203" pitchFamily="34" charset="0"/>
                <a:ea typeface="+mn-ea"/>
                <a:cs typeface="Segoe UI Light" panose="020B0502040204020203" pitchFamily="34" charset="0"/>
              </a:rPr>
              <a:t>Dynamics365 will release time and free up time for you to see your clients. </a:t>
            </a:r>
          </a:p>
          <a:p>
            <a:pPr marL="171450" indent="-171450">
              <a:buFontTx/>
              <a:buChar char="-"/>
            </a:pPr>
            <a:r>
              <a:rPr lang="en-GB"/>
              <a:t>Maximising new tech</a:t>
            </a:r>
          </a:p>
          <a:p>
            <a:pPr marL="171450" indent="-171450">
              <a:buFontTx/>
              <a:buChar char="-"/>
            </a:pPr>
            <a:r>
              <a:rPr lang="en-GB"/>
              <a:t>Cross cluster benefit</a:t>
            </a:r>
          </a:p>
          <a:p>
            <a:pPr marL="171450" indent="-171450">
              <a:buFontTx/>
              <a:buChar char="-"/>
            </a:pPr>
            <a:r>
              <a:rPr lang="en-GB"/>
              <a:t>Build much clearer sight of individual contact with council and what that looks like. </a:t>
            </a:r>
          </a:p>
          <a:p>
            <a:pPr marL="171450" indent="-171450">
              <a:buFontTx/>
              <a:buChar char="-"/>
            </a:pPr>
            <a:r>
              <a:rPr lang="en-GB"/>
              <a:t>Predictive stuff </a:t>
            </a:r>
          </a:p>
          <a:p>
            <a:endParaRPr lang="en-GB"/>
          </a:p>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BD6FA8-8E73-473E-978C-7B45829A072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9438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10.05 – 10.10</a:t>
            </a:r>
          </a:p>
          <a:p>
            <a:endParaRPr lang="en-GB"/>
          </a:p>
          <a:p>
            <a:r>
              <a:rPr lang="en-GB"/>
              <a:t>How the world will be a better place. Stressed workforce, streamlined processes, </a:t>
            </a:r>
          </a:p>
          <a:p>
            <a:pPr marL="171450" indent="-171450">
              <a:buFontTx/>
              <a:buChar char="-"/>
            </a:pPr>
            <a:r>
              <a:rPr lang="en-GB"/>
              <a:t>Aging 20 year old system</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b="0" i="0" u="none" strike="noStrike" kern="1200" cap="none" spc="0" normalizeH="0" baseline="0" noProof="0">
                <a:ln>
                  <a:noFill/>
                </a:ln>
                <a:solidFill>
                  <a:prstClr val="black">
                    <a:lumMod val="85000"/>
                    <a:lumOff val="15000"/>
                  </a:prstClr>
                </a:solidFill>
                <a:effectLst/>
                <a:uLnTx/>
                <a:uFillTx/>
                <a:latin typeface="Segoe UI Light" panose="020B0502040204020203" pitchFamily="34" charset="0"/>
                <a:ea typeface="+mn-ea"/>
                <a:cs typeface="Segoe UI Light" panose="020B0502040204020203" pitchFamily="34" charset="0"/>
              </a:rPr>
              <a:t>Frontline services are really stretched</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b="0" i="0" u="none" strike="noStrike" kern="1200" cap="none" spc="0" normalizeH="0" baseline="0" noProof="0">
                <a:ln>
                  <a:noFill/>
                </a:ln>
                <a:solidFill>
                  <a:prstClr val="black">
                    <a:lumMod val="85000"/>
                    <a:lumOff val="15000"/>
                  </a:prstClr>
                </a:solidFill>
                <a:effectLst/>
                <a:uLnTx/>
                <a:uFillTx/>
                <a:latin typeface="Segoe UI Light" panose="020B0502040204020203" pitchFamily="34" charset="0"/>
                <a:ea typeface="+mn-ea"/>
                <a:cs typeface="Segoe UI Light" panose="020B0502040204020203" pitchFamily="34" charset="0"/>
              </a:rPr>
              <a:t>Dynamics365 will release time and free up time for you to see your clients. </a:t>
            </a:r>
          </a:p>
          <a:p>
            <a:pPr marL="171450" indent="-171450">
              <a:buFontTx/>
              <a:buChar char="-"/>
            </a:pPr>
            <a:r>
              <a:rPr lang="en-GB"/>
              <a:t>Maximising new tech</a:t>
            </a:r>
          </a:p>
          <a:p>
            <a:pPr marL="171450" indent="-171450">
              <a:buFontTx/>
              <a:buChar char="-"/>
            </a:pPr>
            <a:r>
              <a:rPr lang="en-GB"/>
              <a:t>Cross cluster benefit</a:t>
            </a:r>
          </a:p>
          <a:p>
            <a:pPr marL="171450" indent="-171450">
              <a:buFontTx/>
              <a:buChar char="-"/>
            </a:pPr>
            <a:r>
              <a:rPr lang="en-GB"/>
              <a:t>Build much clearer sight of individual contact with council and what that looks like. </a:t>
            </a:r>
          </a:p>
          <a:p>
            <a:pPr marL="171450" indent="-171450">
              <a:buFontTx/>
              <a:buChar char="-"/>
            </a:pPr>
            <a:r>
              <a:rPr lang="en-GB"/>
              <a:t>Predictive stuff </a:t>
            </a:r>
          </a:p>
          <a:p>
            <a:endParaRPr lang="en-GB"/>
          </a:p>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BD6FA8-8E73-473E-978C-7B45829A072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9671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10.05 – 10.10</a:t>
            </a:r>
          </a:p>
          <a:p>
            <a:endParaRPr lang="en-GB"/>
          </a:p>
          <a:p>
            <a:r>
              <a:rPr lang="en-GB"/>
              <a:t>How the world will be a better place. Stressed workforce, streamlined processes, </a:t>
            </a:r>
          </a:p>
          <a:p>
            <a:pPr marL="171450" indent="-171450">
              <a:buFontTx/>
              <a:buChar char="-"/>
            </a:pPr>
            <a:r>
              <a:rPr lang="en-GB"/>
              <a:t>Aging 20 year old system</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b="0" i="0" u="none" strike="noStrike" kern="1200" cap="none" spc="0" normalizeH="0" baseline="0" noProof="0">
                <a:ln>
                  <a:noFill/>
                </a:ln>
                <a:solidFill>
                  <a:prstClr val="black">
                    <a:lumMod val="85000"/>
                    <a:lumOff val="15000"/>
                  </a:prstClr>
                </a:solidFill>
                <a:effectLst/>
                <a:uLnTx/>
                <a:uFillTx/>
                <a:latin typeface="Segoe UI Light" panose="020B0502040204020203" pitchFamily="34" charset="0"/>
                <a:ea typeface="+mn-ea"/>
                <a:cs typeface="Segoe UI Light" panose="020B0502040204020203" pitchFamily="34" charset="0"/>
              </a:rPr>
              <a:t>Frontline services are really stretched</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b="0" i="0" u="none" strike="noStrike" kern="1200" cap="none" spc="0" normalizeH="0" baseline="0" noProof="0">
                <a:ln>
                  <a:noFill/>
                </a:ln>
                <a:solidFill>
                  <a:prstClr val="black">
                    <a:lumMod val="85000"/>
                    <a:lumOff val="15000"/>
                  </a:prstClr>
                </a:solidFill>
                <a:effectLst/>
                <a:uLnTx/>
                <a:uFillTx/>
                <a:latin typeface="Segoe UI Light" panose="020B0502040204020203" pitchFamily="34" charset="0"/>
                <a:ea typeface="+mn-ea"/>
                <a:cs typeface="Segoe UI Light" panose="020B0502040204020203" pitchFamily="34" charset="0"/>
              </a:rPr>
              <a:t>Dynamics365 will release time and free up time for you to see your clients. </a:t>
            </a:r>
          </a:p>
          <a:p>
            <a:pPr marL="171450" indent="-171450">
              <a:buFontTx/>
              <a:buChar char="-"/>
            </a:pPr>
            <a:r>
              <a:rPr lang="en-GB"/>
              <a:t>Maximising new tech</a:t>
            </a:r>
          </a:p>
          <a:p>
            <a:pPr marL="171450" indent="-171450">
              <a:buFontTx/>
              <a:buChar char="-"/>
            </a:pPr>
            <a:r>
              <a:rPr lang="en-GB"/>
              <a:t>Cross cluster benefit</a:t>
            </a:r>
          </a:p>
          <a:p>
            <a:pPr marL="171450" indent="-171450">
              <a:buFontTx/>
              <a:buChar char="-"/>
            </a:pPr>
            <a:r>
              <a:rPr lang="en-GB"/>
              <a:t>Build much clearer sight of individual contact with council and what that looks like. </a:t>
            </a:r>
          </a:p>
          <a:p>
            <a:pPr marL="171450" indent="-171450">
              <a:buFontTx/>
              <a:buChar char="-"/>
            </a:pPr>
            <a:r>
              <a:rPr lang="en-GB"/>
              <a:t>Predictive stuff </a:t>
            </a:r>
          </a:p>
          <a:p>
            <a:endParaRPr lang="en-GB"/>
          </a:p>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BD6FA8-8E73-473E-978C-7B45829A072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074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GB"/>
              <a:t>People find peer based learning most effective  formal training a close second. Interestingly while self-led learning is the most popular is was the least helpful way to learn.</a:t>
            </a:r>
          </a:p>
          <a:p>
            <a:endParaRPr lang="en-GB"/>
          </a:p>
          <a:p>
            <a:endParaRPr lang="en-GB"/>
          </a:p>
          <a:p>
            <a:r>
              <a:rPr lang="en-GB"/>
              <a:t>We were also helpfully challenged by the product owner to ensure that the approach met the expectations and needs of the workforce.</a:t>
            </a:r>
          </a:p>
          <a:p>
            <a:endParaRPr lang="en-GB"/>
          </a:p>
          <a:p>
            <a:r>
              <a:rPr lang="en-GB"/>
              <a:t>With this in mind, we set out to find out how colleagues across Social Work and Finance like to learn and 305 people responded.</a:t>
            </a:r>
          </a:p>
          <a:p>
            <a:endParaRPr lang="en-GB"/>
          </a:p>
          <a:p>
            <a:endParaRPr lang="en-GB"/>
          </a:p>
          <a:p>
            <a:r>
              <a:rPr lang="en-GB"/>
              <a:t>What we learned was… CLICK</a:t>
            </a:r>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Microsoft Consumer Channels and Central Marketing Group</a:t>
            </a: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75DF2A-CA7F-4CAF-998B-136152162462}" type="datetime1">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5/19/2023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ooter Placeholder 5"/>
          <p:cNvSpPr>
            <a:spLocks noGrp="1"/>
          </p:cNvSpPr>
          <p:nvPr>
            <p:ph type="ft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Segoe UI Light" pitchFamily="34" charset="0"/>
                <a:ea typeface="+mn-ea"/>
                <a:cs typeface="+mn-cs"/>
              </a:rPr>
              <a:t>© 2012 Microsoft Corporation. All rights reserved. Microsoft, Windows, Windows Vista and other product names are or may be registered trademarks and/or trademarks in the U.S. and/or other countries.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Segoe UI Light" pitchFamily="34" charset="0"/>
                <a:ea typeface="+mn-ea"/>
                <a:cs typeface="+mn-cs"/>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kumimoji="0" lang="en-US" sz="1200" b="0" i="0" u="none" strike="noStrike" kern="1200" cap="none" spc="0" normalizeH="0" baseline="0" noProof="0">
                <a:ln>
                  <a:noFill/>
                </a:ln>
                <a:solidFill>
                  <a:srgbClr val="000000"/>
                </a:solidFill>
                <a:effectLst/>
                <a:uLnTx/>
                <a:uFillTx/>
                <a:latin typeface="Segoe UI Light" pitchFamily="34" charset="0"/>
                <a:ea typeface="+mn-ea"/>
                <a:cs typeface="+mn-cs"/>
              </a:rPr>
            </a:br>
            <a:r>
              <a:rPr kumimoji="0" lang="en-US" sz="1200" b="0" i="0" u="none" strike="noStrike" kern="1200" cap="none" spc="0" normalizeH="0" baseline="0" noProof="0">
                <a:ln>
                  <a:noFill/>
                </a:ln>
                <a:solidFill>
                  <a:srgbClr val="000000"/>
                </a:solidFill>
                <a:effectLst/>
                <a:uLnTx/>
                <a:uFillTx/>
                <a:latin typeface="Segoe UI Light" pitchFamily="34" charset="0"/>
                <a:ea typeface="+mn-ea"/>
                <a:cs typeface="+mn-cs"/>
              </a:rPr>
              <a:t>MICROSOFT MAKES NO WARRANTIES, EXPRESS, IMPLIED OR STATUTORY, AS TO THE INFORMATION IN THIS PRESENTATION.</a:t>
            </a:r>
          </a:p>
        </p:txBody>
      </p:sp>
      <p:sp>
        <p:nvSpPr>
          <p:cNvPr id="7" name="Slide Number Placeholder 6"/>
          <p:cNvSpPr>
            <a:spLocks noGrp="1"/>
          </p:cNvSpPr>
          <p:nvPr>
            <p:ph type="sldNum" sz="quarter" idx="13"/>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B263312-38AA-4E1E-B2B5-0F8F122B24F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0295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BD6FA8-8E73-473E-978C-7B45829A072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7983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C0B87-206A-FC0B-1FE9-94E94012E1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019FDE0-4B47-83A6-8D7E-87B680D7DD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D46DAA0-1760-F482-70BF-9CF7A0886D17}"/>
              </a:ext>
            </a:extLst>
          </p:cNvPr>
          <p:cNvSpPr>
            <a:spLocks noGrp="1"/>
          </p:cNvSpPr>
          <p:nvPr>
            <p:ph type="dt" sz="half" idx="10"/>
          </p:nvPr>
        </p:nvSpPr>
        <p:spPr/>
        <p:txBody>
          <a:bodyPr/>
          <a:lstStyle/>
          <a:p>
            <a:fld id="{B95E8C30-FAB4-4F86-9AAB-39537D95CA25}" type="datetimeFigureOut">
              <a:rPr lang="en-GB" smtClean="0"/>
              <a:t>19/05/2023</a:t>
            </a:fld>
            <a:endParaRPr lang="en-GB"/>
          </a:p>
        </p:txBody>
      </p:sp>
      <p:sp>
        <p:nvSpPr>
          <p:cNvPr id="5" name="Footer Placeholder 4">
            <a:extLst>
              <a:ext uri="{FF2B5EF4-FFF2-40B4-BE49-F238E27FC236}">
                <a16:creationId xmlns:a16="http://schemas.microsoft.com/office/drawing/2014/main" id="{7253B988-809E-CA71-0AF7-924FCE8D3B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B9246C-3C8B-9E26-0776-883C0B8138D0}"/>
              </a:ext>
            </a:extLst>
          </p:cNvPr>
          <p:cNvSpPr>
            <a:spLocks noGrp="1"/>
          </p:cNvSpPr>
          <p:nvPr>
            <p:ph type="sldNum" sz="quarter" idx="12"/>
          </p:nvPr>
        </p:nvSpPr>
        <p:spPr/>
        <p:txBody>
          <a:bodyPr/>
          <a:lstStyle/>
          <a:p>
            <a:fld id="{BD8DCD1C-59F6-47C1-AC9C-C8BCD9AC02F0}" type="slidenum">
              <a:rPr lang="en-GB" smtClean="0"/>
              <a:t>‹#›</a:t>
            </a:fld>
            <a:endParaRPr lang="en-GB"/>
          </a:p>
        </p:txBody>
      </p:sp>
    </p:spTree>
    <p:extLst>
      <p:ext uri="{BB962C8B-B14F-4D97-AF65-F5344CB8AC3E}">
        <p14:creationId xmlns:p14="http://schemas.microsoft.com/office/powerpoint/2010/main" val="1766589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A87B1-724C-CD8F-4A70-59A091F7A5D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586ED1D-0062-0E1D-519A-4F97A08C21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FD4D4D-D742-6039-22B8-6AE5BE86B38E}"/>
              </a:ext>
            </a:extLst>
          </p:cNvPr>
          <p:cNvSpPr>
            <a:spLocks noGrp="1"/>
          </p:cNvSpPr>
          <p:nvPr>
            <p:ph type="dt" sz="half" idx="10"/>
          </p:nvPr>
        </p:nvSpPr>
        <p:spPr/>
        <p:txBody>
          <a:bodyPr/>
          <a:lstStyle/>
          <a:p>
            <a:fld id="{B95E8C30-FAB4-4F86-9AAB-39537D95CA25}" type="datetimeFigureOut">
              <a:rPr lang="en-GB" smtClean="0"/>
              <a:t>19/05/2023</a:t>
            </a:fld>
            <a:endParaRPr lang="en-GB"/>
          </a:p>
        </p:txBody>
      </p:sp>
      <p:sp>
        <p:nvSpPr>
          <p:cNvPr id="5" name="Footer Placeholder 4">
            <a:extLst>
              <a:ext uri="{FF2B5EF4-FFF2-40B4-BE49-F238E27FC236}">
                <a16:creationId xmlns:a16="http://schemas.microsoft.com/office/drawing/2014/main" id="{CFC41943-0CBD-9E7B-5BD3-1A70B08682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BF1EBA-F2E9-32BD-B157-6BC4762910D4}"/>
              </a:ext>
            </a:extLst>
          </p:cNvPr>
          <p:cNvSpPr>
            <a:spLocks noGrp="1"/>
          </p:cNvSpPr>
          <p:nvPr>
            <p:ph type="sldNum" sz="quarter" idx="12"/>
          </p:nvPr>
        </p:nvSpPr>
        <p:spPr/>
        <p:txBody>
          <a:bodyPr/>
          <a:lstStyle/>
          <a:p>
            <a:fld id="{BD8DCD1C-59F6-47C1-AC9C-C8BCD9AC02F0}" type="slidenum">
              <a:rPr lang="en-GB" smtClean="0"/>
              <a:t>‹#›</a:t>
            </a:fld>
            <a:endParaRPr lang="en-GB"/>
          </a:p>
        </p:txBody>
      </p:sp>
    </p:spTree>
    <p:extLst>
      <p:ext uri="{BB962C8B-B14F-4D97-AF65-F5344CB8AC3E}">
        <p14:creationId xmlns:p14="http://schemas.microsoft.com/office/powerpoint/2010/main" val="2893132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604E8B-8236-1CD8-0393-EA25E37F7EE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17BFD49-2C17-70B0-33A2-4CE27C8849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FAAF51-3151-7E1B-02BD-D7BCBBF6642B}"/>
              </a:ext>
            </a:extLst>
          </p:cNvPr>
          <p:cNvSpPr>
            <a:spLocks noGrp="1"/>
          </p:cNvSpPr>
          <p:nvPr>
            <p:ph type="dt" sz="half" idx="10"/>
          </p:nvPr>
        </p:nvSpPr>
        <p:spPr/>
        <p:txBody>
          <a:bodyPr/>
          <a:lstStyle/>
          <a:p>
            <a:fld id="{B95E8C30-FAB4-4F86-9AAB-39537D95CA25}" type="datetimeFigureOut">
              <a:rPr lang="en-GB" smtClean="0"/>
              <a:t>19/05/2023</a:t>
            </a:fld>
            <a:endParaRPr lang="en-GB"/>
          </a:p>
        </p:txBody>
      </p:sp>
      <p:sp>
        <p:nvSpPr>
          <p:cNvPr id="5" name="Footer Placeholder 4">
            <a:extLst>
              <a:ext uri="{FF2B5EF4-FFF2-40B4-BE49-F238E27FC236}">
                <a16:creationId xmlns:a16="http://schemas.microsoft.com/office/drawing/2014/main" id="{E08CA63F-DE47-D8EC-4C62-D75E6087EA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17C0B0-DAC4-338D-CE6C-B7701EF4104C}"/>
              </a:ext>
            </a:extLst>
          </p:cNvPr>
          <p:cNvSpPr>
            <a:spLocks noGrp="1"/>
          </p:cNvSpPr>
          <p:nvPr>
            <p:ph type="sldNum" sz="quarter" idx="12"/>
          </p:nvPr>
        </p:nvSpPr>
        <p:spPr/>
        <p:txBody>
          <a:bodyPr/>
          <a:lstStyle/>
          <a:p>
            <a:fld id="{BD8DCD1C-59F6-47C1-AC9C-C8BCD9AC02F0}" type="slidenum">
              <a:rPr lang="en-GB" smtClean="0"/>
              <a:t>‹#›</a:t>
            </a:fld>
            <a:endParaRPr lang="en-GB"/>
          </a:p>
        </p:txBody>
      </p:sp>
    </p:spTree>
    <p:extLst>
      <p:ext uri="{BB962C8B-B14F-4D97-AF65-F5344CB8AC3E}">
        <p14:creationId xmlns:p14="http://schemas.microsoft.com/office/powerpoint/2010/main" val="137824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C9068-5AFC-9C51-E10C-B4EAEBCCFC5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1CD0125-C164-C636-300A-117550C7B9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830181-40A1-D129-BFBE-A54A8DF2EC4A}"/>
              </a:ext>
            </a:extLst>
          </p:cNvPr>
          <p:cNvSpPr>
            <a:spLocks noGrp="1"/>
          </p:cNvSpPr>
          <p:nvPr>
            <p:ph type="dt" sz="half" idx="10"/>
          </p:nvPr>
        </p:nvSpPr>
        <p:spPr/>
        <p:txBody>
          <a:bodyPr/>
          <a:lstStyle/>
          <a:p>
            <a:fld id="{B95E8C30-FAB4-4F86-9AAB-39537D95CA25}" type="datetimeFigureOut">
              <a:rPr lang="en-GB" smtClean="0"/>
              <a:t>19/05/2023</a:t>
            </a:fld>
            <a:endParaRPr lang="en-GB"/>
          </a:p>
        </p:txBody>
      </p:sp>
      <p:sp>
        <p:nvSpPr>
          <p:cNvPr id="5" name="Footer Placeholder 4">
            <a:extLst>
              <a:ext uri="{FF2B5EF4-FFF2-40B4-BE49-F238E27FC236}">
                <a16:creationId xmlns:a16="http://schemas.microsoft.com/office/drawing/2014/main" id="{3196F44C-153A-5126-EB29-C6FF47D6CC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FC99FD-4839-71EA-324D-A873A72AF2F8}"/>
              </a:ext>
            </a:extLst>
          </p:cNvPr>
          <p:cNvSpPr>
            <a:spLocks noGrp="1"/>
          </p:cNvSpPr>
          <p:nvPr>
            <p:ph type="sldNum" sz="quarter" idx="12"/>
          </p:nvPr>
        </p:nvSpPr>
        <p:spPr/>
        <p:txBody>
          <a:bodyPr/>
          <a:lstStyle/>
          <a:p>
            <a:fld id="{BD8DCD1C-59F6-47C1-AC9C-C8BCD9AC02F0}" type="slidenum">
              <a:rPr lang="en-GB" smtClean="0"/>
              <a:t>‹#›</a:t>
            </a:fld>
            <a:endParaRPr lang="en-GB"/>
          </a:p>
        </p:txBody>
      </p:sp>
    </p:spTree>
    <p:extLst>
      <p:ext uri="{BB962C8B-B14F-4D97-AF65-F5344CB8AC3E}">
        <p14:creationId xmlns:p14="http://schemas.microsoft.com/office/powerpoint/2010/main" val="3558499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1EDD-7578-CAB8-1D5E-6D55B7A08B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9177408-15AC-1EC6-FBA2-0B2D952A9A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CCCED2-0F11-D597-B2AA-4E560EA064DF}"/>
              </a:ext>
            </a:extLst>
          </p:cNvPr>
          <p:cNvSpPr>
            <a:spLocks noGrp="1"/>
          </p:cNvSpPr>
          <p:nvPr>
            <p:ph type="dt" sz="half" idx="10"/>
          </p:nvPr>
        </p:nvSpPr>
        <p:spPr/>
        <p:txBody>
          <a:bodyPr/>
          <a:lstStyle/>
          <a:p>
            <a:fld id="{B95E8C30-FAB4-4F86-9AAB-39537D95CA25}" type="datetimeFigureOut">
              <a:rPr lang="en-GB" smtClean="0"/>
              <a:t>19/05/2023</a:t>
            </a:fld>
            <a:endParaRPr lang="en-GB"/>
          </a:p>
        </p:txBody>
      </p:sp>
      <p:sp>
        <p:nvSpPr>
          <p:cNvPr id="5" name="Footer Placeholder 4">
            <a:extLst>
              <a:ext uri="{FF2B5EF4-FFF2-40B4-BE49-F238E27FC236}">
                <a16:creationId xmlns:a16="http://schemas.microsoft.com/office/drawing/2014/main" id="{CA45FEDC-6ACD-1FFB-0678-47155886DE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5EE0E0-2DA3-02D8-6B4B-589CC35773E0}"/>
              </a:ext>
            </a:extLst>
          </p:cNvPr>
          <p:cNvSpPr>
            <a:spLocks noGrp="1"/>
          </p:cNvSpPr>
          <p:nvPr>
            <p:ph type="sldNum" sz="quarter" idx="12"/>
          </p:nvPr>
        </p:nvSpPr>
        <p:spPr/>
        <p:txBody>
          <a:bodyPr/>
          <a:lstStyle/>
          <a:p>
            <a:fld id="{BD8DCD1C-59F6-47C1-AC9C-C8BCD9AC02F0}" type="slidenum">
              <a:rPr lang="en-GB" smtClean="0"/>
              <a:t>‹#›</a:t>
            </a:fld>
            <a:endParaRPr lang="en-GB"/>
          </a:p>
        </p:txBody>
      </p:sp>
    </p:spTree>
    <p:extLst>
      <p:ext uri="{BB962C8B-B14F-4D97-AF65-F5344CB8AC3E}">
        <p14:creationId xmlns:p14="http://schemas.microsoft.com/office/powerpoint/2010/main" val="1396323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EB6EC-56DD-C9D9-B960-46E52F7788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E365654-0121-6C47-A16E-68AE39FBF6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FAA6033-EBB9-4393-EE57-46EB5A7B6C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A14F70F-C853-90B5-2593-E03B038E8B6F}"/>
              </a:ext>
            </a:extLst>
          </p:cNvPr>
          <p:cNvSpPr>
            <a:spLocks noGrp="1"/>
          </p:cNvSpPr>
          <p:nvPr>
            <p:ph type="dt" sz="half" idx="10"/>
          </p:nvPr>
        </p:nvSpPr>
        <p:spPr/>
        <p:txBody>
          <a:bodyPr/>
          <a:lstStyle/>
          <a:p>
            <a:fld id="{B95E8C30-FAB4-4F86-9AAB-39537D95CA25}" type="datetimeFigureOut">
              <a:rPr lang="en-GB" smtClean="0"/>
              <a:t>19/05/2023</a:t>
            </a:fld>
            <a:endParaRPr lang="en-GB"/>
          </a:p>
        </p:txBody>
      </p:sp>
      <p:sp>
        <p:nvSpPr>
          <p:cNvPr id="6" name="Footer Placeholder 5">
            <a:extLst>
              <a:ext uri="{FF2B5EF4-FFF2-40B4-BE49-F238E27FC236}">
                <a16:creationId xmlns:a16="http://schemas.microsoft.com/office/drawing/2014/main" id="{25AC27E7-1EE3-AFE1-E9D7-FC67E96E07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14E1737-2F81-0CBF-3B7D-1AB259FAD145}"/>
              </a:ext>
            </a:extLst>
          </p:cNvPr>
          <p:cNvSpPr>
            <a:spLocks noGrp="1"/>
          </p:cNvSpPr>
          <p:nvPr>
            <p:ph type="sldNum" sz="quarter" idx="12"/>
          </p:nvPr>
        </p:nvSpPr>
        <p:spPr/>
        <p:txBody>
          <a:bodyPr/>
          <a:lstStyle/>
          <a:p>
            <a:fld id="{BD8DCD1C-59F6-47C1-AC9C-C8BCD9AC02F0}" type="slidenum">
              <a:rPr lang="en-GB" smtClean="0"/>
              <a:t>‹#›</a:t>
            </a:fld>
            <a:endParaRPr lang="en-GB"/>
          </a:p>
        </p:txBody>
      </p:sp>
    </p:spTree>
    <p:extLst>
      <p:ext uri="{BB962C8B-B14F-4D97-AF65-F5344CB8AC3E}">
        <p14:creationId xmlns:p14="http://schemas.microsoft.com/office/powerpoint/2010/main" val="1941590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51290-9044-C573-DC09-6B959129B80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2E178A9-A30E-EE20-1312-5D8011CC10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EADC56-243D-72EE-569E-D98903CE21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DC63EC3-61BA-7736-6E6A-03C3DA9B94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AEF9A7-E98F-6E38-146B-9D369D8A73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7422A43-5251-0D7A-D4A8-14F2D7A70DCA}"/>
              </a:ext>
            </a:extLst>
          </p:cNvPr>
          <p:cNvSpPr>
            <a:spLocks noGrp="1"/>
          </p:cNvSpPr>
          <p:nvPr>
            <p:ph type="dt" sz="half" idx="10"/>
          </p:nvPr>
        </p:nvSpPr>
        <p:spPr/>
        <p:txBody>
          <a:bodyPr/>
          <a:lstStyle/>
          <a:p>
            <a:fld id="{B95E8C30-FAB4-4F86-9AAB-39537D95CA25}" type="datetimeFigureOut">
              <a:rPr lang="en-GB" smtClean="0"/>
              <a:t>19/05/2023</a:t>
            </a:fld>
            <a:endParaRPr lang="en-GB"/>
          </a:p>
        </p:txBody>
      </p:sp>
      <p:sp>
        <p:nvSpPr>
          <p:cNvPr id="8" name="Footer Placeholder 7">
            <a:extLst>
              <a:ext uri="{FF2B5EF4-FFF2-40B4-BE49-F238E27FC236}">
                <a16:creationId xmlns:a16="http://schemas.microsoft.com/office/drawing/2014/main" id="{5224A4E5-A343-F8DE-18FF-04CE897C364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1FD5C76-438C-1F2E-5B99-AA41A7569195}"/>
              </a:ext>
            </a:extLst>
          </p:cNvPr>
          <p:cNvSpPr>
            <a:spLocks noGrp="1"/>
          </p:cNvSpPr>
          <p:nvPr>
            <p:ph type="sldNum" sz="quarter" idx="12"/>
          </p:nvPr>
        </p:nvSpPr>
        <p:spPr/>
        <p:txBody>
          <a:bodyPr/>
          <a:lstStyle/>
          <a:p>
            <a:fld id="{BD8DCD1C-59F6-47C1-AC9C-C8BCD9AC02F0}" type="slidenum">
              <a:rPr lang="en-GB" smtClean="0"/>
              <a:t>‹#›</a:t>
            </a:fld>
            <a:endParaRPr lang="en-GB"/>
          </a:p>
        </p:txBody>
      </p:sp>
    </p:spTree>
    <p:extLst>
      <p:ext uri="{BB962C8B-B14F-4D97-AF65-F5344CB8AC3E}">
        <p14:creationId xmlns:p14="http://schemas.microsoft.com/office/powerpoint/2010/main" val="1660199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7A729-40B3-C8A4-C2D5-0F27BCB9310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DE12B56-522D-1693-B1AF-536CC3AF18C2}"/>
              </a:ext>
            </a:extLst>
          </p:cNvPr>
          <p:cNvSpPr>
            <a:spLocks noGrp="1"/>
          </p:cNvSpPr>
          <p:nvPr>
            <p:ph type="dt" sz="half" idx="10"/>
          </p:nvPr>
        </p:nvSpPr>
        <p:spPr/>
        <p:txBody>
          <a:bodyPr/>
          <a:lstStyle/>
          <a:p>
            <a:fld id="{B95E8C30-FAB4-4F86-9AAB-39537D95CA25}" type="datetimeFigureOut">
              <a:rPr lang="en-GB" smtClean="0"/>
              <a:t>19/05/2023</a:t>
            </a:fld>
            <a:endParaRPr lang="en-GB"/>
          </a:p>
        </p:txBody>
      </p:sp>
      <p:sp>
        <p:nvSpPr>
          <p:cNvPr id="4" name="Footer Placeholder 3">
            <a:extLst>
              <a:ext uri="{FF2B5EF4-FFF2-40B4-BE49-F238E27FC236}">
                <a16:creationId xmlns:a16="http://schemas.microsoft.com/office/drawing/2014/main" id="{896CE00E-3140-FF48-35F4-8AEA351962D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43D10F2-1EB3-DDAD-E99F-CADF461856D2}"/>
              </a:ext>
            </a:extLst>
          </p:cNvPr>
          <p:cNvSpPr>
            <a:spLocks noGrp="1"/>
          </p:cNvSpPr>
          <p:nvPr>
            <p:ph type="sldNum" sz="quarter" idx="12"/>
          </p:nvPr>
        </p:nvSpPr>
        <p:spPr/>
        <p:txBody>
          <a:bodyPr/>
          <a:lstStyle/>
          <a:p>
            <a:fld id="{BD8DCD1C-59F6-47C1-AC9C-C8BCD9AC02F0}" type="slidenum">
              <a:rPr lang="en-GB" smtClean="0"/>
              <a:t>‹#›</a:t>
            </a:fld>
            <a:endParaRPr lang="en-GB"/>
          </a:p>
        </p:txBody>
      </p:sp>
    </p:spTree>
    <p:extLst>
      <p:ext uri="{BB962C8B-B14F-4D97-AF65-F5344CB8AC3E}">
        <p14:creationId xmlns:p14="http://schemas.microsoft.com/office/powerpoint/2010/main" val="4285624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617DA-26C6-A969-A5B9-BC7A9BD18AB6}"/>
              </a:ext>
            </a:extLst>
          </p:cNvPr>
          <p:cNvSpPr>
            <a:spLocks noGrp="1"/>
          </p:cNvSpPr>
          <p:nvPr>
            <p:ph type="dt" sz="half" idx="10"/>
          </p:nvPr>
        </p:nvSpPr>
        <p:spPr/>
        <p:txBody>
          <a:bodyPr/>
          <a:lstStyle/>
          <a:p>
            <a:fld id="{B95E8C30-FAB4-4F86-9AAB-39537D95CA25}" type="datetimeFigureOut">
              <a:rPr lang="en-GB" smtClean="0"/>
              <a:t>19/05/2023</a:t>
            </a:fld>
            <a:endParaRPr lang="en-GB"/>
          </a:p>
        </p:txBody>
      </p:sp>
      <p:sp>
        <p:nvSpPr>
          <p:cNvPr id="3" name="Footer Placeholder 2">
            <a:extLst>
              <a:ext uri="{FF2B5EF4-FFF2-40B4-BE49-F238E27FC236}">
                <a16:creationId xmlns:a16="http://schemas.microsoft.com/office/drawing/2014/main" id="{60F81D63-57CC-8BCD-CFCB-B0AF88BA0CE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533804A-2DF1-3700-1E42-0395879FDD34}"/>
              </a:ext>
            </a:extLst>
          </p:cNvPr>
          <p:cNvSpPr>
            <a:spLocks noGrp="1"/>
          </p:cNvSpPr>
          <p:nvPr>
            <p:ph type="sldNum" sz="quarter" idx="12"/>
          </p:nvPr>
        </p:nvSpPr>
        <p:spPr/>
        <p:txBody>
          <a:bodyPr/>
          <a:lstStyle/>
          <a:p>
            <a:fld id="{BD8DCD1C-59F6-47C1-AC9C-C8BCD9AC02F0}" type="slidenum">
              <a:rPr lang="en-GB" smtClean="0"/>
              <a:t>‹#›</a:t>
            </a:fld>
            <a:endParaRPr lang="en-GB"/>
          </a:p>
        </p:txBody>
      </p:sp>
    </p:spTree>
    <p:extLst>
      <p:ext uri="{BB962C8B-B14F-4D97-AF65-F5344CB8AC3E}">
        <p14:creationId xmlns:p14="http://schemas.microsoft.com/office/powerpoint/2010/main" val="3670127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2EC5D-C1D8-B559-FDBF-68C2289C26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16B0B18-3539-0ED7-EC9A-48D2B8B90D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9D660D5-1E6D-DF3F-CC63-A30C82B4A6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F70A77-01E9-6F1E-D791-B7DAD4C5A7DD}"/>
              </a:ext>
            </a:extLst>
          </p:cNvPr>
          <p:cNvSpPr>
            <a:spLocks noGrp="1"/>
          </p:cNvSpPr>
          <p:nvPr>
            <p:ph type="dt" sz="half" idx="10"/>
          </p:nvPr>
        </p:nvSpPr>
        <p:spPr/>
        <p:txBody>
          <a:bodyPr/>
          <a:lstStyle/>
          <a:p>
            <a:fld id="{B95E8C30-FAB4-4F86-9AAB-39537D95CA25}" type="datetimeFigureOut">
              <a:rPr lang="en-GB" smtClean="0"/>
              <a:t>19/05/2023</a:t>
            </a:fld>
            <a:endParaRPr lang="en-GB"/>
          </a:p>
        </p:txBody>
      </p:sp>
      <p:sp>
        <p:nvSpPr>
          <p:cNvPr id="6" name="Footer Placeholder 5">
            <a:extLst>
              <a:ext uri="{FF2B5EF4-FFF2-40B4-BE49-F238E27FC236}">
                <a16:creationId xmlns:a16="http://schemas.microsoft.com/office/drawing/2014/main" id="{4040DAC2-1360-0CDB-7389-2DEF2DF752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E4CC7C8-8146-6EEC-4A89-DCA7D2BDC7B7}"/>
              </a:ext>
            </a:extLst>
          </p:cNvPr>
          <p:cNvSpPr>
            <a:spLocks noGrp="1"/>
          </p:cNvSpPr>
          <p:nvPr>
            <p:ph type="sldNum" sz="quarter" idx="12"/>
          </p:nvPr>
        </p:nvSpPr>
        <p:spPr/>
        <p:txBody>
          <a:bodyPr/>
          <a:lstStyle/>
          <a:p>
            <a:fld id="{BD8DCD1C-59F6-47C1-AC9C-C8BCD9AC02F0}" type="slidenum">
              <a:rPr lang="en-GB" smtClean="0"/>
              <a:t>‹#›</a:t>
            </a:fld>
            <a:endParaRPr lang="en-GB"/>
          </a:p>
        </p:txBody>
      </p:sp>
    </p:spTree>
    <p:extLst>
      <p:ext uri="{BB962C8B-B14F-4D97-AF65-F5344CB8AC3E}">
        <p14:creationId xmlns:p14="http://schemas.microsoft.com/office/powerpoint/2010/main" val="3255722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A07B1-AAD6-75B5-4E85-BF6BAECE46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3819D6F-DD2D-5B50-D9A3-EA2C5BEFEE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6065133-3C2D-E737-49C5-F68345FF35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E2A015-DCCB-1AD2-156E-6F53DAC86A22}"/>
              </a:ext>
            </a:extLst>
          </p:cNvPr>
          <p:cNvSpPr>
            <a:spLocks noGrp="1"/>
          </p:cNvSpPr>
          <p:nvPr>
            <p:ph type="dt" sz="half" idx="10"/>
          </p:nvPr>
        </p:nvSpPr>
        <p:spPr/>
        <p:txBody>
          <a:bodyPr/>
          <a:lstStyle/>
          <a:p>
            <a:fld id="{B95E8C30-FAB4-4F86-9AAB-39537D95CA25}" type="datetimeFigureOut">
              <a:rPr lang="en-GB" smtClean="0"/>
              <a:t>19/05/2023</a:t>
            </a:fld>
            <a:endParaRPr lang="en-GB"/>
          </a:p>
        </p:txBody>
      </p:sp>
      <p:sp>
        <p:nvSpPr>
          <p:cNvPr id="6" name="Footer Placeholder 5">
            <a:extLst>
              <a:ext uri="{FF2B5EF4-FFF2-40B4-BE49-F238E27FC236}">
                <a16:creationId xmlns:a16="http://schemas.microsoft.com/office/drawing/2014/main" id="{BC283CDF-B408-52E4-FD31-7D2ED13821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F8F4FC-5EE8-E009-DBFC-C25C8B395CB4}"/>
              </a:ext>
            </a:extLst>
          </p:cNvPr>
          <p:cNvSpPr>
            <a:spLocks noGrp="1"/>
          </p:cNvSpPr>
          <p:nvPr>
            <p:ph type="sldNum" sz="quarter" idx="12"/>
          </p:nvPr>
        </p:nvSpPr>
        <p:spPr/>
        <p:txBody>
          <a:bodyPr/>
          <a:lstStyle/>
          <a:p>
            <a:fld id="{BD8DCD1C-59F6-47C1-AC9C-C8BCD9AC02F0}" type="slidenum">
              <a:rPr lang="en-GB" smtClean="0"/>
              <a:t>‹#›</a:t>
            </a:fld>
            <a:endParaRPr lang="en-GB"/>
          </a:p>
        </p:txBody>
      </p:sp>
    </p:spTree>
    <p:extLst>
      <p:ext uri="{BB962C8B-B14F-4D97-AF65-F5344CB8AC3E}">
        <p14:creationId xmlns:p14="http://schemas.microsoft.com/office/powerpoint/2010/main" val="264241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33BE28-52C1-182F-A666-1E923A521E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096832B-DC28-E322-0C1B-236123D8BA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6BB7DD-7E31-46DE-B04A-369D7962F2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5E8C30-FAB4-4F86-9AAB-39537D95CA25}" type="datetimeFigureOut">
              <a:rPr lang="en-GB" smtClean="0"/>
              <a:t>19/05/2023</a:t>
            </a:fld>
            <a:endParaRPr lang="en-GB"/>
          </a:p>
        </p:txBody>
      </p:sp>
      <p:sp>
        <p:nvSpPr>
          <p:cNvPr id="5" name="Footer Placeholder 4">
            <a:extLst>
              <a:ext uri="{FF2B5EF4-FFF2-40B4-BE49-F238E27FC236}">
                <a16:creationId xmlns:a16="http://schemas.microsoft.com/office/drawing/2014/main" id="{EEBE1ED7-4A9D-087C-7A3B-6024AEB9A2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E5DC43A-5339-1E02-879D-47E0F2D2C2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8DCD1C-59F6-47C1-AC9C-C8BCD9AC02F0}" type="slidenum">
              <a:rPr lang="en-GB" smtClean="0"/>
              <a:t>‹#›</a:t>
            </a:fld>
            <a:endParaRPr lang="en-GB"/>
          </a:p>
        </p:txBody>
      </p:sp>
    </p:spTree>
    <p:extLst>
      <p:ext uri="{BB962C8B-B14F-4D97-AF65-F5344CB8AC3E}">
        <p14:creationId xmlns:p14="http://schemas.microsoft.com/office/powerpoint/2010/main" val="3780490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3" Type="http://schemas.openxmlformats.org/officeDocument/2006/relationships/image" Target="../media/image1.png"/><Relationship Id="rId7" Type="http://schemas.openxmlformats.org/officeDocument/2006/relationships/image" Target="../media/image5.svg"/><Relationship Id="rId12"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5" Type="http://schemas.openxmlformats.org/officeDocument/2006/relationships/image" Target="../media/image1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 Id="rId1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slideLayout" Target="../slideLayouts/slideLayout6.xml"/><Relationship Id="rId3" Type="http://schemas.openxmlformats.org/officeDocument/2006/relationships/tags" Target="../tags/tag3.xml"/><Relationship Id="rId21" Type="http://schemas.openxmlformats.org/officeDocument/2006/relationships/image" Target="../media/image16.png"/><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chart" Target="../charts/chart1.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19" Type="http://schemas.openxmlformats.org/officeDocument/2006/relationships/notesSlide" Target="../notesSlides/notesSlide4.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comments" Target="../comments/commen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4747089-0322-4B03-B224-817DD4C8B7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7228512D-3055-4911-A4D1-4A084C9C42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7933928" y="1372793"/>
            <a:ext cx="6135300" cy="5537781"/>
          </a:xfrm>
          <a:custGeom>
            <a:avLst/>
            <a:gdLst>
              <a:gd name="connsiteX0" fmla="*/ 0 w 6135300"/>
              <a:gd name="connsiteY0" fmla="*/ 0 h 5537781"/>
              <a:gd name="connsiteX1" fmla="*/ 6135300 w 6135300"/>
              <a:gd name="connsiteY1" fmla="*/ 0 h 5537781"/>
              <a:gd name="connsiteX2" fmla="*/ 6135300 w 6135300"/>
              <a:gd name="connsiteY2" fmla="*/ 3548931 h 5537781"/>
              <a:gd name="connsiteX3" fmla="*/ 4146451 w 6135300"/>
              <a:gd name="connsiteY3" fmla="*/ 5537781 h 5537781"/>
              <a:gd name="connsiteX4" fmla="*/ 0 w 6135300"/>
              <a:gd name="connsiteY4" fmla="*/ 1391331 h 55377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5537781">
                <a:moveTo>
                  <a:pt x="0" y="0"/>
                </a:moveTo>
                <a:lnTo>
                  <a:pt x="6135300" y="0"/>
                </a:lnTo>
                <a:lnTo>
                  <a:pt x="6135300" y="3548931"/>
                </a:lnTo>
                <a:lnTo>
                  <a:pt x="4146451" y="5537781"/>
                </a:lnTo>
                <a:lnTo>
                  <a:pt x="0" y="1391331"/>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Isosceles Triangle 36">
            <a:extLst>
              <a:ext uri="{FF2B5EF4-FFF2-40B4-BE49-F238E27FC236}">
                <a16:creationId xmlns:a16="http://schemas.microsoft.com/office/drawing/2014/main" id="{3C98C7BF-70D9-4D19-BD2D-D808991FDF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3853" y="5272381"/>
            <a:ext cx="3171238" cy="1585619"/>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38">
            <a:extLst>
              <a:ext uri="{FF2B5EF4-FFF2-40B4-BE49-F238E27FC236}">
                <a16:creationId xmlns:a16="http://schemas.microsoft.com/office/drawing/2014/main" id="{B497CCB5-5FC2-473C-AFCC-2430CEF1DF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940246" y="1742916"/>
            <a:ext cx="3372170" cy="337216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Frame 40">
            <a:extLst>
              <a:ext uri="{FF2B5EF4-FFF2-40B4-BE49-F238E27FC236}">
                <a16:creationId xmlns:a16="http://schemas.microsoft.com/office/drawing/2014/main" id="{599C8C75-BFDF-44E7-A028-EEB5EDD588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501609" y="1304278"/>
            <a:ext cx="4249446" cy="4249444"/>
          </a:xfrm>
          <a:prstGeom prst="frame">
            <a:avLst>
              <a:gd name="adj1" fmla="val 1195"/>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FFD685C2-1A84-41DE-BFA0-0A068F83D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914977" y="292975"/>
            <a:ext cx="5056735" cy="9206602"/>
          </a:xfrm>
          <a:custGeom>
            <a:avLst/>
            <a:gdLst>
              <a:gd name="connsiteX0" fmla="*/ 0 w 5053652"/>
              <a:gd name="connsiteY0" fmla="*/ 209273 h 9200989"/>
              <a:gd name="connsiteX1" fmla="*/ 209274 w 5053652"/>
              <a:gd name="connsiteY1" fmla="*/ 0 h 9200989"/>
              <a:gd name="connsiteX2" fmla="*/ 5053652 w 5053652"/>
              <a:gd name="connsiteY2" fmla="*/ 4844379 h 9200989"/>
              <a:gd name="connsiteX3" fmla="*/ 697042 w 5053652"/>
              <a:gd name="connsiteY3" fmla="*/ 9200989 h 9200989"/>
              <a:gd name="connsiteX4" fmla="*/ 0 w 5053652"/>
              <a:gd name="connsiteY4" fmla="*/ 9200989 h 9200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3652" h="9200989">
                <a:moveTo>
                  <a:pt x="0" y="209273"/>
                </a:moveTo>
                <a:lnTo>
                  <a:pt x="209274" y="0"/>
                </a:lnTo>
                <a:lnTo>
                  <a:pt x="5053652" y="4844379"/>
                </a:lnTo>
                <a:lnTo>
                  <a:pt x="697042" y="9200989"/>
                </a:lnTo>
                <a:lnTo>
                  <a:pt x="0" y="9200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 name="Picture 2" descr="See the source image">
            <a:extLst>
              <a:ext uri="{FF2B5EF4-FFF2-40B4-BE49-F238E27FC236}">
                <a16:creationId xmlns:a16="http://schemas.microsoft.com/office/drawing/2014/main" id="{B5EC32C9-EFCE-4FA8-BAC3-14FDBDE2C3B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563387" y="2530698"/>
            <a:ext cx="3725991" cy="1481081"/>
          </a:xfrm>
          <a:prstGeom prst="rect">
            <a:avLst/>
          </a:prstGeom>
          <a:noFill/>
          <a:extLst>
            <a:ext uri="{909E8E84-426E-40DD-AFC4-6F175D3DCCD1}">
              <a14:hiddenFill xmlns:a14="http://schemas.microsoft.com/office/drawing/2010/main">
                <a:solidFill>
                  <a:srgbClr val="FFFFFF"/>
                </a:solidFill>
              </a14:hiddenFill>
            </a:ext>
          </a:extLst>
        </p:spPr>
      </p:pic>
      <p:sp>
        <p:nvSpPr>
          <p:cNvPr id="19" name="Freeform: Shape 18">
            <a:extLst>
              <a:ext uri="{FF2B5EF4-FFF2-40B4-BE49-F238E27FC236}">
                <a16:creationId xmlns:a16="http://schemas.microsoft.com/office/drawing/2014/main" id="{36B9D761-92EF-467D-A68B-F86ADE113509}"/>
              </a:ext>
            </a:extLst>
          </p:cNvPr>
          <p:cNvSpPr/>
          <p:nvPr/>
        </p:nvSpPr>
        <p:spPr>
          <a:xfrm>
            <a:off x="333031" y="648927"/>
            <a:ext cx="2569377" cy="1398194"/>
          </a:xfrm>
          <a:custGeom>
            <a:avLst/>
            <a:gdLst>
              <a:gd name="connsiteX0" fmla="*/ 153439 w 2569377"/>
              <a:gd name="connsiteY0" fmla="*/ 0 h 1917986"/>
              <a:gd name="connsiteX1" fmla="*/ 2415938 w 2569377"/>
              <a:gd name="connsiteY1" fmla="*/ 0 h 1917986"/>
              <a:gd name="connsiteX2" fmla="*/ 2569377 w 2569377"/>
              <a:gd name="connsiteY2" fmla="*/ 153439 h 1917986"/>
              <a:gd name="connsiteX3" fmla="*/ 2569377 w 2569377"/>
              <a:gd name="connsiteY3" fmla="*/ 1917986 h 1917986"/>
              <a:gd name="connsiteX4" fmla="*/ 2569377 w 2569377"/>
              <a:gd name="connsiteY4" fmla="*/ 1917986 h 1917986"/>
              <a:gd name="connsiteX5" fmla="*/ 0 w 2569377"/>
              <a:gd name="connsiteY5" fmla="*/ 1917986 h 1917986"/>
              <a:gd name="connsiteX6" fmla="*/ 0 w 2569377"/>
              <a:gd name="connsiteY6" fmla="*/ 1917986 h 1917986"/>
              <a:gd name="connsiteX7" fmla="*/ 0 w 2569377"/>
              <a:gd name="connsiteY7" fmla="*/ 153439 h 1917986"/>
              <a:gd name="connsiteX8" fmla="*/ 153439 w 2569377"/>
              <a:gd name="connsiteY8" fmla="*/ 0 h 191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9377" h="1917986">
                <a:moveTo>
                  <a:pt x="153439" y="0"/>
                </a:moveTo>
                <a:lnTo>
                  <a:pt x="2415938" y="0"/>
                </a:lnTo>
                <a:cubicBezTo>
                  <a:pt x="2500680" y="0"/>
                  <a:pt x="2569377" y="68697"/>
                  <a:pt x="2569377" y="153439"/>
                </a:cubicBezTo>
                <a:lnTo>
                  <a:pt x="2569377" y="1917986"/>
                </a:lnTo>
                <a:lnTo>
                  <a:pt x="2569377" y="1917986"/>
                </a:lnTo>
                <a:lnTo>
                  <a:pt x="0" y="1917986"/>
                </a:lnTo>
                <a:lnTo>
                  <a:pt x="0" y="1917986"/>
                </a:lnTo>
                <a:lnTo>
                  <a:pt x="0" y="153439"/>
                </a:lnTo>
                <a:cubicBezTo>
                  <a:pt x="0" y="68697"/>
                  <a:pt x="68697" y="0"/>
                  <a:pt x="153439" y="0"/>
                </a:cubicBezTo>
                <a:close/>
              </a:path>
            </a:pathLst>
          </a:custGeom>
        </p:spPr>
        <p:style>
          <a:lnRef idx="1">
            <a:schemeClr val="accent4">
              <a:alpha val="9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261" tIns="105901" rIns="65261" bIns="20320" numCol="1" spcCol="1270" anchor="t" anchorCtr="0">
            <a:noAutofit/>
          </a:bodyPr>
          <a:lstStyle/>
          <a:p>
            <a:pPr marL="285750" marR="0" lvl="1" indent="-285750" algn="l" defTabSz="711200" rtl="0" eaLnBrk="1" fontAlgn="auto" latinLnBrk="0" hangingPunct="1">
              <a:lnSpc>
                <a:spcPct val="90000"/>
              </a:lnSpc>
              <a:spcBef>
                <a:spcPct val="0"/>
              </a:spcBef>
              <a:spcAft>
                <a:spcPct val="15000"/>
              </a:spcAft>
              <a:buClrTx/>
              <a:buSzTx/>
              <a:buFont typeface="Arial" panose="020B0604020202020204" pitchFamily="34" charset="0"/>
              <a:buChar char="•"/>
              <a:tabLst/>
              <a:defRPr/>
            </a:pPr>
            <a:r>
              <a:rPr lang="en-GB" sz="1600" dirty="0">
                <a:latin typeface="Segoe UI" panose="020B0502040204020203" pitchFamily="34" charset="0"/>
                <a:cs typeface="Segoe UI" panose="020B0502040204020203" pitchFamily="34" charset="0"/>
              </a:rPr>
              <a:t>Same data system for 20+ years</a:t>
            </a:r>
          </a:p>
          <a:p>
            <a:pPr marL="285750" marR="0" lvl="1" indent="-285750" algn="l" defTabSz="711200" rtl="0" eaLnBrk="1" fontAlgn="auto" latinLnBrk="0" hangingPunct="1">
              <a:lnSpc>
                <a:spcPct val="90000"/>
              </a:lnSpc>
              <a:spcBef>
                <a:spcPct val="0"/>
              </a:spcBef>
              <a:spcAft>
                <a:spcPct val="15000"/>
              </a:spcAft>
              <a:buClrTx/>
              <a:buSzTx/>
              <a:buFont typeface="Arial" panose="020B0604020202020204" pitchFamily="34" charset="0"/>
              <a:buChar char="•"/>
              <a:tabLst/>
              <a:defRPr/>
            </a:pPr>
            <a:r>
              <a:rPr lang="en-GB" sz="1600" dirty="0">
                <a:latin typeface="Segoe UI" panose="020B0502040204020203" pitchFamily="34" charset="0"/>
                <a:cs typeface="Segoe UI" panose="020B0502040204020203" pitchFamily="34" charset="0"/>
              </a:rPr>
              <a:t>Anomaly – Disparaged v Trusted </a:t>
            </a:r>
          </a:p>
          <a:p>
            <a:pPr marL="0" marR="0" lvl="1" indent="0" algn="l" defTabSz="711200" rtl="0" eaLnBrk="1" fontAlgn="auto" latinLnBrk="0" hangingPunct="1">
              <a:lnSpc>
                <a:spcPct val="90000"/>
              </a:lnSpc>
              <a:spcBef>
                <a:spcPct val="0"/>
              </a:spcBef>
              <a:spcAft>
                <a:spcPct val="1500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Segoe UI" panose="020B0502040204020203" pitchFamily="34" charset="0"/>
              <a:cs typeface="Segoe UI" panose="020B0502040204020203" pitchFamily="34" charset="0"/>
            </a:endParaRPr>
          </a:p>
        </p:txBody>
      </p:sp>
      <p:sp>
        <p:nvSpPr>
          <p:cNvPr id="21" name="Freeform: Shape 20">
            <a:extLst>
              <a:ext uri="{FF2B5EF4-FFF2-40B4-BE49-F238E27FC236}">
                <a16:creationId xmlns:a16="http://schemas.microsoft.com/office/drawing/2014/main" id="{70C0F173-0B09-4104-8847-597F9232F532}"/>
              </a:ext>
            </a:extLst>
          </p:cNvPr>
          <p:cNvSpPr/>
          <p:nvPr/>
        </p:nvSpPr>
        <p:spPr>
          <a:xfrm>
            <a:off x="333031" y="2043840"/>
            <a:ext cx="2569377" cy="824734"/>
          </a:xfrm>
          <a:custGeom>
            <a:avLst/>
            <a:gdLst>
              <a:gd name="connsiteX0" fmla="*/ 0 w 2569377"/>
              <a:gd name="connsiteY0" fmla="*/ 0 h 824734"/>
              <a:gd name="connsiteX1" fmla="*/ 2569377 w 2569377"/>
              <a:gd name="connsiteY1" fmla="*/ 0 h 824734"/>
              <a:gd name="connsiteX2" fmla="*/ 2569377 w 2569377"/>
              <a:gd name="connsiteY2" fmla="*/ 824734 h 824734"/>
              <a:gd name="connsiteX3" fmla="*/ 0 w 2569377"/>
              <a:gd name="connsiteY3" fmla="*/ 824734 h 824734"/>
              <a:gd name="connsiteX4" fmla="*/ 0 w 2569377"/>
              <a:gd name="connsiteY4" fmla="*/ 0 h 824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377" h="824734">
                <a:moveTo>
                  <a:pt x="0" y="0"/>
                </a:moveTo>
                <a:lnTo>
                  <a:pt x="2569377" y="0"/>
                </a:lnTo>
                <a:lnTo>
                  <a:pt x="2569377" y="824734"/>
                </a:lnTo>
                <a:lnTo>
                  <a:pt x="0" y="824734"/>
                </a:lnTo>
                <a:lnTo>
                  <a:pt x="0" y="0"/>
                </a:lnTo>
                <a:close/>
              </a:path>
            </a:pathLst>
          </a:custGeom>
        </p:spPr>
        <p:style>
          <a:lnRef idx="1">
            <a:schemeClr val="accent4">
              <a:alpha val="90000"/>
              <a:hueOff val="0"/>
              <a:satOff val="0"/>
              <a:lumOff val="0"/>
              <a:alphaOff val="0"/>
            </a:schemeClr>
          </a:lnRef>
          <a:fillRef idx="2">
            <a:schemeClr val="accent4">
              <a:alpha val="90000"/>
              <a:hueOff val="0"/>
              <a:satOff val="0"/>
              <a:lumOff val="0"/>
              <a:alphaOff val="0"/>
            </a:schemeClr>
          </a:fillRef>
          <a:effectRef idx="1">
            <a:schemeClr val="accent4">
              <a:alpha val="90000"/>
              <a:hueOff val="0"/>
              <a:satOff val="0"/>
              <a:lumOff val="0"/>
              <a:alphaOff val="0"/>
            </a:schemeClr>
          </a:effectRef>
          <a:fontRef idx="minor">
            <a:schemeClr val="dk1"/>
          </a:fontRef>
        </p:style>
        <p:txBody>
          <a:bodyPr spcFirstLastPara="0" vert="horz" wrap="square" lIns="60960" tIns="0" rIns="780277" bIns="0" numCol="1" spcCol="1270" anchor="ctr" anchorCtr="0">
            <a:noAutofit/>
          </a:bodyPr>
          <a:lstStyle/>
          <a:p>
            <a:pPr marL="0" marR="0" lvl="0" indent="0" defTabSz="711200" rtl="0" eaLnBrk="1" fontAlgn="auto" latinLnBrk="0" hangingPunct="1">
              <a:lnSpc>
                <a:spcPct val="90000"/>
              </a:lnSpc>
              <a:spcBef>
                <a:spcPct val="0"/>
              </a:spcBef>
              <a:spcAft>
                <a:spcPct val="3500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Shelf life </a:t>
            </a:r>
          </a:p>
        </p:txBody>
      </p:sp>
      <p:sp>
        <p:nvSpPr>
          <p:cNvPr id="23" name="Oval 22" descr="Stopwatch 75% with solid fill">
            <a:extLst>
              <a:ext uri="{FF2B5EF4-FFF2-40B4-BE49-F238E27FC236}">
                <a16:creationId xmlns:a16="http://schemas.microsoft.com/office/drawing/2014/main" id="{8DEEC1DB-6B76-4DC8-AF60-AF78EB8260D8}"/>
              </a:ext>
            </a:extLst>
          </p:cNvPr>
          <p:cNvSpPr/>
          <p:nvPr/>
        </p:nvSpPr>
        <p:spPr>
          <a:xfrm>
            <a:off x="2215135" y="2156845"/>
            <a:ext cx="899282" cy="899282"/>
          </a:xfrm>
          <a:prstGeom prst="ellipse">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sp>
      <p:sp>
        <p:nvSpPr>
          <p:cNvPr id="25" name="Freeform: Shape 24">
            <a:extLst>
              <a:ext uri="{FF2B5EF4-FFF2-40B4-BE49-F238E27FC236}">
                <a16:creationId xmlns:a16="http://schemas.microsoft.com/office/drawing/2014/main" id="{31F3E2F7-E84A-4327-9A5C-281891DD794F}"/>
              </a:ext>
            </a:extLst>
          </p:cNvPr>
          <p:cNvSpPr/>
          <p:nvPr/>
        </p:nvSpPr>
        <p:spPr>
          <a:xfrm>
            <a:off x="3167585" y="4447218"/>
            <a:ext cx="3040137" cy="1151958"/>
          </a:xfrm>
          <a:custGeom>
            <a:avLst/>
            <a:gdLst>
              <a:gd name="connsiteX0" fmla="*/ 153439 w 2569377"/>
              <a:gd name="connsiteY0" fmla="*/ 0 h 1917986"/>
              <a:gd name="connsiteX1" fmla="*/ 2415938 w 2569377"/>
              <a:gd name="connsiteY1" fmla="*/ 0 h 1917986"/>
              <a:gd name="connsiteX2" fmla="*/ 2569377 w 2569377"/>
              <a:gd name="connsiteY2" fmla="*/ 153439 h 1917986"/>
              <a:gd name="connsiteX3" fmla="*/ 2569377 w 2569377"/>
              <a:gd name="connsiteY3" fmla="*/ 1917986 h 1917986"/>
              <a:gd name="connsiteX4" fmla="*/ 2569377 w 2569377"/>
              <a:gd name="connsiteY4" fmla="*/ 1917986 h 1917986"/>
              <a:gd name="connsiteX5" fmla="*/ 0 w 2569377"/>
              <a:gd name="connsiteY5" fmla="*/ 1917986 h 1917986"/>
              <a:gd name="connsiteX6" fmla="*/ 0 w 2569377"/>
              <a:gd name="connsiteY6" fmla="*/ 1917986 h 1917986"/>
              <a:gd name="connsiteX7" fmla="*/ 0 w 2569377"/>
              <a:gd name="connsiteY7" fmla="*/ 153439 h 1917986"/>
              <a:gd name="connsiteX8" fmla="*/ 153439 w 2569377"/>
              <a:gd name="connsiteY8" fmla="*/ 0 h 191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9377" h="1917986">
                <a:moveTo>
                  <a:pt x="153439" y="0"/>
                </a:moveTo>
                <a:lnTo>
                  <a:pt x="2415938" y="0"/>
                </a:lnTo>
                <a:cubicBezTo>
                  <a:pt x="2500680" y="0"/>
                  <a:pt x="2569377" y="68697"/>
                  <a:pt x="2569377" y="153439"/>
                </a:cubicBezTo>
                <a:lnTo>
                  <a:pt x="2569377" y="1917986"/>
                </a:lnTo>
                <a:lnTo>
                  <a:pt x="2569377" y="1917986"/>
                </a:lnTo>
                <a:lnTo>
                  <a:pt x="0" y="1917986"/>
                </a:lnTo>
                <a:lnTo>
                  <a:pt x="0" y="1917986"/>
                </a:lnTo>
                <a:lnTo>
                  <a:pt x="0" y="153439"/>
                </a:lnTo>
                <a:cubicBezTo>
                  <a:pt x="0" y="68697"/>
                  <a:pt x="68697" y="0"/>
                  <a:pt x="153439" y="0"/>
                </a:cubicBezTo>
                <a:close/>
              </a:path>
            </a:pathLst>
          </a:custGeom>
        </p:spPr>
        <p:style>
          <a:lnRef idx="1">
            <a:schemeClr val="accent4">
              <a:alpha val="90000"/>
              <a:hueOff val="0"/>
              <a:satOff val="0"/>
              <a:lumOff val="0"/>
              <a:alphaOff val="-8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261" tIns="105901" rIns="65261" bIns="20320" numCol="1" spcCol="1270" anchor="t" anchorCtr="0">
            <a:noAutofit/>
          </a:bodyPr>
          <a:lstStyle/>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dirty="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SW comfortable looking at h</a:t>
            </a:r>
            <a:r>
              <a:rPr lang="en-GB" sz="1600" dirty="0" err="1">
                <a:solidFill>
                  <a:prstClr val="black">
                    <a:hueOff val="0"/>
                    <a:satOff val="0"/>
                    <a:lumOff val="0"/>
                    <a:alphaOff val="0"/>
                  </a:prstClr>
                </a:solidFill>
                <a:latin typeface="Segoe UI" panose="020B0502040204020203" pitchFamily="34" charset="0"/>
                <a:cs typeface="Segoe UI" panose="020B0502040204020203" pitchFamily="34" charset="0"/>
              </a:rPr>
              <a:t>uman</a:t>
            </a:r>
            <a:r>
              <a:rPr lang="en-GB" sz="1600" dirty="0">
                <a:solidFill>
                  <a:prstClr val="black">
                    <a:hueOff val="0"/>
                    <a:satOff val="0"/>
                    <a:lumOff val="0"/>
                    <a:alphaOff val="0"/>
                  </a:prstClr>
                </a:solidFill>
                <a:latin typeface="Segoe UI" panose="020B0502040204020203" pitchFamily="34" charset="0"/>
                <a:cs typeface="Segoe UI" panose="020B0502040204020203" pitchFamily="34" charset="0"/>
              </a:rPr>
              <a:t> relations </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lang="en-GB" sz="1600" dirty="0">
                <a:solidFill>
                  <a:prstClr val="black">
                    <a:hueOff val="0"/>
                    <a:satOff val="0"/>
                    <a:lumOff val="0"/>
                    <a:alphaOff val="0"/>
                  </a:prstClr>
                </a:solidFill>
                <a:latin typeface="Segoe UI" panose="020B0502040204020203" pitchFamily="34" charset="0"/>
                <a:cs typeface="Segoe UI" panose="020B0502040204020203" pitchFamily="34" charset="0"/>
              </a:rPr>
              <a:t>Digital lens under developed suspicious. </a:t>
            </a:r>
          </a:p>
          <a:p>
            <a:pPr marL="0" marR="0" lvl="1" algn="l" defTabSz="711200" rtl="0" eaLnBrk="1" fontAlgn="auto" latinLnBrk="0" hangingPunct="1">
              <a:lnSpc>
                <a:spcPct val="90000"/>
              </a:lnSpc>
              <a:spcBef>
                <a:spcPct val="0"/>
              </a:spcBef>
              <a:spcAft>
                <a:spcPct val="15000"/>
              </a:spcAft>
              <a:buClrTx/>
              <a:buSzTx/>
              <a:tabLst/>
              <a:defRPr/>
            </a:pPr>
            <a:r>
              <a:rPr lang="en-GB" sz="1600" dirty="0">
                <a:solidFill>
                  <a:prstClr val="black">
                    <a:hueOff val="0"/>
                    <a:satOff val="0"/>
                    <a:lumOff val="0"/>
                    <a:alphaOff val="0"/>
                  </a:prstClr>
                </a:solidFill>
                <a:latin typeface="Segoe UI" panose="020B0502040204020203" pitchFamily="34" charset="0"/>
                <a:cs typeface="Segoe UI" panose="020B0502040204020203" pitchFamily="34" charset="0"/>
              </a:rPr>
              <a:t> </a:t>
            </a:r>
          </a:p>
          <a:p>
            <a:pPr marL="0" marR="0" lvl="1" algn="l" defTabSz="711200" rtl="0" eaLnBrk="1" fontAlgn="auto" latinLnBrk="0" hangingPunct="1">
              <a:lnSpc>
                <a:spcPct val="90000"/>
              </a:lnSpc>
              <a:spcBef>
                <a:spcPct val="0"/>
              </a:spcBef>
              <a:spcAft>
                <a:spcPct val="15000"/>
              </a:spcAft>
              <a:buClrTx/>
              <a:buSzTx/>
              <a:tabLst/>
              <a:defRPr/>
            </a:pPr>
            <a:endParaRPr kumimoji="0" lang="en-GB" sz="1600" b="0" i="0" u="none" strike="noStrike" kern="1200" cap="none" spc="0" normalizeH="0" baseline="0" noProof="0" dirty="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endParaRPr>
          </a:p>
        </p:txBody>
      </p:sp>
      <p:sp>
        <p:nvSpPr>
          <p:cNvPr id="27" name="Freeform: Shape 26">
            <a:extLst>
              <a:ext uri="{FF2B5EF4-FFF2-40B4-BE49-F238E27FC236}">
                <a16:creationId xmlns:a16="http://schemas.microsoft.com/office/drawing/2014/main" id="{AB3E1460-D4F1-4FDE-8D50-687469769B2D}"/>
              </a:ext>
            </a:extLst>
          </p:cNvPr>
          <p:cNvSpPr/>
          <p:nvPr/>
        </p:nvSpPr>
        <p:spPr>
          <a:xfrm>
            <a:off x="3167585" y="5611826"/>
            <a:ext cx="3040137" cy="824734"/>
          </a:xfrm>
          <a:custGeom>
            <a:avLst/>
            <a:gdLst>
              <a:gd name="connsiteX0" fmla="*/ 0 w 2569377"/>
              <a:gd name="connsiteY0" fmla="*/ 0 h 824734"/>
              <a:gd name="connsiteX1" fmla="*/ 2569377 w 2569377"/>
              <a:gd name="connsiteY1" fmla="*/ 0 h 824734"/>
              <a:gd name="connsiteX2" fmla="*/ 2569377 w 2569377"/>
              <a:gd name="connsiteY2" fmla="*/ 824734 h 824734"/>
              <a:gd name="connsiteX3" fmla="*/ 0 w 2569377"/>
              <a:gd name="connsiteY3" fmla="*/ 824734 h 824734"/>
              <a:gd name="connsiteX4" fmla="*/ 0 w 2569377"/>
              <a:gd name="connsiteY4" fmla="*/ 0 h 824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377" h="824734">
                <a:moveTo>
                  <a:pt x="0" y="0"/>
                </a:moveTo>
                <a:lnTo>
                  <a:pt x="2569377" y="0"/>
                </a:lnTo>
                <a:lnTo>
                  <a:pt x="2569377" y="824734"/>
                </a:lnTo>
                <a:lnTo>
                  <a:pt x="0" y="824734"/>
                </a:lnTo>
                <a:lnTo>
                  <a:pt x="0" y="0"/>
                </a:lnTo>
                <a:close/>
              </a:path>
            </a:pathLst>
          </a:custGeom>
        </p:spPr>
        <p:style>
          <a:lnRef idx="1">
            <a:schemeClr val="accent4">
              <a:alpha val="90000"/>
              <a:hueOff val="0"/>
              <a:satOff val="0"/>
              <a:lumOff val="0"/>
              <a:alphaOff val="-8000"/>
            </a:schemeClr>
          </a:lnRef>
          <a:fillRef idx="2">
            <a:schemeClr val="accent4">
              <a:alpha val="90000"/>
              <a:hueOff val="0"/>
              <a:satOff val="0"/>
              <a:lumOff val="0"/>
              <a:alphaOff val="-8000"/>
            </a:schemeClr>
          </a:fillRef>
          <a:effectRef idx="1">
            <a:schemeClr val="accent4">
              <a:alpha val="90000"/>
              <a:hueOff val="0"/>
              <a:satOff val="0"/>
              <a:lumOff val="0"/>
              <a:alphaOff val="-8000"/>
            </a:schemeClr>
          </a:effectRef>
          <a:fontRef idx="minor">
            <a:schemeClr val="dk1"/>
          </a:fontRef>
        </p:style>
        <p:txBody>
          <a:bodyPr spcFirstLastPara="0" vert="horz" wrap="square" lIns="60960" tIns="0" rIns="780277" bIns="0" numCol="1" spcCol="1270" anchor="ctr" anchorCtr="0">
            <a:noAutofit/>
          </a:bodyPr>
          <a:lstStyle/>
          <a:p>
            <a:pPr marL="0" marR="0" lvl="0" indent="0" algn="ctr" defTabSz="711200" rtl="0" eaLnBrk="1" fontAlgn="auto" latinLnBrk="0" hangingPunct="1">
              <a:lnSpc>
                <a:spcPct val="90000"/>
              </a:lnSpc>
              <a:spcBef>
                <a:spcPct val="0"/>
              </a:spcBef>
              <a:spcAft>
                <a:spcPct val="35000"/>
              </a:spcAft>
              <a:buClrTx/>
              <a:buSzTx/>
              <a:buFontTx/>
              <a:buNone/>
              <a:tabLst/>
              <a:defRPr/>
            </a:pPr>
            <a:r>
              <a:rPr lang="en-GB" sz="2400" dirty="0">
                <a:solidFill>
                  <a:prstClr val="black"/>
                </a:solidFill>
                <a:latin typeface="Segoe UI Light" panose="020B0502040204020203" pitchFamily="34" charset="0"/>
                <a:cs typeface="Segoe UI Light" panose="020B0502040204020203" pitchFamily="34" charset="0"/>
              </a:rPr>
              <a:t>‘O</a:t>
            </a:r>
            <a:r>
              <a:rPr kumimoji="0" lang="en-GB" sz="2400" b="0" i="0" u="none" strike="noStrike" kern="1200" cap="none" spc="0" normalizeH="0" baseline="0" noProof="0" dirty="0" err="1">
                <a:ln>
                  <a:noFill/>
                </a:ln>
                <a:solidFill>
                  <a:prstClr val="black"/>
                </a:solidFill>
                <a:effectLst/>
                <a:uLnTx/>
                <a:uFillTx/>
                <a:latin typeface="Segoe UI Light" panose="020B0502040204020203" pitchFamily="34" charset="0"/>
                <a:ea typeface="+mn-ea"/>
                <a:cs typeface="Segoe UI Light" panose="020B0502040204020203" pitchFamily="34" charset="0"/>
              </a:rPr>
              <a:t>ld</a:t>
            </a:r>
            <a:r>
              <a:rPr kumimoji="0" lang="en-GB" sz="2400" b="0" i="0" u="none" strike="noStrike" kern="120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 Friend’</a:t>
            </a:r>
          </a:p>
        </p:txBody>
      </p:sp>
      <p:sp>
        <p:nvSpPr>
          <p:cNvPr id="29" name="Oval 28" descr="Eye with solid fill">
            <a:extLst>
              <a:ext uri="{FF2B5EF4-FFF2-40B4-BE49-F238E27FC236}">
                <a16:creationId xmlns:a16="http://schemas.microsoft.com/office/drawing/2014/main" id="{E0A335F9-D3DF-4136-A671-D0A49079946D}"/>
              </a:ext>
            </a:extLst>
          </p:cNvPr>
          <p:cNvSpPr/>
          <p:nvPr/>
        </p:nvSpPr>
        <p:spPr>
          <a:xfrm>
            <a:off x="5801369" y="5741456"/>
            <a:ext cx="899282" cy="899282"/>
          </a:xfrm>
          <a:prstGeom prst="ellipse">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a:blip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8000"/>
            </a:schemeClr>
          </a:effectRef>
          <a:fontRef idx="minor">
            <a:schemeClr val="dk1">
              <a:hueOff val="0"/>
              <a:satOff val="0"/>
              <a:lumOff val="0"/>
              <a:alphaOff val="0"/>
            </a:schemeClr>
          </a:fontRef>
        </p:style>
      </p:sp>
      <p:sp>
        <p:nvSpPr>
          <p:cNvPr id="30" name="Freeform: Shape 29">
            <a:extLst>
              <a:ext uri="{FF2B5EF4-FFF2-40B4-BE49-F238E27FC236}">
                <a16:creationId xmlns:a16="http://schemas.microsoft.com/office/drawing/2014/main" id="{0B19B3DB-E120-4482-9905-6EB31D58E2E1}"/>
              </a:ext>
            </a:extLst>
          </p:cNvPr>
          <p:cNvSpPr/>
          <p:nvPr/>
        </p:nvSpPr>
        <p:spPr>
          <a:xfrm>
            <a:off x="333031" y="4426518"/>
            <a:ext cx="2569377" cy="1185308"/>
          </a:xfrm>
          <a:custGeom>
            <a:avLst/>
            <a:gdLst>
              <a:gd name="connsiteX0" fmla="*/ 153439 w 2569377"/>
              <a:gd name="connsiteY0" fmla="*/ 0 h 1917986"/>
              <a:gd name="connsiteX1" fmla="*/ 2415938 w 2569377"/>
              <a:gd name="connsiteY1" fmla="*/ 0 h 1917986"/>
              <a:gd name="connsiteX2" fmla="*/ 2569377 w 2569377"/>
              <a:gd name="connsiteY2" fmla="*/ 153439 h 1917986"/>
              <a:gd name="connsiteX3" fmla="*/ 2569377 w 2569377"/>
              <a:gd name="connsiteY3" fmla="*/ 1917986 h 1917986"/>
              <a:gd name="connsiteX4" fmla="*/ 2569377 w 2569377"/>
              <a:gd name="connsiteY4" fmla="*/ 1917986 h 1917986"/>
              <a:gd name="connsiteX5" fmla="*/ 0 w 2569377"/>
              <a:gd name="connsiteY5" fmla="*/ 1917986 h 1917986"/>
              <a:gd name="connsiteX6" fmla="*/ 0 w 2569377"/>
              <a:gd name="connsiteY6" fmla="*/ 1917986 h 1917986"/>
              <a:gd name="connsiteX7" fmla="*/ 0 w 2569377"/>
              <a:gd name="connsiteY7" fmla="*/ 153439 h 1917986"/>
              <a:gd name="connsiteX8" fmla="*/ 153439 w 2569377"/>
              <a:gd name="connsiteY8" fmla="*/ 0 h 191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9377" h="1917986">
                <a:moveTo>
                  <a:pt x="153439" y="0"/>
                </a:moveTo>
                <a:lnTo>
                  <a:pt x="2415938" y="0"/>
                </a:lnTo>
                <a:cubicBezTo>
                  <a:pt x="2500680" y="0"/>
                  <a:pt x="2569377" y="68697"/>
                  <a:pt x="2569377" y="153439"/>
                </a:cubicBezTo>
                <a:lnTo>
                  <a:pt x="2569377" y="1917986"/>
                </a:lnTo>
                <a:lnTo>
                  <a:pt x="2569377" y="1917986"/>
                </a:lnTo>
                <a:lnTo>
                  <a:pt x="0" y="1917986"/>
                </a:lnTo>
                <a:lnTo>
                  <a:pt x="0" y="1917986"/>
                </a:lnTo>
                <a:lnTo>
                  <a:pt x="0" y="153439"/>
                </a:lnTo>
                <a:cubicBezTo>
                  <a:pt x="0" y="68697"/>
                  <a:pt x="68697" y="0"/>
                  <a:pt x="153439" y="0"/>
                </a:cubicBezTo>
                <a:close/>
              </a:path>
            </a:pathLst>
          </a:custGeom>
        </p:spPr>
        <p:style>
          <a:lnRef idx="1">
            <a:schemeClr val="accent4">
              <a:alpha val="90000"/>
              <a:hueOff val="0"/>
              <a:satOff val="0"/>
              <a:lumOff val="0"/>
              <a:alphaOff val="-16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261" tIns="105901" rIns="65261" bIns="20320" numCol="1" spcCol="1270" anchor="t" anchorCtr="0">
            <a:noAutofit/>
          </a:bodyPr>
          <a:lstStyle/>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dirty="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Change frequently imposed occurred</a:t>
            </a:r>
            <a:r>
              <a:rPr lang="en-GB" sz="1600" dirty="0">
                <a:solidFill>
                  <a:prstClr val="black">
                    <a:hueOff val="0"/>
                    <a:satOff val="0"/>
                    <a:lumOff val="0"/>
                    <a:alphaOff val="0"/>
                  </a:prstClr>
                </a:solidFill>
                <a:latin typeface="Segoe UI" panose="020B0502040204020203" pitchFamily="34" charset="0"/>
                <a:cs typeface="Segoe UI" panose="020B0502040204020203" pitchFamily="34" charset="0"/>
              </a:rPr>
              <a:t> offsite </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lang="en-GB" sz="1600" dirty="0">
                <a:solidFill>
                  <a:prstClr val="black">
                    <a:hueOff val="0"/>
                    <a:satOff val="0"/>
                    <a:lumOff val="0"/>
                    <a:alphaOff val="0"/>
                  </a:prstClr>
                </a:solidFill>
                <a:latin typeface="Segoe UI" panose="020B0502040204020203" pitchFamily="34" charset="0"/>
                <a:cs typeface="Segoe UI" panose="020B0502040204020203" pitchFamily="34" charset="0"/>
              </a:rPr>
              <a:t>No collaboration with SW needs. </a:t>
            </a:r>
            <a:endParaRPr kumimoji="0" lang="en-GB" sz="1600" b="0" i="0" u="none" strike="noStrike" kern="1200" cap="none" spc="0" normalizeH="0" baseline="0" noProof="0" dirty="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endParaRPr>
          </a:p>
        </p:txBody>
      </p:sp>
      <p:sp>
        <p:nvSpPr>
          <p:cNvPr id="31" name="Freeform: Shape 30">
            <a:extLst>
              <a:ext uri="{FF2B5EF4-FFF2-40B4-BE49-F238E27FC236}">
                <a16:creationId xmlns:a16="http://schemas.microsoft.com/office/drawing/2014/main" id="{ACED7466-2441-4176-A728-C4C68D63B29C}"/>
              </a:ext>
            </a:extLst>
          </p:cNvPr>
          <p:cNvSpPr/>
          <p:nvPr/>
        </p:nvSpPr>
        <p:spPr>
          <a:xfrm>
            <a:off x="333971" y="5596356"/>
            <a:ext cx="2569377" cy="824734"/>
          </a:xfrm>
          <a:custGeom>
            <a:avLst/>
            <a:gdLst>
              <a:gd name="connsiteX0" fmla="*/ 0 w 2569377"/>
              <a:gd name="connsiteY0" fmla="*/ 0 h 824734"/>
              <a:gd name="connsiteX1" fmla="*/ 2569377 w 2569377"/>
              <a:gd name="connsiteY1" fmla="*/ 0 h 824734"/>
              <a:gd name="connsiteX2" fmla="*/ 2569377 w 2569377"/>
              <a:gd name="connsiteY2" fmla="*/ 824734 h 824734"/>
              <a:gd name="connsiteX3" fmla="*/ 0 w 2569377"/>
              <a:gd name="connsiteY3" fmla="*/ 824734 h 824734"/>
              <a:gd name="connsiteX4" fmla="*/ 0 w 2569377"/>
              <a:gd name="connsiteY4" fmla="*/ 0 h 824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377" h="824734">
                <a:moveTo>
                  <a:pt x="0" y="0"/>
                </a:moveTo>
                <a:lnTo>
                  <a:pt x="2569377" y="0"/>
                </a:lnTo>
                <a:lnTo>
                  <a:pt x="2569377" y="824734"/>
                </a:lnTo>
                <a:lnTo>
                  <a:pt x="0" y="824734"/>
                </a:lnTo>
                <a:lnTo>
                  <a:pt x="0" y="0"/>
                </a:lnTo>
                <a:close/>
              </a:path>
            </a:pathLst>
          </a:custGeom>
        </p:spPr>
        <p:style>
          <a:lnRef idx="1">
            <a:schemeClr val="accent4">
              <a:alpha val="90000"/>
              <a:hueOff val="0"/>
              <a:satOff val="0"/>
              <a:lumOff val="0"/>
              <a:alphaOff val="-16000"/>
            </a:schemeClr>
          </a:lnRef>
          <a:fillRef idx="2">
            <a:schemeClr val="accent4">
              <a:alpha val="90000"/>
              <a:hueOff val="0"/>
              <a:satOff val="0"/>
              <a:lumOff val="0"/>
              <a:alphaOff val="-16000"/>
            </a:schemeClr>
          </a:fillRef>
          <a:effectRef idx="1">
            <a:schemeClr val="accent4">
              <a:alpha val="90000"/>
              <a:hueOff val="0"/>
              <a:satOff val="0"/>
              <a:lumOff val="0"/>
              <a:alphaOff val="-16000"/>
            </a:schemeClr>
          </a:effectRef>
          <a:fontRef idx="minor">
            <a:schemeClr val="dk1"/>
          </a:fontRef>
        </p:style>
        <p:txBody>
          <a:bodyPr spcFirstLastPara="0" vert="horz" wrap="square" lIns="60960" tIns="0" rIns="780277" bIns="0" numCol="1" spcCol="1270" anchor="ctr" anchorCtr="0">
            <a:noAutofit/>
          </a:bodyPr>
          <a:lstStyle/>
          <a:p>
            <a:pPr marL="0" marR="0" lvl="0" indent="0" algn="ctr" defTabSz="711200" rtl="0" eaLnBrk="1" fontAlgn="auto" latinLnBrk="0" hangingPunct="1">
              <a:lnSpc>
                <a:spcPct val="90000"/>
              </a:lnSpc>
              <a:spcBef>
                <a:spcPct val="0"/>
              </a:spcBef>
              <a:spcAft>
                <a:spcPct val="35000"/>
              </a:spcAft>
              <a:buClrTx/>
              <a:buSzTx/>
              <a:buFontTx/>
              <a:buNone/>
              <a:tabLst/>
              <a:defRPr/>
            </a:pPr>
            <a:r>
              <a:rPr kumimoji="0" lang="en-GB" sz="2400" b="0" i="0" u="none" strike="noStrike" kern="1200" cap="none" spc="0" normalizeH="0" baseline="0" noProof="0">
                <a:ln>
                  <a:noFill/>
                </a:ln>
                <a:solidFill>
                  <a:prstClr val="black"/>
                </a:solidFill>
                <a:effectLst/>
                <a:uLnTx/>
                <a:uFillTx/>
                <a:latin typeface="Segoe UI Light" panose="020B0502040204020203" pitchFamily="34" charset="0"/>
                <a:ea typeface="+mn-ea"/>
                <a:cs typeface="Segoe UI Light" panose="020B0502040204020203" pitchFamily="34" charset="0"/>
              </a:rPr>
              <a:t>Collaboration</a:t>
            </a:r>
          </a:p>
        </p:txBody>
      </p:sp>
      <p:sp>
        <p:nvSpPr>
          <p:cNvPr id="32" name="Oval 31">
            <a:extLst>
              <a:ext uri="{FF2B5EF4-FFF2-40B4-BE49-F238E27FC236}">
                <a16:creationId xmlns:a16="http://schemas.microsoft.com/office/drawing/2014/main" id="{A9E52740-56A0-4388-A190-2BA59FD191D4}"/>
              </a:ext>
            </a:extLst>
          </p:cNvPr>
          <p:cNvSpPr/>
          <p:nvPr/>
        </p:nvSpPr>
        <p:spPr>
          <a:xfrm>
            <a:off x="2216076" y="5727357"/>
            <a:ext cx="899282" cy="899282"/>
          </a:xfrm>
          <a:prstGeom prst="ellipse">
            <a:avLst/>
          </a:prstGeom>
          <a: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a:blip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16000"/>
            </a:schemeClr>
          </a:effectRef>
          <a:fontRef idx="minor">
            <a:schemeClr val="dk1">
              <a:hueOff val="0"/>
              <a:satOff val="0"/>
              <a:lumOff val="0"/>
              <a:alphaOff val="0"/>
            </a:schemeClr>
          </a:fontRef>
        </p:style>
      </p:sp>
      <p:sp>
        <p:nvSpPr>
          <p:cNvPr id="48" name="Freeform: Shape 47">
            <a:extLst>
              <a:ext uri="{FF2B5EF4-FFF2-40B4-BE49-F238E27FC236}">
                <a16:creationId xmlns:a16="http://schemas.microsoft.com/office/drawing/2014/main" id="{84A8503D-472C-44F4-8032-F28069BFCC4E}"/>
              </a:ext>
            </a:extLst>
          </p:cNvPr>
          <p:cNvSpPr/>
          <p:nvPr/>
        </p:nvSpPr>
        <p:spPr>
          <a:xfrm>
            <a:off x="3124685" y="648927"/>
            <a:ext cx="2569377" cy="1378348"/>
          </a:xfrm>
          <a:custGeom>
            <a:avLst/>
            <a:gdLst>
              <a:gd name="connsiteX0" fmla="*/ 153439 w 2569377"/>
              <a:gd name="connsiteY0" fmla="*/ 0 h 1917986"/>
              <a:gd name="connsiteX1" fmla="*/ 2415938 w 2569377"/>
              <a:gd name="connsiteY1" fmla="*/ 0 h 1917986"/>
              <a:gd name="connsiteX2" fmla="*/ 2569377 w 2569377"/>
              <a:gd name="connsiteY2" fmla="*/ 153439 h 1917986"/>
              <a:gd name="connsiteX3" fmla="*/ 2569377 w 2569377"/>
              <a:gd name="connsiteY3" fmla="*/ 1917986 h 1917986"/>
              <a:gd name="connsiteX4" fmla="*/ 2569377 w 2569377"/>
              <a:gd name="connsiteY4" fmla="*/ 1917986 h 1917986"/>
              <a:gd name="connsiteX5" fmla="*/ 0 w 2569377"/>
              <a:gd name="connsiteY5" fmla="*/ 1917986 h 1917986"/>
              <a:gd name="connsiteX6" fmla="*/ 0 w 2569377"/>
              <a:gd name="connsiteY6" fmla="*/ 1917986 h 1917986"/>
              <a:gd name="connsiteX7" fmla="*/ 0 w 2569377"/>
              <a:gd name="connsiteY7" fmla="*/ 153439 h 1917986"/>
              <a:gd name="connsiteX8" fmla="*/ 153439 w 2569377"/>
              <a:gd name="connsiteY8" fmla="*/ 0 h 191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9377" h="1917986">
                <a:moveTo>
                  <a:pt x="153439" y="0"/>
                </a:moveTo>
                <a:lnTo>
                  <a:pt x="2415938" y="0"/>
                </a:lnTo>
                <a:cubicBezTo>
                  <a:pt x="2500680" y="0"/>
                  <a:pt x="2569377" y="68697"/>
                  <a:pt x="2569377" y="153439"/>
                </a:cubicBezTo>
                <a:lnTo>
                  <a:pt x="2569377" y="1917986"/>
                </a:lnTo>
                <a:lnTo>
                  <a:pt x="2569377" y="1917986"/>
                </a:lnTo>
                <a:lnTo>
                  <a:pt x="0" y="1917986"/>
                </a:lnTo>
                <a:lnTo>
                  <a:pt x="0" y="1917986"/>
                </a:lnTo>
                <a:lnTo>
                  <a:pt x="0" y="153439"/>
                </a:lnTo>
                <a:cubicBezTo>
                  <a:pt x="0" y="68697"/>
                  <a:pt x="68697" y="0"/>
                  <a:pt x="153439" y="0"/>
                </a:cubicBezTo>
                <a:close/>
              </a:path>
            </a:pathLst>
          </a:custGeom>
        </p:spPr>
        <p:style>
          <a:lnRef idx="1">
            <a:schemeClr val="accent4">
              <a:alpha val="90000"/>
              <a:hueOff val="0"/>
              <a:satOff val="0"/>
              <a:lumOff val="0"/>
              <a:alphaOff val="-40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261" tIns="105901" rIns="65261" bIns="20320" numCol="1" spcCol="1270" anchor="t" anchorCtr="0">
            <a:noAutofit/>
          </a:bodyPr>
          <a:lstStyle/>
          <a:p>
            <a:pPr marL="285750" indent="-285750">
              <a:buFont typeface="Arial" panose="020B0604020202020204" pitchFamily="34" charset="0"/>
              <a:buChar char="•"/>
            </a:pPr>
            <a:r>
              <a:rPr lang="en-GB" sz="1600" dirty="0">
                <a:latin typeface="Segoe UI" panose="020B0502040204020203" pitchFamily="34" charset="0"/>
                <a:cs typeface="Segoe UI" panose="020B0502040204020203" pitchFamily="34" charset="0"/>
              </a:rPr>
              <a:t>Clunky; </a:t>
            </a:r>
          </a:p>
          <a:p>
            <a:pPr marL="285750" indent="-285750">
              <a:buFont typeface="Arial" panose="020B0604020202020204" pitchFamily="34" charset="0"/>
              <a:buChar char="•"/>
            </a:pPr>
            <a:r>
              <a:rPr lang="en-GB" sz="1600" dirty="0">
                <a:latin typeface="Segoe UI" panose="020B0502040204020203" pitchFamily="34" charset="0"/>
                <a:cs typeface="Segoe UI" panose="020B0502040204020203" pitchFamily="34" charset="0"/>
              </a:rPr>
              <a:t>slow; </a:t>
            </a:r>
          </a:p>
          <a:p>
            <a:pPr marL="285750" indent="-285750">
              <a:buFont typeface="Arial" panose="020B0604020202020204" pitchFamily="34" charset="0"/>
              <a:buChar char="•"/>
            </a:pPr>
            <a:r>
              <a:rPr lang="en-GB" sz="1600" dirty="0">
                <a:latin typeface="Segoe UI" panose="020B0502040204020203" pitchFamily="34" charset="0"/>
                <a:cs typeface="Segoe UI" panose="020B0502040204020203" pitchFamily="34" charset="0"/>
              </a:rPr>
              <a:t>not intuitive; </a:t>
            </a:r>
          </a:p>
          <a:p>
            <a:pPr marL="285750" indent="-285750">
              <a:buFont typeface="Arial" panose="020B0604020202020204" pitchFamily="34" charset="0"/>
              <a:buChar char="•"/>
            </a:pPr>
            <a:r>
              <a:rPr lang="en-GB" sz="1600" dirty="0">
                <a:latin typeface="Segoe UI" panose="020B0502040204020203" pitchFamily="34" charset="0"/>
                <a:cs typeface="Segoe UI" panose="020B0502040204020203" pitchFamily="34" charset="0"/>
              </a:rPr>
              <a:t>closed permissions. </a:t>
            </a:r>
          </a:p>
        </p:txBody>
      </p:sp>
      <p:sp>
        <p:nvSpPr>
          <p:cNvPr id="49" name="Freeform: Shape 48">
            <a:extLst>
              <a:ext uri="{FF2B5EF4-FFF2-40B4-BE49-F238E27FC236}">
                <a16:creationId xmlns:a16="http://schemas.microsoft.com/office/drawing/2014/main" id="{F50EB570-4D2A-40C5-A28C-0730E4AF9541}"/>
              </a:ext>
            </a:extLst>
          </p:cNvPr>
          <p:cNvSpPr/>
          <p:nvPr/>
        </p:nvSpPr>
        <p:spPr>
          <a:xfrm>
            <a:off x="3148161" y="2043840"/>
            <a:ext cx="2569377" cy="824734"/>
          </a:xfrm>
          <a:custGeom>
            <a:avLst/>
            <a:gdLst>
              <a:gd name="connsiteX0" fmla="*/ 0 w 2569377"/>
              <a:gd name="connsiteY0" fmla="*/ 0 h 824734"/>
              <a:gd name="connsiteX1" fmla="*/ 2569377 w 2569377"/>
              <a:gd name="connsiteY1" fmla="*/ 0 h 824734"/>
              <a:gd name="connsiteX2" fmla="*/ 2569377 w 2569377"/>
              <a:gd name="connsiteY2" fmla="*/ 824734 h 824734"/>
              <a:gd name="connsiteX3" fmla="*/ 0 w 2569377"/>
              <a:gd name="connsiteY3" fmla="*/ 824734 h 824734"/>
              <a:gd name="connsiteX4" fmla="*/ 0 w 2569377"/>
              <a:gd name="connsiteY4" fmla="*/ 0 h 824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377" h="824734">
                <a:moveTo>
                  <a:pt x="0" y="0"/>
                </a:moveTo>
                <a:lnTo>
                  <a:pt x="2569377" y="0"/>
                </a:lnTo>
                <a:lnTo>
                  <a:pt x="2569377" y="824734"/>
                </a:lnTo>
                <a:lnTo>
                  <a:pt x="0" y="824734"/>
                </a:lnTo>
                <a:lnTo>
                  <a:pt x="0" y="0"/>
                </a:lnTo>
                <a:close/>
              </a:path>
            </a:pathLst>
          </a:custGeom>
        </p:spPr>
        <p:style>
          <a:lnRef idx="1">
            <a:schemeClr val="accent4">
              <a:alpha val="90000"/>
              <a:hueOff val="0"/>
              <a:satOff val="0"/>
              <a:lumOff val="0"/>
              <a:alphaOff val="-40000"/>
            </a:schemeClr>
          </a:lnRef>
          <a:fillRef idx="2">
            <a:schemeClr val="accent4">
              <a:alpha val="90000"/>
              <a:hueOff val="0"/>
              <a:satOff val="0"/>
              <a:lumOff val="0"/>
              <a:alphaOff val="-40000"/>
            </a:schemeClr>
          </a:fillRef>
          <a:effectRef idx="1">
            <a:schemeClr val="accent4">
              <a:alpha val="90000"/>
              <a:hueOff val="0"/>
              <a:satOff val="0"/>
              <a:lumOff val="0"/>
              <a:alphaOff val="-40000"/>
            </a:schemeClr>
          </a:effectRef>
          <a:fontRef idx="minor">
            <a:schemeClr val="dk1"/>
          </a:fontRef>
        </p:style>
        <p:txBody>
          <a:bodyPr spcFirstLastPara="0" vert="horz" wrap="square" lIns="60960" tIns="0" rIns="780277" bIns="0" numCol="1" spcCol="1270" anchor="ctr" anchorCtr="0">
            <a:noAutofit/>
          </a:bodyPr>
          <a:lstStyle/>
          <a:p>
            <a:pPr marL="0" marR="0" lvl="0" indent="0" defTabSz="711200" rtl="0" eaLnBrk="1" fontAlgn="auto" latinLnBrk="0" hangingPunct="1">
              <a:lnSpc>
                <a:spcPct val="90000"/>
              </a:lnSpc>
              <a:spcBef>
                <a:spcPct val="0"/>
              </a:spcBef>
              <a:spcAft>
                <a:spcPct val="3500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User Experience</a:t>
            </a:r>
          </a:p>
        </p:txBody>
      </p:sp>
      <p:sp>
        <p:nvSpPr>
          <p:cNvPr id="50" name="Oval 49" descr="Smart Phone with solid fill">
            <a:extLst>
              <a:ext uri="{FF2B5EF4-FFF2-40B4-BE49-F238E27FC236}">
                <a16:creationId xmlns:a16="http://schemas.microsoft.com/office/drawing/2014/main" id="{339915E7-ADA6-4D14-A271-1ED947A6ED3C}"/>
              </a:ext>
            </a:extLst>
          </p:cNvPr>
          <p:cNvSpPr/>
          <p:nvPr/>
        </p:nvSpPr>
        <p:spPr>
          <a:xfrm>
            <a:off x="5030266" y="2155863"/>
            <a:ext cx="899282" cy="899282"/>
          </a:xfrm>
          <a:prstGeom prst="ellipse">
            <a:avLst/>
          </a:prstGeom>
          <a: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a:fillRect/>
            </a:stretch>
          </a:blip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40000"/>
            </a:schemeClr>
          </a:effectRef>
          <a:fontRef idx="minor">
            <a:schemeClr val="dk1">
              <a:hueOff val="0"/>
              <a:satOff val="0"/>
              <a:lumOff val="0"/>
              <a:alphaOff val="0"/>
            </a:schemeClr>
          </a:fontRef>
        </p:style>
      </p:sp>
      <p:sp>
        <p:nvSpPr>
          <p:cNvPr id="56" name="Freeform: Shape 55">
            <a:extLst>
              <a:ext uri="{FF2B5EF4-FFF2-40B4-BE49-F238E27FC236}">
                <a16:creationId xmlns:a16="http://schemas.microsoft.com/office/drawing/2014/main" id="{C738BA53-C8CC-4FFA-99B3-4BC73345F0F3}"/>
              </a:ext>
            </a:extLst>
          </p:cNvPr>
          <p:cNvSpPr/>
          <p:nvPr/>
        </p:nvSpPr>
        <p:spPr>
          <a:xfrm>
            <a:off x="6507129" y="4457586"/>
            <a:ext cx="2919399" cy="1138770"/>
          </a:xfrm>
          <a:custGeom>
            <a:avLst/>
            <a:gdLst>
              <a:gd name="connsiteX0" fmla="*/ 153439 w 2569377"/>
              <a:gd name="connsiteY0" fmla="*/ 0 h 1917986"/>
              <a:gd name="connsiteX1" fmla="*/ 2415938 w 2569377"/>
              <a:gd name="connsiteY1" fmla="*/ 0 h 1917986"/>
              <a:gd name="connsiteX2" fmla="*/ 2569377 w 2569377"/>
              <a:gd name="connsiteY2" fmla="*/ 153439 h 1917986"/>
              <a:gd name="connsiteX3" fmla="*/ 2569377 w 2569377"/>
              <a:gd name="connsiteY3" fmla="*/ 1917986 h 1917986"/>
              <a:gd name="connsiteX4" fmla="*/ 2569377 w 2569377"/>
              <a:gd name="connsiteY4" fmla="*/ 1917986 h 1917986"/>
              <a:gd name="connsiteX5" fmla="*/ 0 w 2569377"/>
              <a:gd name="connsiteY5" fmla="*/ 1917986 h 1917986"/>
              <a:gd name="connsiteX6" fmla="*/ 0 w 2569377"/>
              <a:gd name="connsiteY6" fmla="*/ 1917986 h 1917986"/>
              <a:gd name="connsiteX7" fmla="*/ 0 w 2569377"/>
              <a:gd name="connsiteY7" fmla="*/ 153439 h 1917986"/>
              <a:gd name="connsiteX8" fmla="*/ 153439 w 2569377"/>
              <a:gd name="connsiteY8" fmla="*/ 0 h 191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9377" h="1917986">
                <a:moveTo>
                  <a:pt x="153439" y="0"/>
                </a:moveTo>
                <a:lnTo>
                  <a:pt x="2415938" y="0"/>
                </a:lnTo>
                <a:cubicBezTo>
                  <a:pt x="2500680" y="0"/>
                  <a:pt x="2569377" y="68697"/>
                  <a:pt x="2569377" y="153439"/>
                </a:cubicBezTo>
                <a:lnTo>
                  <a:pt x="2569377" y="1917986"/>
                </a:lnTo>
                <a:lnTo>
                  <a:pt x="2569377" y="1917986"/>
                </a:lnTo>
                <a:lnTo>
                  <a:pt x="0" y="1917986"/>
                </a:lnTo>
                <a:lnTo>
                  <a:pt x="0" y="1917986"/>
                </a:lnTo>
                <a:lnTo>
                  <a:pt x="0" y="153439"/>
                </a:lnTo>
                <a:cubicBezTo>
                  <a:pt x="0" y="68697"/>
                  <a:pt x="68697" y="0"/>
                  <a:pt x="153439" y="0"/>
                </a:cubicBezTo>
                <a:close/>
              </a:path>
            </a:pathLst>
          </a:custGeom>
        </p:spPr>
        <p:style>
          <a:lnRef idx="1">
            <a:schemeClr val="accent4">
              <a:alpha val="90000"/>
              <a:hueOff val="0"/>
              <a:satOff val="0"/>
              <a:lumOff val="0"/>
              <a:alphaOff val="-32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261" tIns="105901" rIns="65261" bIns="20320" numCol="1" spcCol="1270" anchor="t" anchorCtr="0">
            <a:noAutofit/>
          </a:bodyPr>
          <a:lstStyle/>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dirty="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Multiple</a:t>
            </a:r>
            <a:r>
              <a:rPr lang="en-GB" sz="1600" dirty="0">
                <a:solidFill>
                  <a:prstClr val="black">
                    <a:hueOff val="0"/>
                    <a:satOff val="0"/>
                    <a:lumOff val="0"/>
                    <a:alphaOff val="0"/>
                  </a:prstClr>
                </a:solidFill>
                <a:latin typeface="Segoe UI" panose="020B0502040204020203" pitchFamily="34" charset="0"/>
                <a:cs typeface="Segoe UI" panose="020B0502040204020203" pitchFamily="34" charset="0"/>
              </a:rPr>
              <a:t>le ‘work arounds’</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lang="en-GB" sz="1600" dirty="0">
                <a:solidFill>
                  <a:prstClr val="black">
                    <a:hueOff val="0"/>
                    <a:satOff val="0"/>
                    <a:lumOff val="0"/>
                    <a:alphaOff val="0"/>
                  </a:prstClr>
                </a:solidFill>
                <a:latin typeface="Segoe UI" panose="020B0502040204020203" pitchFamily="34" charset="0"/>
                <a:cs typeface="Segoe UI" panose="020B0502040204020203" pitchFamily="34" charset="0"/>
              </a:rPr>
              <a:t>Plethora of spreadsheets.</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dirty="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Outcome reporting very limited</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endParaRPr kumimoji="0" lang="en-GB" sz="1600" b="0" i="0" u="none" strike="noStrike" kern="1200" cap="none" spc="0" normalizeH="0" baseline="0" noProof="0" dirty="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endParaRPr>
          </a:p>
          <a:p>
            <a:pPr marL="171450" marR="0" lvl="1" indent="-171450" algn="l" defTabSz="711200" rtl="0" eaLnBrk="1" fontAlgn="auto" latinLnBrk="0" hangingPunct="1">
              <a:lnSpc>
                <a:spcPct val="90000"/>
              </a:lnSpc>
              <a:spcBef>
                <a:spcPct val="0"/>
              </a:spcBef>
              <a:spcAft>
                <a:spcPct val="15000"/>
              </a:spcAft>
              <a:buClrTx/>
              <a:buSzTx/>
              <a:buFontTx/>
              <a:buChar char="•"/>
              <a:tabLst/>
              <a:defRPr/>
            </a:pPr>
            <a:endParaRPr kumimoji="0" lang="en-GB" sz="1600" b="0" i="0" u="none" strike="noStrike" kern="1200" cap="none" spc="0" normalizeH="0" baseline="0" noProof="0" dirty="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endParaRPr>
          </a:p>
        </p:txBody>
      </p:sp>
      <p:sp>
        <p:nvSpPr>
          <p:cNvPr id="57" name="Freeform: Shape 56">
            <a:extLst>
              <a:ext uri="{FF2B5EF4-FFF2-40B4-BE49-F238E27FC236}">
                <a16:creationId xmlns:a16="http://schemas.microsoft.com/office/drawing/2014/main" id="{D3023E32-0B9C-4663-96CA-936F38D016B1}"/>
              </a:ext>
            </a:extLst>
          </p:cNvPr>
          <p:cNvSpPr/>
          <p:nvPr/>
        </p:nvSpPr>
        <p:spPr>
          <a:xfrm>
            <a:off x="6507129" y="5611826"/>
            <a:ext cx="2895923" cy="797540"/>
          </a:xfrm>
          <a:custGeom>
            <a:avLst/>
            <a:gdLst>
              <a:gd name="connsiteX0" fmla="*/ 0 w 2569377"/>
              <a:gd name="connsiteY0" fmla="*/ 0 h 824734"/>
              <a:gd name="connsiteX1" fmla="*/ 2569377 w 2569377"/>
              <a:gd name="connsiteY1" fmla="*/ 0 h 824734"/>
              <a:gd name="connsiteX2" fmla="*/ 2569377 w 2569377"/>
              <a:gd name="connsiteY2" fmla="*/ 824734 h 824734"/>
              <a:gd name="connsiteX3" fmla="*/ 0 w 2569377"/>
              <a:gd name="connsiteY3" fmla="*/ 824734 h 824734"/>
              <a:gd name="connsiteX4" fmla="*/ 0 w 2569377"/>
              <a:gd name="connsiteY4" fmla="*/ 0 h 824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377" h="824734">
                <a:moveTo>
                  <a:pt x="0" y="0"/>
                </a:moveTo>
                <a:lnTo>
                  <a:pt x="2569377" y="0"/>
                </a:lnTo>
                <a:lnTo>
                  <a:pt x="2569377" y="824734"/>
                </a:lnTo>
                <a:lnTo>
                  <a:pt x="0" y="824734"/>
                </a:lnTo>
                <a:lnTo>
                  <a:pt x="0" y="0"/>
                </a:lnTo>
                <a:close/>
              </a:path>
            </a:pathLst>
          </a:custGeom>
        </p:spPr>
        <p:style>
          <a:lnRef idx="1">
            <a:schemeClr val="accent4">
              <a:alpha val="90000"/>
              <a:hueOff val="0"/>
              <a:satOff val="0"/>
              <a:lumOff val="0"/>
              <a:alphaOff val="-32000"/>
            </a:schemeClr>
          </a:lnRef>
          <a:fillRef idx="2">
            <a:schemeClr val="accent4">
              <a:alpha val="90000"/>
              <a:hueOff val="0"/>
              <a:satOff val="0"/>
              <a:lumOff val="0"/>
              <a:alphaOff val="-32000"/>
            </a:schemeClr>
          </a:fillRef>
          <a:effectRef idx="1">
            <a:schemeClr val="accent4">
              <a:alpha val="90000"/>
              <a:hueOff val="0"/>
              <a:satOff val="0"/>
              <a:lumOff val="0"/>
              <a:alphaOff val="-32000"/>
            </a:schemeClr>
          </a:effectRef>
          <a:fontRef idx="minor">
            <a:schemeClr val="dk1"/>
          </a:fontRef>
        </p:style>
        <p:txBody>
          <a:bodyPr spcFirstLastPara="0" vert="horz" wrap="square" lIns="60960" tIns="0" rIns="780277" bIns="0" numCol="1" spcCol="1270" anchor="ctr" anchorCtr="0">
            <a:noAutofit/>
          </a:bodyPr>
          <a:lstStyle/>
          <a:p>
            <a:pPr marL="0" marR="0" lvl="0" indent="0" algn="ctr" defTabSz="711200" rtl="0" eaLnBrk="1" fontAlgn="auto" latinLnBrk="0" hangingPunct="1">
              <a:lnSpc>
                <a:spcPct val="90000"/>
              </a:lnSpc>
              <a:spcBef>
                <a:spcPct val="0"/>
              </a:spcBef>
              <a:spcAft>
                <a:spcPct val="3500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Improved Management</a:t>
            </a:r>
          </a:p>
        </p:txBody>
      </p:sp>
      <p:sp>
        <p:nvSpPr>
          <p:cNvPr id="59" name="Title 1">
            <a:extLst>
              <a:ext uri="{FF2B5EF4-FFF2-40B4-BE49-F238E27FC236}">
                <a16:creationId xmlns:a16="http://schemas.microsoft.com/office/drawing/2014/main" id="{6A1A3B8E-36B2-4F66-B192-D3DBCCF64E46}"/>
              </a:ext>
            </a:extLst>
          </p:cNvPr>
          <p:cNvSpPr txBox="1">
            <a:spLocks/>
          </p:cNvSpPr>
          <p:nvPr/>
        </p:nvSpPr>
        <p:spPr>
          <a:xfrm>
            <a:off x="0" y="2901739"/>
            <a:ext cx="4282068" cy="1616107"/>
          </a:xfrm>
          <a:prstGeom prst="rect">
            <a:avLst/>
          </a:prstGeom>
          <a:no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US" sz="3200" b="1" i="0" u="none" strike="noStrike" kern="1200" cap="none" spc="0" normalizeH="0" baseline="0" noProof="0" dirty="0">
                <a:ln>
                  <a:noFill/>
                </a:ln>
                <a:effectLst/>
                <a:uLnTx/>
                <a:uFillTx/>
                <a:latin typeface="Segoe UI Light" panose="020B0502040204020203" pitchFamily="34" charset="0"/>
                <a:ea typeface="+mj-ea"/>
                <a:cs typeface="Segoe UI Light" panose="020B0502040204020203" pitchFamily="34" charset="0"/>
              </a:rPr>
              <a:t>Social Work Perspective Pre D365</a:t>
            </a:r>
            <a:endParaRPr kumimoji="0" lang="en-US" sz="3600" b="1" i="0" u="none" strike="noStrike" kern="1200" cap="none" spc="0" normalizeH="0" baseline="0" noProof="0" dirty="0">
              <a:ln>
                <a:noFill/>
              </a:ln>
              <a:effectLst/>
              <a:uLnTx/>
              <a:uFillTx/>
              <a:latin typeface="Segoe UI Light" panose="020B0502040204020203" pitchFamily="34" charset="0"/>
              <a:ea typeface="+mj-ea"/>
              <a:cs typeface="Segoe UI Light" panose="020B0502040204020203" pitchFamily="34" charset="0"/>
            </a:endParaRPr>
          </a:p>
        </p:txBody>
      </p:sp>
      <p:sp>
        <p:nvSpPr>
          <p:cNvPr id="60" name="Title 1">
            <a:extLst>
              <a:ext uri="{FF2B5EF4-FFF2-40B4-BE49-F238E27FC236}">
                <a16:creationId xmlns:a16="http://schemas.microsoft.com/office/drawing/2014/main" id="{DBE4E8F8-4D9A-4613-B68A-9F37EC622D74}"/>
              </a:ext>
            </a:extLst>
          </p:cNvPr>
          <p:cNvSpPr txBox="1">
            <a:spLocks/>
          </p:cNvSpPr>
          <p:nvPr/>
        </p:nvSpPr>
        <p:spPr>
          <a:xfrm>
            <a:off x="10201320" y="5231408"/>
            <a:ext cx="2137054" cy="2150719"/>
          </a:xfrm>
          <a:prstGeom prst="rect">
            <a:avLst/>
          </a:prstGeom>
          <a:no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Segoe UI Light" panose="020B0502040204020203" pitchFamily="34" charset="0"/>
            </a:endParaRPr>
          </a:p>
        </p:txBody>
      </p:sp>
    </p:spTree>
    <p:extLst>
      <p:ext uri="{BB962C8B-B14F-4D97-AF65-F5344CB8AC3E}">
        <p14:creationId xmlns:p14="http://schemas.microsoft.com/office/powerpoint/2010/main" val="253331770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59"/>
                                        </p:tgtEl>
                                        <p:attrNameLst>
                                          <p:attrName>style.visibility</p:attrName>
                                        </p:attrNameLst>
                                      </p:cBhvr>
                                      <p:to>
                                        <p:strVal val="visible"/>
                                      </p:to>
                                    </p:set>
                                    <p:animEffect transition="in" filter="fade">
                                      <p:cBhvr>
                                        <p:cTn id="7" dur="400"/>
                                        <p:tgtEl>
                                          <p:spTgt spid="59"/>
                                        </p:tgtEl>
                                      </p:cBhvr>
                                    </p:animEffect>
                                  </p:childTnLst>
                                </p:cTn>
                              </p:par>
                              <p:par>
                                <p:cTn id="8" presetID="10" presetClass="entr" presetSubtype="0" fill="hold" grpId="0" nodeType="withEffect" nodePh="1">
                                  <p:stCondLst>
                                    <p:cond delay="500"/>
                                  </p:stCondLst>
                                  <p:endCondLst>
                                    <p:cond evt="begin" delay="0">
                                      <p:tn val="8"/>
                                    </p:cond>
                                  </p:endCondLst>
                                  <p:iterate type="lt">
                                    <p:tmPct val="10000"/>
                                  </p:iterate>
                                  <p:childTnLst>
                                    <p:set>
                                      <p:cBhvr>
                                        <p:cTn id="9" dur="1" fill="hold">
                                          <p:stCondLst>
                                            <p:cond delay="0"/>
                                          </p:stCondLst>
                                        </p:cTn>
                                        <p:tgtEl>
                                          <p:spTgt spid="60"/>
                                        </p:tgtEl>
                                        <p:attrNameLst>
                                          <p:attrName>style.visibility</p:attrName>
                                        </p:attrNameLst>
                                      </p:cBhvr>
                                      <p:to>
                                        <p:strVal val="visible"/>
                                      </p:to>
                                    </p:set>
                                    <p:animEffect transition="in" filter="fade">
                                      <p:cBhvr>
                                        <p:cTn id="10" dur="4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4747089-0322-4B03-B224-817DD4C8B7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7228512D-3055-4911-A4D1-4A084C9C42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7933928" y="1372793"/>
            <a:ext cx="6135300" cy="5537781"/>
          </a:xfrm>
          <a:custGeom>
            <a:avLst/>
            <a:gdLst>
              <a:gd name="connsiteX0" fmla="*/ 0 w 6135300"/>
              <a:gd name="connsiteY0" fmla="*/ 0 h 5537781"/>
              <a:gd name="connsiteX1" fmla="*/ 6135300 w 6135300"/>
              <a:gd name="connsiteY1" fmla="*/ 0 h 5537781"/>
              <a:gd name="connsiteX2" fmla="*/ 6135300 w 6135300"/>
              <a:gd name="connsiteY2" fmla="*/ 3548931 h 5537781"/>
              <a:gd name="connsiteX3" fmla="*/ 4146451 w 6135300"/>
              <a:gd name="connsiteY3" fmla="*/ 5537781 h 5537781"/>
              <a:gd name="connsiteX4" fmla="*/ 0 w 6135300"/>
              <a:gd name="connsiteY4" fmla="*/ 1391331 h 55377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5537781">
                <a:moveTo>
                  <a:pt x="0" y="0"/>
                </a:moveTo>
                <a:lnTo>
                  <a:pt x="6135300" y="0"/>
                </a:lnTo>
                <a:lnTo>
                  <a:pt x="6135300" y="3548931"/>
                </a:lnTo>
                <a:lnTo>
                  <a:pt x="4146451" y="5537781"/>
                </a:lnTo>
                <a:lnTo>
                  <a:pt x="0" y="1391331"/>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Isosceles Triangle 36">
            <a:extLst>
              <a:ext uri="{FF2B5EF4-FFF2-40B4-BE49-F238E27FC236}">
                <a16:creationId xmlns:a16="http://schemas.microsoft.com/office/drawing/2014/main" id="{3C98C7BF-70D9-4D19-BD2D-D808991FDF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3853" y="5272381"/>
            <a:ext cx="3171238" cy="1585619"/>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38">
            <a:extLst>
              <a:ext uri="{FF2B5EF4-FFF2-40B4-BE49-F238E27FC236}">
                <a16:creationId xmlns:a16="http://schemas.microsoft.com/office/drawing/2014/main" id="{B497CCB5-5FC2-473C-AFCC-2430CEF1DF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940246" y="1742916"/>
            <a:ext cx="3372170" cy="337216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Frame 40">
            <a:extLst>
              <a:ext uri="{FF2B5EF4-FFF2-40B4-BE49-F238E27FC236}">
                <a16:creationId xmlns:a16="http://schemas.microsoft.com/office/drawing/2014/main" id="{599C8C75-BFDF-44E7-A028-EEB5EDD588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501609" y="1304278"/>
            <a:ext cx="4249446" cy="4249444"/>
          </a:xfrm>
          <a:prstGeom prst="frame">
            <a:avLst>
              <a:gd name="adj1" fmla="val 1195"/>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FFD685C2-1A84-41DE-BFA0-0A068F83D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914977" y="292975"/>
            <a:ext cx="5056735" cy="9206602"/>
          </a:xfrm>
          <a:custGeom>
            <a:avLst/>
            <a:gdLst>
              <a:gd name="connsiteX0" fmla="*/ 0 w 5053652"/>
              <a:gd name="connsiteY0" fmla="*/ 209273 h 9200989"/>
              <a:gd name="connsiteX1" fmla="*/ 209274 w 5053652"/>
              <a:gd name="connsiteY1" fmla="*/ 0 h 9200989"/>
              <a:gd name="connsiteX2" fmla="*/ 5053652 w 5053652"/>
              <a:gd name="connsiteY2" fmla="*/ 4844379 h 9200989"/>
              <a:gd name="connsiteX3" fmla="*/ 697042 w 5053652"/>
              <a:gd name="connsiteY3" fmla="*/ 9200989 h 9200989"/>
              <a:gd name="connsiteX4" fmla="*/ 0 w 5053652"/>
              <a:gd name="connsiteY4" fmla="*/ 9200989 h 9200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3652" h="9200989">
                <a:moveTo>
                  <a:pt x="0" y="209273"/>
                </a:moveTo>
                <a:lnTo>
                  <a:pt x="209274" y="0"/>
                </a:lnTo>
                <a:lnTo>
                  <a:pt x="5053652" y="4844379"/>
                </a:lnTo>
                <a:lnTo>
                  <a:pt x="697042" y="9200989"/>
                </a:lnTo>
                <a:lnTo>
                  <a:pt x="0" y="9200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 name="Picture 2" descr="See the source image">
            <a:extLst>
              <a:ext uri="{FF2B5EF4-FFF2-40B4-BE49-F238E27FC236}">
                <a16:creationId xmlns:a16="http://schemas.microsoft.com/office/drawing/2014/main" id="{B5EC32C9-EFCE-4FA8-BAC3-14FDBDE2C3B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686957" y="2685438"/>
            <a:ext cx="3725991" cy="1481081"/>
          </a:xfrm>
          <a:prstGeom prst="rect">
            <a:avLst/>
          </a:prstGeom>
          <a:noFill/>
          <a:extLst>
            <a:ext uri="{909E8E84-426E-40DD-AFC4-6F175D3DCCD1}">
              <a14:hiddenFill xmlns:a14="http://schemas.microsoft.com/office/drawing/2010/main">
                <a:solidFill>
                  <a:srgbClr val="FFFFFF"/>
                </a:solidFill>
              </a14:hiddenFill>
            </a:ext>
          </a:extLst>
        </p:spPr>
      </p:pic>
      <p:sp>
        <p:nvSpPr>
          <p:cNvPr id="19" name="Freeform: Shape 18">
            <a:extLst>
              <a:ext uri="{FF2B5EF4-FFF2-40B4-BE49-F238E27FC236}">
                <a16:creationId xmlns:a16="http://schemas.microsoft.com/office/drawing/2014/main" id="{36B9D761-92EF-467D-A68B-F86ADE113509}"/>
              </a:ext>
            </a:extLst>
          </p:cNvPr>
          <p:cNvSpPr/>
          <p:nvPr/>
        </p:nvSpPr>
        <p:spPr>
          <a:xfrm>
            <a:off x="333031" y="648927"/>
            <a:ext cx="2569377" cy="1398194"/>
          </a:xfrm>
          <a:custGeom>
            <a:avLst/>
            <a:gdLst>
              <a:gd name="connsiteX0" fmla="*/ 153439 w 2569377"/>
              <a:gd name="connsiteY0" fmla="*/ 0 h 1917986"/>
              <a:gd name="connsiteX1" fmla="*/ 2415938 w 2569377"/>
              <a:gd name="connsiteY1" fmla="*/ 0 h 1917986"/>
              <a:gd name="connsiteX2" fmla="*/ 2569377 w 2569377"/>
              <a:gd name="connsiteY2" fmla="*/ 153439 h 1917986"/>
              <a:gd name="connsiteX3" fmla="*/ 2569377 w 2569377"/>
              <a:gd name="connsiteY3" fmla="*/ 1917986 h 1917986"/>
              <a:gd name="connsiteX4" fmla="*/ 2569377 w 2569377"/>
              <a:gd name="connsiteY4" fmla="*/ 1917986 h 1917986"/>
              <a:gd name="connsiteX5" fmla="*/ 0 w 2569377"/>
              <a:gd name="connsiteY5" fmla="*/ 1917986 h 1917986"/>
              <a:gd name="connsiteX6" fmla="*/ 0 w 2569377"/>
              <a:gd name="connsiteY6" fmla="*/ 1917986 h 1917986"/>
              <a:gd name="connsiteX7" fmla="*/ 0 w 2569377"/>
              <a:gd name="connsiteY7" fmla="*/ 153439 h 1917986"/>
              <a:gd name="connsiteX8" fmla="*/ 153439 w 2569377"/>
              <a:gd name="connsiteY8" fmla="*/ 0 h 191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9377" h="1917986">
                <a:moveTo>
                  <a:pt x="153439" y="0"/>
                </a:moveTo>
                <a:lnTo>
                  <a:pt x="2415938" y="0"/>
                </a:lnTo>
                <a:cubicBezTo>
                  <a:pt x="2500680" y="0"/>
                  <a:pt x="2569377" y="68697"/>
                  <a:pt x="2569377" y="153439"/>
                </a:cubicBezTo>
                <a:lnTo>
                  <a:pt x="2569377" y="1917986"/>
                </a:lnTo>
                <a:lnTo>
                  <a:pt x="2569377" y="1917986"/>
                </a:lnTo>
                <a:lnTo>
                  <a:pt x="0" y="1917986"/>
                </a:lnTo>
                <a:lnTo>
                  <a:pt x="0" y="1917986"/>
                </a:lnTo>
                <a:lnTo>
                  <a:pt x="0" y="153439"/>
                </a:lnTo>
                <a:cubicBezTo>
                  <a:pt x="0" y="68697"/>
                  <a:pt x="68697" y="0"/>
                  <a:pt x="153439" y="0"/>
                </a:cubicBezTo>
                <a:close/>
              </a:path>
            </a:pathLst>
          </a:custGeom>
        </p:spPr>
        <p:style>
          <a:lnRef idx="1">
            <a:schemeClr val="accent4">
              <a:alpha val="9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261" tIns="105901" rIns="65261" bIns="20320" numCol="1" spcCol="1270" anchor="t" anchorCtr="0">
            <a:noAutofit/>
          </a:bodyPr>
          <a:lstStyle/>
          <a:p>
            <a:pPr marL="0" marR="0" lvl="1" indent="0" algn="l" defTabSz="711200" rtl="0" eaLnBrk="1" fontAlgn="auto" latinLnBrk="0" hangingPunct="1">
              <a:lnSpc>
                <a:spcPct val="90000"/>
              </a:lnSpc>
              <a:spcBef>
                <a:spcPct val="0"/>
              </a:spcBef>
              <a:spcAft>
                <a:spcPct val="15000"/>
              </a:spcAft>
              <a:buClrTx/>
              <a:buSzTx/>
              <a:buFontTx/>
              <a:buNone/>
              <a:tabLst/>
              <a:defRPr/>
            </a:pPr>
            <a:r>
              <a:rPr kumimoji="0" lang="en-GB" sz="16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No need for </a:t>
            </a:r>
          </a:p>
          <a:p>
            <a:pPr marL="285750" marR="0" lvl="1" indent="-285750" algn="l" defTabSz="711200" rtl="0"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en-GB" sz="16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Hard copy templates</a:t>
            </a:r>
          </a:p>
          <a:p>
            <a:pPr marL="285750" marR="0" lvl="1" indent="-285750" algn="l" defTabSz="711200" rtl="0"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en-GB" sz="16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Written notes</a:t>
            </a:r>
          </a:p>
          <a:p>
            <a:pPr marL="285750" marR="0" lvl="1" indent="-285750" algn="l" defTabSz="711200" rtl="0"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en-GB" sz="16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System re-keying</a:t>
            </a:r>
          </a:p>
          <a:p>
            <a:pPr marL="285750" marR="0" lvl="1" indent="-285750" algn="l" defTabSz="711200" rtl="0" eaLnBrk="1" fontAlgn="auto" latinLnBrk="0" hangingPunct="1">
              <a:lnSpc>
                <a:spcPct val="90000"/>
              </a:lnSpc>
              <a:spcBef>
                <a:spcPct val="0"/>
              </a:spcBef>
              <a:spcAft>
                <a:spcPct val="15000"/>
              </a:spcAft>
              <a:buClrTx/>
              <a:buSzTx/>
              <a:buFont typeface="Arial" panose="020B0604020202020204" pitchFamily="34" charset="0"/>
              <a:buChar char="•"/>
              <a:tabLst/>
              <a:defRPr/>
            </a:pPr>
            <a:r>
              <a:rPr kumimoji="0" lang="en-GB" sz="16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Email notifications</a:t>
            </a:r>
          </a:p>
        </p:txBody>
      </p:sp>
      <p:sp>
        <p:nvSpPr>
          <p:cNvPr id="21" name="Freeform: Shape 20">
            <a:extLst>
              <a:ext uri="{FF2B5EF4-FFF2-40B4-BE49-F238E27FC236}">
                <a16:creationId xmlns:a16="http://schemas.microsoft.com/office/drawing/2014/main" id="{70C0F173-0B09-4104-8847-597F9232F532}"/>
              </a:ext>
            </a:extLst>
          </p:cNvPr>
          <p:cNvSpPr/>
          <p:nvPr/>
        </p:nvSpPr>
        <p:spPr>
          <a:xfrm>
            <a:off x="333031" y="2043840"/>
            <a:ext cx="2569377" cy="824734"/>
          </a:xfrm>
          <a:custGeom>
            <a:avLst/>
            <a:gdLst>
              <a:gd name="connsiteX0" fmla="*/ 0 w 2569377"/>
              <a:gd name="connsiteY0" fmla="*/ 0 h 824734"/>
              <a:gd name="connsiteX1" fmla="*/ 2569377 w 2569377"/>
              <a:gd name="connsiteY1" fmla="*/ 0 h 824734"/>
              <a:gd name="connsiteX2" fmla="*/ 2569377 w 2569377"/>
              <a:gd name="connsiteY2" fmla="*/ 824734 h 824734"/>
              <a:gd name="connsiteX3" fmla="*/ 0 w 2569377"/>
              <a:gd name="connsiteY3" fmla="*/ 824734 h 824734"/>
              <a:gd name="connsiteX4" fmla="*/ 0 w 2569377"/>
              <a:gd name="connsiteY4" fmla="*/ 0 h 824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377" h="824734">
                <a:moveTo>
                  <a:pt x="0" y="0"/>
                </a:moveTo>
                <a:lnTo>
                  <a:pt x="2569377" y="0"/>
                </a:lnTo>
                <a:lnTo>
                  <a:pt x="2569377" y="824734"/>
                </a:lnTo>
                <a:lnTo>
                  <a:pt x="0" y="824734"/>
                </a:lnTo>
                <a:lnTo>
                  <a:pt x="0" y="0"/>
                </a:lnTo>
                <a:close/>
              </a:path>
            </a:pathLst>
          </a:custGeom>
        </p:spPr>
        <p:style>
          <a:lnRef idx="1">
            <a:schemeClr val="accent4">
              <a:alpha val="90000"/>
              <a:hueOff val="0"/>
              <a:satOff val="0"/>
              <a:lumOff val="0"/>
              <a:alphaOff val="0"/>
            </a:schemeClr>
          </a:lnRef>
          <a:fillRef idx="2">
            <a:schemeClr val="accent4">
              <a:alpha val="90000"/>
              <a:hueOff val="0"/>
              <a:satOff val="0"/>
              <a:lumOff val="0"/>
              <a:alphaOff val="0"/>
            </a:schemeClr>
          </a:fillRef>
          <a:effectRef idx="1">
            <a:schemeClr val="accent4">
              <a:alpha val="90000"/>
              <a:hueOff val="0"/>
              <a:satOff val="0"/>
              <a:lumOff val="0"/>
              <a:alphaOff val="0"/>
            </a:schemeClr>
          </a:effectRef>
          <a:fontRef idx="minor">
            <a:schemeClr val="dk1"/>
          </a:fontRef>
        </p:style>
        <p:txBody>
          <a:bodyPr spcFirstLastPara="0" vert="horz" wrap="square" lIns="60960" tIns="0" rIns="780277" bIns="0" numCol="1" spcCol="1270" anchor="ctr" anchorCtr="0">
            <a:noAutofit/>
          </a:bodyPr>
          <a:lstStyle/>
          <a:p>
            <a:pPr marL="0" marR="0" lvl="0" indent="0" algn="ctr" defTabSz="711200" rtl="0" eaLnBrk="1" fontAlgn="auto" latinLnBrk="0" hangingPunct="1">
              <a:lnSpc>
                <a:spcPct val="90000"/>
              </a:lnSpc>
              <a:spcBef>
                <a:spcPct val="0"/>
              </a:spcBef>
              <a:spcAft>
                <a:spcPct val="35000"/>
              </a:spcAft>
              <a:buClrTx/>
              <a:buSzTx/>
              <a:buFontTx/>
              <a:buNone/>
              <a:tabLst/>
              <a:defRPr/>
            </a:pPr>
            <a:r>
              <a:rPr kumimoji="0" lang="en-GB" sz="2400" b="0" i="0" u="none" strike="noStrike" kern="1200" cap="none" spc="0" normalizeH="0" baseline="0" noProof="0">
                <a:ln>
                  <a:noFill/>
                </a:ln>
                <a:solidFill>
                  <a:prstClr val="black"/>
                </a:solidFill>
                <a:effectLst/>
                <a:uLnTx/>
                <a:uFillTx/>
                <a:latin typeface="Segoe UI Light" panose="020B0502040204020203" pitchFamily="34" charset="0"/>
                <a:ea typeface="+mn-ea"/>
                <a:cs typeface="Segoe UI Light" panose="020B0502040204020203" pitchFamily="34" charset="0"/>
              </a:rPr>
              <a:t>Save Time and Effort</a:t>
            </a:r>
          </a:p>
        </p:txBody>
      </p:sp>
      <p:sp>
        <p:nvSpPr>
          <p:cNvPr id="23" name="Oval 22" descr="Stopwatch 75% with solid fill">
            <a:extLst>
              <a:ext uri="{FF2B5EF4-FFF2-40B4-BE49-F238E27FC236}">
                <a16:creationId xmlns:a16="http://schemas.microsoft.com/office/drawing/2014/main" id="{8DEEC1DB-6B76-4DC8-AF60-AF78EB8260D8}"/>
              </a:ext>
            </a:extLst>
          </p:cNvPr>
          <p:cNvSpPr/>
          <p:nvPr/>
        </p:nvSpPr>
        <p:spPr>
          <a:xfrm>
            <a:off x="2215135" y="2156845"/>
            <a:ext cx="899282" cy="899282"/>
          </a:xfrm>
          <a:prstGeom prst="ellipse">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sp>
      <p:sp>
        <p:nvSpPr>
          <p:cNvPr id="25" name="Freeform: Shape 24">
            <a:extLst>
              <a:ext uri="{FF2B5EF4-FFF2-40B4-BE49-F238E27FC236}">
                <a16:creationId xmlns:a16="http://schemas.microsoft.com/office/drawing/2014/main" id="{31F3E2F7-E84A-4327-9A5C-281891DD794F}"/>
              </a:ext>
            </a:extLst>
          </p:cNvPr>
          <p:cNvSpPr/>
          <p:nvPr/>
        </p:nvSpPr>
        <p:spPr>
          <a:xfrm>
            <a:off x="3167585" y="4447218"/>
            <a:ext cx="3040137" cy="1151958"/>
          </a:xfrm>
          <a:custGeom>
            <a:avLst/>
            <a:gdLst>
              <a:gd name="connsiteX0" fmla="*/ 153439 w 2569377"/>
              <a:gd name="connsiteY0" fmla="*/ 0 h 1917986"/>
              <a:gd name="connsiteX1" fmla="*/ 2415938 w 2569377"/>
              <a:gd name="connsiteY1" fmla="*/ 0 h 1917986"/>
              <a:gd name="connsiteX2" fmla="*/ 2569377 w 2569377"/>
              <a:gd name="connsiteY2" fmla="*/ 153439 h 1917986"/>
              <a:gd name="connsiteX3" fmla="*/ 2569377 w 2569377"/>
              <a:gd name="connsiteY3" fmla="*/ 1917986 h 1917986"/>
              <a:gd name="connsiteX4" fmla="*/ 2569377 w 2569377"/>
              <a:gd name="connsiteY4" fmla="*/ 1917986 h 1917986"/>
              <a:gd name="connsiteX5" fmla="*/ 0 w 2569377"/>
              <a:gd name="connsiteY5" fmla="*/ 1917986 h 1917986"/>
              <a:gd name="connsiteX6" fmla="*/ 0 w 2569377"/>
              <a:gd name="connsiteY6" fmla="*/ 1917986 h 1917986"/>
              <a:gd name="connsiteX7" fmla="*/ 0 w 2569377"/>
              <a:gd name="connsiteY7" fmla="*/ 153439 h 1917986"/>
              <a:gd name="connsiteX8" fmla="*/ 153439 w 2569377"/>
              <a:gd name="connsiteY8" fmla="*/ 0 h 191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9377" h="1917986">
                <a:moveTo>
                  <a:pt x="153439" y="0"/>
                </a:moveTo>
                <a:lnTo>
                  <a:pt x="2415938" y="0"/>
                </a:lnTo>
                <a:cubicBezTo>
                  <a:pt x="2500680" y="0"/>
                  <a:pt x="2569377" y="68697"/>
                  <a:pt x="2569377" y="153439"/>
                </a:cubicBezTo>
                <a:lnTo>
                  <a:pt x="2569377" y="1917986"/>
                </a:lnTo>
                <a:lnTo>
                  <a:pt x="2569377" y="1917986"/>
                </a:lnTo>
                <a:lnTo>
                  <a:pt x="0" y="1917986"/>
                </a:lnTo>
                <a:lnTo>
                  <a:pt x="0" y="1917986"/>
                </a:lnTo>
                <a:lnTo>
                  <a:pt x="0" y="153439"/>
                </a:lnTo>
                <a:cubicBezTo>
                  <a:pt x="0" y="68697"/>
                  <a:pt x="68697" y="0"/>
                  <a:pt x="153439" y="0"/>
                </a:cubicBezTo>
                <a:close/>
              </a:path>
            </a:pathLst>
          </a:custGeom>
        </p:spPr>
        <p:style>
          <a:lnRef idx="1">
            <a:schemeClr val="accent4">
              <a:alpha val="90000"/>
              <a:hueOff val="0"/>
              <a:satOff val="0"/>
              <a:lumOff val="0"/>
              <a:alphaOff val="-8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261" tIns="105901" rIns="65261" bIns="20320" numCol="1" spcCol="1270" anchor="t" anchorCtr="0">
            <a:noAutofit/>
          </a:bodyPr>
          <a:lstStyle/>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Build picture of an individual’s contact with the council</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See who else is working on a client’s case</a:t>
            </a:r>
          </a:p>
        </p:txBody>
      </p:sp>
      <p:sp>
        <p:nvSpPr>
          <p:cNvPr id="27" name="Freeform: Shape 26">
            <a:extLst>
              <a:ext uri="{FF2B5EF4-FFF2-40B4-BE49-F238E27FC236}">
                <a16:creationId xmlns:a16="http://schemas.microsoft.com/office/drawing/2014/main" id="{AB3E1460-D4F1-4FDE-8D50-687469769B2D}"/>
              </a:ext>
            </a:extLst>
          </p:cNvPr>
          <p:cNvSpPr/>
          <p:nvPr/>
        </p:nvSpPr>
        <p:spPr>
          <a:xfrm>
            <a:off x="3167585" y="5611826"/>
            <a:ext cx="3040137" cy="824734"/>
          </a:xfrm>
          <a:custGeom>
            <a:avLst/>
            <a:gdLst>
              <a:gd name="connsiteX0" fmla="*/ 0 w 2569377"/>
              <a:gd name="connsiteY0" fmla="*/ 0 h 824734"/>
              <a:gd name="connsiteX1" fmla="*/ 2569377 w 2569377"/>
              <a:gd name="connsiteY1" fmla="*/ 0 h 824734"/>
              <a:gd name="connsiteX2" fmla="*/ 2569377 w 2569377"/>
              <a:gd name="connsiteY2" fmla="*/ 824734 h 824734"/>
              <a:gd name="connsiteX3" fmla="*/ 0 w 2569377"/>
              <a:gd name="connsiteY3" fmla="*/ 824734 h 824734"/>
              <a:gd name="connsiteX4" fmla="*/ 0 w 2569377"/>
              <a:gd name="connsiteY4" fmla="*/ 0 h 824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377" h="824734">
                <a:moveTo>
                  <a:pt x="0" y="0"/>
                </a:moveTo>
                <a:lnTo>
                  <a:pt x="2569377" y="0"/>
                </a:lnTo>
                <a:lnTo>
                  <a:pt x="2569377" y="824734"/>
                </a:lnTo>
                <a:lnTo>
                  <a:pt x="0" y="824734"/>
                </a:lnTo>
                <a:lnTo>
                  <a:pt x="0" y="0"/>
                </a:lnTo>
                <a:close/>
              </a:path>
            </a:pathLst>
          </a:custGeom>
        </p:spPr>
        <p:style>
          <a:lnRef idx="1">
            <a:schemeClr val="accent4">
              <a:alpha val="90000"/>
              <a:hueOff val="0"/>
              <a:satOff val="0"/>
              <a:lumOff val="0"/>
              <a:alphaOff val="-8000"/>
            </a:schemeClr>
          </a:lnRef>
          <a:fillRef idx="2">
            <a:schemeClr val="accent4">
              <a:alpha val="90000"/>
              <a:hueOff val="0"/>
              <a:satOff val="0"/>
              <a:lumOff val="0"/>
              <a:alphaOff val="-8000"/>
            </a:schemeClr>
          </a:fillRef>
          <a:effectRef idx="1">
            <a:schemeClr val="accent4">
              <a:alpha val="90000"/>
              <a:hueOff val="0"/>
              <a:satOff val="0"/>
              <a:lumOff val="0"/>
              <a:alphaOff val="-8000"/>
            </a:schemeClr>
          </a:effectRef>
          <a:fontRef idx="minor">
            <a:schemeClr val="dk1"/>
          </a:fontRef>
        </p:style>
        <p:txBody>
          <a:bodyPr spcFirstLastPara="0" vert="horz" wrap="square" lIns="60960" tIns="0" rIns="780277" bIns="0" numCol="1" spcCol="1270" anchor="ctr" anchorCtr="0">
            <a:noAutofit/>
          </a:bodyPr>
          <a:lstStyle/>
          <a:p>
            <a:pPr marL="0" marR="0" lvl="0" indent="0" algn="ctr" defTabSz="711200" rtl="0" eaLnBrk="1" fontAlgn="auto" latinLnBrk="0" hangingPunct="1">
              <a:lnSpc>
                <a:spcPct val="90000"/>
              </a:lnSpc>
              <a:spcBef>
                <a:spcPct val="0"/>
              </a:spcBef>
              <a:spcAft>
                <a:spcPct val="35000"/>
              </a:spcAft>
              <a:buClrTx/>
              <a:buSzTx/>
              <a:buFontTx/>
              <a:buNone/>
              <a:tabLst/>
              <a:defRPr/>
            </a:pPr>
            <a:r>
              <a:rPr kumimoji="0" lang="en-GB" sz="2400" b="0" i="0" u="none" strike="noStrike" kern="1200" cap="none" spc="0" normalizeH="0" baseline="0" noProof="0">
                <a:ln>
                  <a:noFill/>
                </a:ln>
                <a:solidFill>
                  <a:prstClr val="black"/>
                </a:solidFill>
                <a:effectLst/>
                <a:uLnTx/>
                <a:uFillTx/>
                <a:latin typeface="Segoe UI Light" panose="020B0502040204020203" pitchFamily="34" charset="0"/>
                <a:ea typeface="+mn-ea"/>
                <a:cs typeface="Segoe UI Light" panose="020B0502040204020203" pitchFamily="34" charset="0"/>
              </a:rPr>
              <a:t>Clear View of Client</a:t>
            </a:r>
          </a:p>
        </p:txBody>
      </p:sp>
      <p:sp>
        <p:nvSpPr>
          <p:cNvPr id="29" name="Oval 28" descr="Eye with solid fill">
            <a:extLst>
              <a:ext uri="{FF2B5EF4-FFF2-40B4-BE49-F238E27FC236}">
                <a16:creationId xmlns:a16="http://schemas.microsoft.com/office/drawing/2014/main" id="{E0A335F9-D3DF-4136-A671-D0A49079946D}"/>
              </a:ext>
            </a:extLst>
          </p:cNvPr>
          <p:cNvSpPr/>
          <p:nvPr/>
        </p:nvSpPr>
        <p:spPr>
          <a:xfrm>
            <a:off x="5801369" y="5741456"/>
            <a:ext cx="899282" cy="899282"/>
          </a:xfrm>
          <a:prstGeom prst="ellipse">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a:blip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8000"/>
            </a:schemeClr>
          </a:effectRef>
          <a:fontRef idx="minor">
            <a:schemeClr val="dk1">
              <a:hueOff val="0"/>
              <a:satOff val="0"/>
              <a:lumOff val="0"/>
              <a:alphaOff val="0"/>
            </a:schemeClr>
          </a:fontRef>
        </p:style>
      </p:sp>
      <p:sp>
        <p:nvSpPr>
          <p:cNvPr id="30" name="Freeform: Shape 29">
            <a:extLst>
              <a:ext uri="{FF2B5EF4-FFF2-40B4-BE49-F238E27FC236}">
                <a16:creationId xmlns:a16="http://schemas.microsoft.com/office/drawing/2014/main" id="{0B19B3DB-E120-4482-9905-6EB31D58E2E1}"/>
              </a:ext>
            </a:extLst>
          </p:cNvPr>
          <p:cNvSpPr/>
          <p:nvPr/>
        </p:nvSpPr>
        <p:spPr>
          <a:xfrm>
            <a:off x="333970" y="4447217"/>
            <a:ext cx="2569377" cy="1185308"/>
          </a:xfrm>
          <a:custGeom>
            <a:avLst/>
            <a:gdLst>
              <a:gd name="connsiteX0" fmla="*/ 153439 w 2569377"/>
              <a:gd name="connsiteY0" fmla="*/ 0 h 1917986"/>
              <a:gd name="connsiteX1" fmla="*/ 2415938 w 2569377"/>
              <a:gd name="connsiteY1" fmla="*/ 0 h 1917986"/>
              <a:gd name="connsiteX2" fmla="*/ 2569377 w 2569377"/>
              <a:gd name="connsiteY2" fmla="*/ 153439 h 1917986"/>
              <a:gd name="connsiteX3" fmla="*/ 2569377 w 2569377"/>
              <a:gd name="connsiteY3" fmla="*/ 1917986 h 1917986"/>
              <a:gd name="connsiteX4" fmla="*/ 2569377 w 2569377"/>
              <a:gd name="connsiteY4" fmla="*/ 1917986 h 1917986"/>
              <a:gd name="connsiteX5" fmla="*/ 0 w 2569377"/>
              <a:gd name="connsiteY5" fmla="*/ 1917986 h 1917986"/>
              <a:gd name="connsiteX6" fmla="*/ 0 w 2569377"/>
              <a:gd name="connsiteY6" fmla="*/ 1917986 h 1917986"/>
              <a:gd name="connsiteX7" fmla="*/ 0 w 2569377"/>
              <a:gd name="connsiteY7" fmla="*/ 153439 h 1917986"/>
              <a:gd name="connsiteX8" fmla="*/ 153439 w 2569377"/>
              <a:gd name="connsiteY8" fmla="*/ 0 h 191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9377" h="1917986">
                <a:moveTo>
                  <a:pt x="153439" y="0"/>
                </a:moveTo>
                <a:lnTo>
                  <a:pt x="2415938" y="0"/>
                </a:lnTo>
                <a:cubicBezTo>
                  <a:pt x="2500680" y="0"/>
                  <a:pt x="2569377" y="68697"/>
                  <a:pt x="2569377" y="153439"/>
                </a:cubicBezTo>
                <a:lnTo>
                  <a:pt x="2569377" y="1917986"/>
                </a:lnTo>
                <a:lnTo>
                  <a:pt x="2569377" y="1917986"/>
                </a:lnTo>
                <a:lnTo>
                  <a:pt x="0" y="1917986"/>
                </a:lnTo>
                <a:lnTo>
                  <a:pt x="0" y="1917986"/>
                </a:lnTo>
                <a:lnTo>
                  <a:pt x="0" y="153439"/>
                </a:lnTo>
                <a:cubicBezTo>
                  <a:pt x="0" y="68697"/>
                  <a:pt x="68697" y="0"/>
                  <a:pt x="153439" y="0"/>
                </a:cubicBezTo>
                <a:close/>
              </a:path>
            </a:pathLst>
          </a:custGeom>
        </p:spPr>
        <p:style>
          <a:lnRef idx="1">
            <a:schemeClr val="accent4">
              <a:alpha val="90000"/>
              <a:hueOff val="0"/>
              <a:satOff val="0"/>
              <a:lumOff val="0"/>
              <a:alphaOff val="-16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261" tIns="105901" rIns="65261" bIns="20320" numCol="1" spcCol="1270" anchor="t" anchorCtr="0">
            <a:noAutofit/>
          </a:bodyPr>
          <a:lstStyle/>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More consistency in ways of working, across all areas of social care</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Improved processes</a:t>
            </a:r>
          </a:p>
        </p:txBody>
      </p:sp>
      <p:sp>
        <p:nvSpPr>
          <p:cNvPr id="31" name="Freeform: Shape 30">
            <a:extLst>
              <a:ext uri="{FF2B5EF4-FFF2-40B4-BE49-F238E27FC236}">
                <a16:creationId xmlns:a16="http://schemas.microsoft.com/office/drawing/2014/main" id="{ACED7466-2441-4176-A728-C4C68D63B29C}"/>
              </a:ext>
            </a:extLst>
          </p:cNvPr>
          <p:cNvSpPr/>
          <p:nvPr/>
        </p:nvSpPr>
        <p:spPr>
          <a:xfrm>
            <a:off x="333971" y="5596356"/>
            <a:ext cx="2569377" cy="824734"/>
          </a:xfrm>
          <a:custGeom>
            <a:avLst/>
            <a:gdLst>
              <a:gd name="connsiteX0" fmla="*/ 0 w 2569377"/>
              <a:gd name="connsiteY0" fmla="*/ 0 h 824734"/>
              <a:gd name="connsiteX1" fmla="*/ 2569377 w 2569377"/>
              <a:gd name="connsiteY1" fmla="*/ 0 h 824734"/>
              <a:gd name="connsiteX2" fmla="*/ 2569377 w 2569377"/>
              <a:gd name="connsiteY2" fmla="*/ 824734 h 824734"/>
              <a:gd name="connsiteX3" fmla="*/ 0 w 2569377"/>
              <a:gd name="connsiteY3" fmla="*/ 824734 h 824734"/>
              <a:gd name="connsiteX4" fmla="*/ 0 w 2569377"/>
              <a:gd name="connsiteY4" fmla="*/ 0 h 824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377" h="824734">
                <a:moveTo>
                  <a:pt x="0" y="0"/>
                </a:moveTo>
                <a:lnTo>
                  <a:pt x="2569377" y="0"/>
                </a:lnTo>
                <a:lnTo>
                  <a:pt x="2569377" y="824734"/>
                </a:lnTo>
                <a:lnTo>
                  <a:pt x="0" y="824734"/>
                </a:lnTo>
                <a:lnTo>
                  <a:pt x="0" y="0"/>
                </a:lnTo>
                <a:close/>
              </a:path>
            </a:pathLst>
          </a:custGeom>
        </p:spPr>
        <p:style>
          <a:lnRef idx="1">
            <a:schemeClr val="accent4">
              <a:alpha val="90000"/>
              <a:hueOff val="0"/>
              <a:satOff val="0"/>
              <a:lumOff val="0"/>
              <a:alphaOff val="-16000"/>
            </a:schemeClr>
          </a:lnRef>
          <a:fillRef idx="2">
            <a:schemeClr val="accent4">
              <a:alpha val="90000"/>
              <a:hueOff val="0"/>
              <a:satOff val="0"/>
              <a:lumOff val="0"/>
              <a:alphaOff val="-16000"/>
            </a:schemeClr>
          </a:fillRef>
          <a:effectRef idx="1">
            <a:schemeClr val="accent4">
              <a:alpha val="90000"/>
              <a:hueOff val="0"/>
              <a:satOff val="0"/>
              <a:lumOff val="0"/>
              <a:alphaOff val="-16000"/>
            </a:schemeClr>
          </a:effectRef>
          <a:fontRef idx="minor">
            <a:schemeClr val="dk1"/>
          </a:fontRef>
        </p:style>
        <p:txBody>
          <a:bodyPr spcFirstLastPara="0" vert="horz" wrap="square" lIns="60960" tIns="0" rIns="780277" bIns="0" numCol="1" spcCol="1270" anchor="ctr" anchorCtr="0">
            <a:noAutofit/>
          </a:bodyPr>
          <a:lstStyle/>
          <a:p>
            <a:pPr marL="0" marR="0" lvl="0" indent="0" algn="ctr" defTabSz="711200" rtl="0" eaLnBrk="1" fontAlgn="auto" latinLnBrk="0" hangingPunct="1">
              <a:lnSpc>
                <a:spcPct val="90000"/>
              </a:lnSpc>
              <a:spcBef>
                <a:spcPct val="0"/>
              </a:spcBef>
              <a:spcAft>
                <a:spcPct val="35000"/>
              </a:spcAft>
              <a:buClrTx/>
              <a:buSzTx/>
              <a:buFontTx/>
              <a:buNone/>
              <a:tabLst/>
              <a:defRPr/>
            </a:pPr>
            <a:r>
              <a:rPr kumimoji="0" lang="en-GB" sz="2400" b="0" i="0" u="none" strike="noStrike" kern="1200" cap="none" spc="0" normalizeH="0" baseline="0" noProof="0">
                <a:ln>
                  <a:noFill/>
                </a:ln>
                <a:solidFill>
                  <a:prstClr val="black"/>
                </a:solidFill>
                <a:effectLst/>
                <a:uLnTx/>
                <a:uFillTx/>
                <a:latin typeface="Segoe UI Light" panose="020B0502040204020203" pitchFamily="34" charset="0"/>
                <a:ea typeface="+mn-ea"/>
                <a:cs typeface="Segoe UI Light" panose="020B0502040204020203" pitchFamily="34" charset="0"/>
              </a:rPr>
              <a:t>Collaboration</a:t>
            </a:r>
          </a:p>
        </p:txBody>
      </p:sp>
      <p:sp>
        <p:nvSpPr>
          <p:cNvPr id="32" name="Oval 31">
            <a:extLst>
              <a:ext uri="{FF2B5EF4-FFF2-40B4-BE49-F238E27FC236}">
                <a16:creationId xmlns:a16="http://schemas.microsoft.com/office/drawing/2014/main" id="{A9E52740-56A0-4388-A190-2BA59FD191D4}"/>
              </a:ext>
            </a:extLst>
          </p:cNvPr>
          <p:cNvSpPr/>
          <p:nvPr/>
        </p:nvSpPr>
        <p:spPr>
          <a:xfrm>
            <a:off x="2216076" y="5727357"/>
            <a:ext cx="899282" cy="899282"/>
          </a:xfrm>
          <a:prstGeom prst="ellipse">
            <a:avLst/>
          </a:prstGeom>
          <a: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a:blip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16000"/>
            </a:schemeClr>
          </a:effectRef>
          <a:fontRef idx="minor">
            <a:schemeClr val="dk1">
              <a:hueOff val="0"/>
              <a:satOff val="0"/>
              <a:lumOff val="0"/>
              <a:alphaOff val="0"/>
            </a:schemeClr>
          </a:fontRef>
        </p:style>
      </p:sp>
      <p:sp>
        <p:nvSpPr>
          <p:cNvPr id="48" name="Freeform: Shape 47">
            <a:extLst>
              <a:ext uri="{FF2B5EF4-FFF2-40B4-BE49-F238E27FC236}">
                <a16:creationId xmlns:a16="http://schemas.microsoft.com/office/drawing/2014/main" id="{84A8503D-472C-44F4-8032-F28069BFCC4E}"/>
              </a:ext>
            </a:extLst>
          </p:cNvPr>
          <p:cNvSpPr/>
          <p:nvPr/>
        </p:nvSpPr>
        <p:spPr>
          <a:xfrm>
            <a:off x="3124685" y="648927"/>
            <a:ext cx="2569377" cy="1378348"/>
          </a:xfrm>
          <a:custGeom>
            <a:avLst/>
            <a:gdLst>
              <a:gd name="connsiteX0" fmla="*/ 153439 w 2569377"/>
              <a:gd name="connsiteY0" fmla="*/ 0 h 1917986"/>
              <a:gd name="connsiteX1" fmla="*/ 2415938 w 2569377"/>
              <a:gd name="connsiteY1" fmla="*/ 0 h 1917986"/>
              <a:gd name="connsiteX2" fmla="*/ 2569377 w 2569377"/>
              <a:gd name="connsiteY2" fmla="*/ 153439 h 1917986"/>
              <a:gd name="connsiteX3" fmla="*/ 2569377 w 2569377"/>
              <a:gd name="connsiteY3" fmla="*/ 1917986 h 1917986"/>
              <a:gd name="connsiteX4" fmla="*/ 2569377 w 2569377"/>
              <a:gd name="connsiteY4" fmla="*/ 1917986 h 1917986"/>
              <a:gd name="connsiteX5" fmla="*/ 0 w 2569377"/>
              <a:gd name="connsiteY5" fmla="*/ 1917986 h 1917986"/>
              <a:gd name="connsiteX6" fmla="*/ 0 w 2569377"/>
              <a:gd name="connsiteY6" fmla="*/ 1917986 h 1917986"/>
              <a:gd name="connsiteX7" fmla="*/ 0 w 2569377"/>
              <a:gd name="connsiteY7" fmla="*/ 153439 h 1917986"/>
              <a:gd name="connsiteX8" fmla="*/ 153439 w 2569377"/>
              <a:gd name="connsiteY8" fmla="*/ 0 h 191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9377" h="1917986">
                <a:moveTo>
                  <a:pt x="153439" y="0"/>
                </a:moveTo>
                <a:lnTo>
                  <a:pt x="2415938" y="0"/>
                </a:lnTo>
                <a:cubicBezTo>
                  <a:pt x="2500680" y="0"/>
                  <a:pt x="2569377" y="68697"/>
                  <a:pt x="2569377" y="153439"/>
                </a:cubicBezTo>
                <a:lnTo>
                  <a:pt x="2569377" y="1917986"/>
                </a:lnTo>
                <a:lnTo>
                  <a:pt x="2569377" y="1917986"/>
                </a:lnTo>
                <a:lnTo>
                  <a:pt x="0" y="1917986"/>
                </a:lnTo>
                <a:lnTo>
                  <a:pt x="0" y="1917986"/>
                </a:lnTo>
                <a:lnTo>
                  <a:pt x="0" y="153439"/>
                </a:lnTo>
                <a:cubicBezTo>
                  <a:pt x="0" y="68697"/>
                  <a:pt x="68697" y="0"/>
                  <a:pt x="153439" y="0"/>
                </a:cubicBezTo>
                <a:close/>
              </a:path>
            </a:pathLst>
          </a:custGeom>
        </p:spPr>
        <p:style>
          <a:lnRef idx="1">
            <a:schemeClr val="accent4">
              <a:alpha val="90000"/>
              <a:hueOff val="0"/>
              <a:satOff val="0"/>
              <a:lumOff val="0"/>
              <a:alphaOff val="-40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261" tIns="105901" rIns="65261" bIns="20320" numCol="1" spcCol="1270" anchor="t" anchorCtr="0">
            <a:noAutofit/>
          </a:bodyPr>
          <a:lstStyle/>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Access and update information on the go</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No need to return to the office to update CareFirst</a:t>
            </a:r>
          </a:p>
        </p:txBody>
      </p:sp>
      <p:sp>
        <p:nvSpPr>
          <p:cNvPr id="49" name="Freeform: Shape 48">
            <a:extLst>
              <a:ext uri="{FF2B5EF4-FFF2-40B4-BE49-F238E27FC236}">
                <a16:creationId xmlns:a16="http://schemas.microsoft.com/office/drawing/2014/main" id="{F50EB570-4D2A-40C5-A28C-0730E4AF9541}"/>
              </a:ext>
            </a:extLst>
          </p:cNvPr>
          <p:cNvSpPr/>
          <p:nvPr/>
        </p:nvSpPr>
        <p:spPr>
          <a:xfrm>
            <a:off x="3148161" y="2043840"/>
            <a:ext cx="2569377" cy="824734"/>
          </a:xfrm>
          <a:custGeom>
            <a:avLst/>
            <a:gdLst>
              <a:gd name="connsiteX0" fmla="*/ 0 w 2569377"/>
              <a:gd name="connsiteY0" fmla="*/ 0 h 824734"/>
              <a:gd name="connsiteX1" fmla="*/ 2569377 w 2569377"/>
              <a:gd name="connsiteY1" fmla="*/ 0 h 824734"/>
              <a:gd name="connsiteX2" fmla="*/ 2569377 w 2569377"/>
              <a:gd name="connsiteY2" fmla="*/ 824734 h 824734"/>
              <a:gd name="connsiteX3" fmla="*/ 0 w 2569377"/>
              <a:gd name="connsiteY3" fmla="*/ 824734 h 824734"/>
              <a:gd name="connsiteX4" fmla="*/ 0 w 2569377"/>
              <a:gd name="connsiteY4" fmla="*/ 0 h 824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377" h="824734">
                <a:moveTo>
                  <a:pt x="0" y="0"/>
                </a:moveTo>
                <a:lnTo>
                  <a:pt x="2569377" y="0"/>
                </a:lnTo>
                <a:lnTo>
                  <a:pt x="2569377" y="824734"/>
                </a:lnTo>
                <a:lnTo>
                  <a:pt x="0" y="824734"/>
                </a:lnTo>
                <a:lnTo>
                  <a:pt x="0" y="0"/>
                </a:lnTo>
                <a:close/>
              </a:path>
            </a:pathLst>
          </a:custGeom>
        </p:spPr>
        <p:style>
          <a:lnRef idx="1">
            <a:schemeClr val="accent4">
              <a:alpha val="90000"/>
              <a:hueOff val="0"/>
              <a:satOff val="0"/>
              <a:lumOff val="0"/>
              <a:alphaOff val="-40000"/>
            </a:schemeClr>
          </a:lnRef>
          <a:fillRef idx="2">
            <a:schemeClr val="accent4">
              <a:alpha val="90000"/>
              <a:hueOff val="0"/>
              <a:satOff val="0"/>
              <a:lumOff val="0"/>
              <a:alphaOff val="-40000"/>
            </a:schemeClr>
          </a:fillRef>
          <a:effectRef idx="1">
            <a:schemeClr val="accent4">
              <a:alpha val="90000"/>
              <a:hueOff val="0"/>
              <a:satOff val="0"/>
              <a:lumOff val="0"/>
              <a:alphaOff val="-40000"/>
            </a:schemeClr>
          </a:effectRef>
          <a:fontRef idx="minor">
            <a:schemeClr val="dk1"/>
          </a:fontRef>
        </p:style>
        <p:txBody>
          <a:bodyPr spcFirstLastPara="0" vert="horz" wrap="square" lIns="60960" tIns="0" rIns="780277" bIns="0" numCol="1" spcCol="1270" anchor="ctr" anchorCtr="0">
            <a:noAutofit/>
          </a:bodyPr>
          <a:lstStyle/>
          <a:p>
            <a:pPr marL="0" marR="0" lvl="0" indent="0" algn="ctr" defTabSz="711200" rtl="0" eaLnBrk="1" fontAlgn="auto" latinLnBrk="0" hangingPunct="1">
              <a:lnSpc>
                <a:spcPct val="90000"/>
              </a:lnSpc>
              <a:spcBef>
                <a:spcPct val="0"/>
              </a:spcBef>
              <a:spcAft>
                <a:spcPct val="35000"/>
              </a:spcAft>
              <a:buClrTx/>
              <a:buSzTx/>
              <a:buFontTx/>
              <a:buNone/>
              <a:tabLst/>
              <a:defRPr/>
            </a:pPr>
            <a:r>
              <a:rPr kumimoji="0" lang="en-GB" sz="2400" b="0" i="0" u="none" strike="noStrike" kern="1200" cap="none" spc="0" normalizeH="0" baseline="0" noProof="0">
                <a:ln>
                  <a:noFill/>
                </a:ln>
                <a:solidFill>
                  <a:prstClr val="black"/>
                </a:solidFill>
                <a:effectLst/>
                <a:uLnTx/>
                <a:uFillTx/>
                <a:latin typeface="Segoe UI Light" panose="020B0502040204020203" pitchFamily="34" charset="0"/>
                <a:ea typeface="+mn-ea"/>
                <a:cs typeface="Segoe UI Light" panose="020B0502040204020203" pitchFamily="34" charset="0"/>
              </a:rPr>
              <a:t>Work from Anywhere</a:t>
            </a:r>
          </a:p>
        </p:txBody>
      </p:sp>
      <p:sp>
        <p:nvSpPr>
          <p:cNvPr id="50" name="Oval 49" descr="Smart Phone with solid fill">
            <a:extLst>
              <a:ext uri="{FF2B5EF4-FFF2-40B4-BE49-F238E27FC236}">
                <a16:creationId xmlns:a16="http://schemas.microsoft.com/office/drawing/2014/main" id="{339915E7-ADA6-4D14-A271-1ED947A6ED3C}"/>
              </a:ext>
            </a:extLst>
          </p:cNvPr>
          <p:cNvSpPr/>
          <p:nvPr/>
        </p:nvSpPr>
        <p:spPr>
          <a:xfrm>
            <a:off x="5030266" y="2155863"/>
            <a:ext cx="899282" cy="899282"/>
          </a:xfrm>
          <a:prstGeom prst="ellipse">
            <a:avLst/>
          </a:prstGeom>
          <a: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a:fillRect/>
            </a:stretch>
          </a:blip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40000"/>
            </a:schemeClr>
          </a:effectRef>
          <a:fontRef idx="minor">
            <a:schemeClr val="dk1">
              <a:hueOff val="0"/>
              <a:satOff val="0"/>
              <a:lumOff val="0"/>
              <a:alphaOff val="0"/>
            </a:schemeClr>
          </a:fontRef>
        </p:style>
      </p:sp>
      <p:sp>
        <p:nvSpPr>
          <p:cNvPr id="53" name="Freeform: Shape 52">
            <a:extLst>
              <a:ext uri="{FF2B5EF4-FFF2-40B4-BE49-F238E27FC236}">
                <a16:creationId xmlns:a16="http://schemas.microsoft.com/office/drawing/2014/main" id="{555F1231-E959-4FF7-928F-12809610D927}"/>
              </a:ext>
            </a:extLst>
          </p:cNvPr>
          <p:cNvSpPr/>
          <p:nvPr/>
        </p:nvSpPr>
        <p:spPr>
          <a:xfrm>
            <a:off x="5987079" y="669245"/>
            <a:ext cx="2752825" cy="1379951"/>
          </a:xfrm>
          <a:custGeom>
            <a:avLst/>
            <a:gdLst>
              <a:gd name="connsiteX0" fmla="*/ 153439 w 2569377"/>
              <a:gd name="connsiteY0" fmla="*/ 0 h 1917986"/>
              <a:gd name="connsiteX1" fmla="*/ 2415938 w 2569377"/>
              <a:gd name="connsiteY1" fmla="*/ 0 h 1917986"/>
              <a:gd name="connsiteX2" fmla="*/ 2569377 w 2569377"/>
              <a:gd name="connsiteY2" fmla="*/ 153439 h 1917986"/>
              <a:gd name="connsiteX3" fmla="*/ 2569377 w 2569377"/>
              <a:gd name="connsiteY3" fmla="*/ 1917986 h 1917986"/>
              <a:gd name="connsiteX4" fmla="*/ 2569377 w 2569377"/>
              <a:gd name="connsiteY4" fmla="*/ 1917986 h 1917986"/>
              <a:gd name="connsiteX5" fmla="*/ 0 w 2569377"/>
              <a:gd name="connsiteY5" fmla="*/ 1917986 h 1917986"/>
              <a:gd name="connsiteX6" fmla="*/ 0 w 2569377"/>
              <a:gd name="connsiteY6" fmla="*/ 1917986 h 1917986"/>
              <a:gd name="connsiteX7" fmla="*/ 0 w 2569377"/>
              <a:gd name="connsiteY7" fmla="*/ 153439 h 1917986"/>
              <a:gd name="connsiteX8" fmla="*/ 153439 w 2569377"/>
              <a:gd name="connsiteY8" fmla="*/ 0 h 191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9377" h="1917986">
                <a:moveTo>
                  <a:pt x="153439" y="0"/>
                </a:moveTo>
                <a:lnTo>
                  <a:pt x="2415938" y="0"/>
                </a:lnTo>
                <a:cubicBezTo>
                  <a:pt x="2500680" y="0"/>
                  <a:pt x="2569377" y="68697"/>
                  <a:pt x="2569377" y="153439"/>
                </a:cubicBezTo>
                <a:lnTo>
                  <a:pt x="2569377" y="1917986"/>
                </a:lnTo>
                <a:lnTo>
                  <a:pt x="2569377" y="1917986"/>
                </a:lnTo>
                <a:lnTo>
                  <a:pt x="0" y="1917986"/>
                </a:lnTo>
                <a:lnTo>
                  <a:pt x="0" y="1917986"/>
                </a:lnTo>
                <a:lnTo>
                  <a:pt x="0" y="153439"/>
                </a:lnTo>
                <a:cubicBezTo>
                  <a:pt x="0" y="68697"/>
                  <a:pt x="68697" y="0"/>
                  <a:pt x="153439" y="0"/>
                </a:cubicBezTo>
                <a:close/>
              </a:path>
            </a:pathLst>
          </a:custGeom>
        </p:spPr>
        <p:style>
          <a:lnRef idx="1">
            <a:schemeClr val="accent4">
              <a:alpha val="90000"/>
              <a:hueOff val="0"/>
              <a:satOff val="0"/>
              <a:lumOff val="0"/>
              <a:alphaOff val="-24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261" tIns="105901" rIns="65261" bIns="20320" numCol="1" spcCol="1270" anchor="t" anchorCtr="0">
            <a:noAutofit/>
          </a:bodyPr>
          <a:lstStyle/>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More meaningful reports</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Spot patterns, trends and areas of concerns</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Take action earlier</a:t>
            </a:r>
          </a:p>
        </p:txBody>
      </p:sp>
      <p:sp>
        <p:nvSpPr>
          <p:cNvPr id="54" name="Freeform: Shape 53">
            <a:extLst>
              <a:ext uri="{FF2B5EF4-FFF2-40B4-BE49-F238E27FC236}">
                <a16:creationId xmlns:a16="http://schemas.microsoft.com/office/drawing/2014/main" id="{221988F6-A8F1-4F29-B050-BF3FC8E51C7A}"/>
              </a:ext>
            </a:extLst>
          </p:cNvPr>
          <p:cNvSpPr/>
          <p:nvPr/>
        </p:nvSpPr>
        <p:spPr>
          <a:xfrm>
            <a:off x="5987079" y="2015040"/>
            <a:ext cx="2739812" cy="853534"/>
          </a:xfrm>
          <a:custGeom>
            <a:avLst/>
            <a:gdLst>
              <a:gd name="connsiteX0" fmla="*/ 0 w 2569377"/>
              <a:gd name="connsiteY0" fmla="*/ 0 h 824734"/>
              <a:gd name="connsiteX1" fmla="*/ 2569377 w 2569377"/>
              <a:gd name="connsiteY1" fmla="*/ 0 h 824734"/>
              <a:gd name="connsiteX2" fmla="*/ 2569377 w 2569377"/>
              <a:gd name="connsiteY2" fmla="*/ 824734 h 824734"/>
              <a:gd name="connsiteX3" fmla="*/ 0 w 2569377"/>
              <a:gd name="connsiteY3" fmla="*/ 824734 h 824734"/>
              <a:gd name="connsiteX4" fmla="*/ 0 w 2569377"/>
              <a:gd name="connsiteY4" fmla="*/ 0 h 824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377" h="824734">
                <a:moveTo>
                  <a:pt x="0" y="0"/>
                </a:moveTo>
                <a:lnTo>
                  <a:pt x="2569377" y="0"/>
                </a:lnTo>
                <a:lnTo>
                  <a:pt x="2569377" y="824734"/>
                </a:lnTo>
                <a:lnTo>
                  <a:pt x="0" y="824734"/>
                </a:lnTo>
                <a:lnTo>
                  <a:pt x="0" y="0"/>
                </a:lnTo>
                <a:close/>
              </a:path>
            </a:pathLst>
          </a:custGeom>
        </p:spPr>
        <p:style>
          <a:lnRef idx="1">
            <a:schemeClr val="accent4">
              <a:alpha val="90000"/>
              <a:hueOff val="0"/>
              <a:satOff val="0"/>
              <a:lumOff val="0"/>
              <a:alphaOff val="-24000"/>
            </a:schemeClr>
          </a:lnRef>
          <a:fillRef idx="2">
            <a:schemeClr val="accent4">
              <a:alpha val="90000"/>
              <a:hueOff val="0"/>
              <a:satOff val="0"/>
              <a:lumOff val="0"/>
              <a:alphaOff val="-24000"/>
            </a:schemeClr>
          </a:fillRef>
          <a:effectRef idx="1">
            <a:schemeClr val="accent4">
              <a:alpha val="90000"/>
              <a:hueOff val="0"/>
              <a:satOff val="0"/>
              <a:lumOff val="0"/>
              <a:alphaOff val="-24000"/>
            </a:schemeClr>
          </a:effectRef>
          <a:fontRef idx="minor">
            <a:schemeClr val="dk1"/>
          </a:fontRef>
        </p:style>
        <p:txBody>
          <a:bodyPr spcFirstLastPara="0" vert="horz" wrap="square" lIns="60960" tIns="0" rIns="780277" bIns="0" numCol="1" spcCol="1270" anchor="ctr" anchorCtr="0">
            <a:noAutofit/>
          </a:bodyPr>
          <a:lstStyle/>
          <a:p>
            <a:pPr marL="0" marR="0" lvl="0" indent="0" algn="ctr" defTabSz="711200" rtl="0" eaLnBrk="1" fontAlgn="auto" latinLnBrk="0" hangingPunct="1">
              <a:lnSpc>
                <a:spcPct val="90000"/>
              </a:lnSpc>
              <a:spcBef>
                <a:spcPct val="0"/>
              </a:spcBef>
              <a:spcAft>
                <a:spcPct val="35000"/>
              </a:spcAft>
              <a:buClrTx/>
              <a:buSzTx/>
              <a:buFontTx/>
              <a:buNone/>
              <a:tabLst/>
              <a:defRPr/>
            </a:pPr>
            <a:r>
              <a:rPr kumimoji="0" lang="en-GB" sz="2000" b="0" i="0" u="none" strike="noStrike" kern="1200" cap="none" spc="0" normalizeH="0" baseline="0" noProof="0">
                <a:ln>
                  <a:noFill/>
                </a:ln>
                <a:solidFill>
                  <a:prstClr val="black"/>
                </a:solidFill>
                <a:effectLst/>
                <a:uLnTx/>
                <a:uFillTx/>
                <a:latin typeface="Segoe UI Light" panose="020B0502040204020203" pitchFamily="34" charset="0"/>
                <a:ea typeface="+mn-ea"/>
                <a:cs typeface="Segoe UI Light" panose="020B0502040204020203" pitchFamily="34" charset="0"/>
              </a:rPr>
              <a:t>Better data, easier to input, easier to analyse</a:t>
            </a:r>
          </a:p>
        </p:txBody>
      </p:sp>
      <p:sp>
        <p:nvSpPr>
          <p:cNvPr id="55" name="Oval 54" descr="Business Growth with solid fill">
            <a:extLst>
              <a:ext uri="{FF2B5EF4-FFF2-40B4-BE49-F238E27FC236}">
                <a16:creationId xmlns:a16="http://schemas.microsoft.com/office/drawing/2014/main" id="{AE4A0FE0-B6B2-4180-BE08-C5E03DF986BB}"/>
              </a:ext>
            </a:extLst>
          </p:cNvPr>
          <p:cNvSpPr/>
          <p:nvPr/>
        </p:nvSpPr>
        <p:spPr>
          <a:xfrm>
            <a:off x="8220996" y="2161311"/>
            <a:ext cx="899282" cy="899282"/>
          </a:xfrm>
          <a:prstGeom prst="ellipse">
            <a:avLst/>
          </a:prstGeom>
          <a: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a:fillRect/>
            </a:stretch>
          </a:blip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24000"/>
            </a:schemeClr>
          </a:effectRef>
          <a:fontRef idx="minor">
            <a:schemeClr val="dk1">
              <a:hueOff val="0"/>
              <a:satOff val="0"/>
              <a:lumOff val="0"/>
              <a:alphaOff val="0"/>
            </a:schemeClr>
          </a:fontRef>
        </p:style>
      </p:sp>
      <p:sp>
        <p:nvSpPr>
          <p:cNvPr id="56" name="Freeform: Shape 55">
            <a:extLst>
              <a:ext uri="{FF2B5EF4-FFF2-40B4-BE49-F238E27FC236}">
                <a16:creationId xmlns:a16="http://schemas.microsoft.com/office/drawing/2014/main" id="{C738BA53-C8CC-4FFA-99B3-4BC73345F0F3}"/>
              </a:ext>
            </a:extLst>
          </p:cNvPr>
          <p:cNvSpPr/>
          <p:nvPr/>
        </p:nvSpPr>
        <p:spPr>
          <a:xfrm>
            <a:off x="7276569" y="4289998"/>
            <a:ext cx="2919399" cy="1640466"/>
          </a:xfrm>
          <a:custGeom>
            <a:avLst/>
            <a:gdLst>
              <a:gd name="connsiteX0" fmla="*/ 153439 w 2569377"/>
              <a:gd name="connsiteY0" fmla="*/ 0 h 1917986"/>
              <a:gd name="connsiteX1" fmla="*/ 2415938 w 2569377"/>
              <a:gd name="connsiteY1" fmla="*/ 0 h 1917986"/>
              <a:gd name="connsiteX2" fmla="*/ 2569377 w 2569377"/>
              <a:gd name="connsiteY2" fmla="*/ 153439 h 1917986"/>
              <a:gd name="connsiteX3" fmla="*/ 2569377 w 2569377"/>
              <a:gd name="connsiteY3" fmla="*/ 1917986 h 1917986"/>
              <a:gd name="connsiteX4" fmla="*/ 2569377 w 2569377"/>
              <a:gd name="connsiteY4" fmla="*/ 1917986 h 1917986"/>
              <a:gd name="connsiteX5" fmla="*/ 0 w 2569377"/>
              <a:gd name="connsiteY5" fmla="*/ 1917986 h 1917986"/>
              <a:gd name="connsiteX6" fmla="*/ 0 w 2569377"/>
              <a:gd name="connsiteY6" fmla="*/ 1917986 h 1917986"/>
              <a:gd name="connsiteX7" fmla="*/ 0 w 2569377"/>
              <a:gd name="connsiteY7" fmla="*/ 153439 h 1917986"/>
              <a:gd name="connsiteX8" fmla="*/ 153439 w 2569377"/>
              <a:gd name="connsiteY8" fmla="*/ 0 h 1917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9377" h="1917986">
                <a:moveTo>
                  <a:pt x="153439" y="0"/>
                </a:moveTo>
                <a:lnTo>
                  <a:pt x="2415938" y="0"/>
                </a:lnTo>
                <a:cubicBezTo>
                  <a:pt x="2500680" y="0"/>
                  <a:pt x="2569377" y="68697"/>
                  <a:pt x="2569377" y="153439"/>
                </a:cubicBezTo>
                <a:lnTo>
                  <a:pt x="2569377" y="1917986"/>
                </a:lnTo>
                <a:lnTo>
                  <a:pt x="2569377" y="1917986"/>
                </a:lnTo>
                <a:lnTo>
                  <a:pt x="0" y="1917986"/>
                </a:lnTo>
                <a:lnTo>
                  <a:pt x="0" y="1917986"/>
                </a:lnTo>
                <a:lnTo>
                  <a:pt x="0" y="153439"/>
                </a:lnTo>
                <a:cubicBezTo>
                  <a:pt x="0" y="68697"/>
                  <a:pt x="68697" y="0"/>
                  <a:pt x="153439" y="0"/>
                </a:cubicBezTo>
                <a:close/>
              </a:path>
            </a:pathLst>
          </a:custGeom>
        </p:spPr>
        <p:style>
          <a:lnRef idx="1">
            <a:schemeClr val="accent4">
              <a:alpha val="90000"/>
              <a:hueOff val="0"/>
              <a:satOff val="0"/>
              <a:lumOff val="0"/>
              <a:alphaOff val="-32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5261" tIns="105901" rIns="65261" bIns="20320" numCol="1" spcCol="1270" anchor="t" anchorCtr="0">
            <a:noAutofit/>
          </a:bodyPr>
          <a:lstStyle/>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Easier performance reviews</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Improved case load allocation</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View of every interaction in the system </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r>
              <a:rPr kumimoji="0" lang="en-GB" sz="1600" b="0" i="0" u="none" strike="noStrike" kern="1200" cap="none" spc="0" normalizeH="0" baseline="0" noProof="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rPr>
              <a:t>Fully auditable and traceable</a:t>
            </a:r>
          </a:p>
          <a:p>
            <a:pPr marL="171450" marR="0" lvl="1" indent="-171450" algn="l" defTabSz="711200" rtl="0" eaLnBrk="1" fontAlgn="auto" latinLnBrk="0" hangingPunct="1">
              <a:lnSpc>
                <a:spcPct val="90000"/>
              </a:lnSpc>
              <a:spcBef>
                <a:spcPct val="0"/>
              </a:spcBef>
              <a:spcAft>
                <a:spcPct val="15000"/>
              </a:spcAft>
              <a:buClrTx/>
              <a:buSzTx/>
              <a:buFontTx/>
              <a:buChar char="•"/>
              <a:tabLst/>
              <a:defRPr/>
            </a:pPr>
            <a:endParaRPr kumimoji="0" lang="en-GB" sz="1600" b="0" i="0" u="none" strike="noStrike" kern="1200" cap="none" spc="0" normalizeH="0" baseline="0" noProof="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endParaRPr>
          </a:p>
          <a:p>
            <a:pPr marL="171450" marR="0" lvl="1" indent="-171450" algn="l" defTabSz="711200" rtl="0" eaLnBrk="1" fontAlgn="auto" latinLnBrk="0" hangingPunct="1">
              <a:lnSpc>
                <a:spcPct val="90000"/>
              </a:lnSpc>
              <a:spcBef>
                <a:spcPct val="0"/>
              </a:spcBef>
              <a:spcAft>
                <a:spcPct val="15000"/>
              </a:spcAft>
              <a:buClrTx/>
              <a:buSzTx/>
              <a:buFontTx/>
              <a:buChar char="•"/>
              <a:tabLst/>
              <a:defRPr/>
            </a:pPr>
            <a:endParaRPr kumimoji="0" lang="en-GB" sz="1600" b="0" i="0" u="none" strike="noStrike" kern="1200" cap="none" spc="0" normalizeH="0" baseline="0" noProof="0">
              <a:ln>
                <a:noFill/>
              </a:ln>
              <a:solidFill>
                <a:prstClr val="black">
                  <a:hueOff val="0"/>
                  <a:satOff val="0"/>
                  <a:lumOff val="0"/>
                  <a:alphaOff val="0"/>
                </a:prstClr>
              </a:solidFill>
              <a:effectLst/>
              <a:uLnTx/>
              <a:uFillTx/>
              <a:latin typeface="Segoe UI" panose="020B0502040204020203" pitchFamily="34" charset="0"/>
              <a:ea typeface="+mn-ea"/>
              <a:cs typeface="Segoe UI" panose="020B0502040204020203" pitchFamily="34" charset="0"/>
            </a:endParaRPr>
          </a:p>
        </p:txBody>
      </p:sp>
      <p:sp>
        <p:nvSpPr>
          <p:cNvPr id="57" name="Freeform: Shape 56">
            <a:extLst>
              <a:ext uri="{FF2B5EF4-FFF2-40B4-BE49-F238E27FC236}">
                <a16:creationId xmlns:a16="http://schemas.microsoft.com/office/drawing/2014/main" id="{D3023E32-0B9C-4663-96CA-936F38D016B1}"/>
              </a:ext>
            </a:extLst>
          </p:cNvPr>
          <p:cNvSpPr/>
          <p:nvPr/>
        </p:nvSpPr>
        <p:spPr>
          <a:xfrm>
            <a:off x="7276569" y="5927980"/>
            <a:ext cx="2895923" cy="797540"/>
          </a:xfrm>
          <a:custGeom>
            <a:avLst/>
            <a:gdLst>
              <a:gd name="connsiteX0" fmla="*/ 0 w 2569377"/>
              <a:gd name="connsiteY0" fmla="*/ 0 h 824734"/>
              <a:gd name="connsiteX1" fmla="*/ 2569377 w 2569377"/>
              <a:gd name="connsiteY1" fmla="*/ 0 h 824734"/>
              <a:gd name="connsiteX2" fmla="*/ 2569377 w 2569377"/>
              <a:gd name="connsiteY2" fmla="*/ 824734 h 824734"/>
              <a:gd name="connsiteX3" fmla="*/ 0 w 2569377"/>
              <a:gd name="connsiteY3" fmla="*/ 824734 h 824734"/>
              <a:gd name="connsiteX4" fmla="*/ 0 w 2569377"/>
              <a:gd name="connsiteY4" fmla="*/ 0 h 824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377" h="824734">
                <a:moveTo>
                  <a:pt x="0" y="0"/>
                </a:moveTo>
                <a:lnTo>
                  <a:pt x="2569377" y="0"/>
                </a:lnTo>
                <a:lnTo>
                  <a:pt x="2569377" y="824734"/>
                </a:lnTo>
                <a:lnTo>
                  <a:pt x="0" y="824734"/>
                </a:lnTo>
                <a:lnTo>
                  <a:pt x="0" y="0"/>
                </a:lnTo>
                <a:close/>
              </a:path>
            </a:pathLst>
          </a:custGeom>
        </p:spPr>
        <p:style>
          <a:lnRef idx="1">
            <a:schemeClr val="accent4">
              <a:alpha val="90000"/>
              <a:hueOff val="0"/>
              <a:satOff val="0"/>
              <a:lumOff val="0"/>
              <a:alphaOff val="-32000"/>
            </a:schemeClr>
          </a:lnRef>
          <a:fillRef idx="2">
            <a:schemeClr val="accent4">
              <a:alpha val="90000"/>
              <a:hueOff val="0"/>
              <a:satOff val="0"/>
              <a:lumOff val="0"/>
              <a:alphaOff val="-32000"/>
            </a:schemeClr>
          </a:fillRef>
          <a:effectRef idx="1">
            <a:schemeClr val="accent4">
              <a:alpha val="90000"/>
              <a:hueOff val="0"/>
              <a:satOff val="0"/>
              <a:lumOff val="0"/>
              <a:alphaOff val="-32000"/>
            </a:schemeClr>
          </a:effectRef>
          <a:fontRef idx="minor">
            <a:schemeClr val="dk1"/>
          </a:fontRef>
        </p:style>
        <p:txBody>
          <a:bodyPr spcFirstLastPara="0" vert="horz" wrap="square" lIns="60960" tIns="0" rIns="780277" bIns="0" numCol="1" spcCol="1270" anchor="ctr" anchorCtr="0">
            <a:noAutofit/>
          </a:bodyPr>
          <a:lstStyle/>
          <a:p>
            <a:pPr marL="0" marR="0" lvl="0" indent="0" algn="ctr" defTabSz="711200" rtl="0" eaLnBrk="1" fontAlgn="auto" latinLnBrk="0" hangingPunct="1">
              <a:lnSpc>
                <a:spcPct val="90000"/>
              </a:lnSpc>
              <a:spcBef>
                <a:spcPct val="0"/>
              </a:spcBef>
              <a:spcAft>
                <a:spcPct val="35000"/>
              </a:spcAft>
              <a:buClrTx/>
              <a:buSzTx/>
              <a:buFontTx/>
              <a:buNone/>
              <a:tabLst/>
              <a:defRPr/>
            </a:pPr>
            <a:r>
              <a:rPr kumimoji="0" lang="en-GB" sz="2000" b="0" i="0" u="none" strike="noStrike" kern="1200" cap="none" spc="0" normalizeH="0" baseline="0" noProof="0">
                <a:ln>
                  <a:noFill/>
                </a:ln>
                <a:solidFill>
                  <a:prstClr val="black"/>
                </a:solidFill>
                <a:effectLst/>
                <a:uLnTx/>
                <a:uFillTx/>
                <a:latin typeface="Segoe UI Light" panose="020B0502040204020203" pitchFamily="34" charset="0"/>
                <a:ea typeface="+mn-ea"/>
                <a:cs typeface="Segoe UI Light" panose="020B0502040204020203" pitchFamily="34" charset="0"/>
              </a:rPr>
              <a:t>Improved Management</a:t>
            </a:r>
          </a:p>
        </p:txBody>
      </p:sp>
      <p:sp>
        <p:nvSpPr>
          <p:cNvPr id="58" name="Oval 57" descr="Spinning Plates with solid fill">
            <a:extLst>
              <a:ext uri="{FF2B5EF4-FFF2-40B4-BE49-F238E27FC236}">
                <a16:creationId xmlns:a16="http://schemas.microsoft.com/office/drawing/2014/main" id="{3B90FD5C-6938-4CFC-89ED-E0359D1FD411}"/>
              </a:ext>
            </a:extLst>
          </p:cNvPr>
          <p:cNvSpPr/>
          <p:nvPr/>
        </p:nvSpPr>
        <p:spPr>
          <a:xfrm>
            <a:off x="9273210" y="5905836"/>
            <a:ext cx="899282" cy="899282"/>
          </a:xfrm>
          <a:prstGeom prst="ellipse">
            <a:avLst/>
          </a:prstGeom>
          <a: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rcRect/>
            <a:stretch>
              <a:fillRect/>
            </a:stretch>
          </a:blip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32000"/>
            </a:schemeClr>
          </a:effectRef>
          <a:fontRef idx="minor">
            <a:schemeClr val="dk1">
              <a:hueOff val="0"/>
              <a:satOff val="0"/>
              <a:lumOff val="0"/>
              <a:alphaOff val="0"/>
            </a:schemeClr>
          </a:fontRef>
        </p:style>
      </p:sp>
      <p:sp>
        <p:nvSpPr>
          <p:cNvPr id="59" name="Title 1">
            <a:extLst>
              <a:ext uri="{FF2B5EF4-FFF2-40B4-BE49-F238E27FC236}">
                <a16:creationId xmlns:a16="http://schemas.microsoft.com/office/drawing/2014/main" id="{6A1A3B8E-36B2-4F66-B192-D3DBCCF64E46}"/>
              </a:ext>
            </a:extLst>
          </p:cNvPr>
          <p:cNvSpPr txBox="1">
            <a:spLocks/>
          </p:cNvSpPr>
          <p:nvPr/>
        </p:nvSpPr>
        <p:spPr>
          <a:xfrm>
            <a:off x="28231" y="2945410"/>
            <a:ext cx="4404167" cy="1616107"/>
          </a:xfrm>
          <a:prstGeom prst="rect">
            <a:avLst/>
          </a:prstGeom>
          <a:no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200" b="1" i="0" u="none" strike="noStrike" kern="1200" cap="none" spc="0" normalizeH="0" baseline="0" noProof="0" dirty="0">
                <a:ln>
                  <a:noFill/>
                </a:ln>
                <a:effectLst/>
                <a:uLnTx/>
                <a:uFillTx/>
                <a:latin typeface="Segoe UI Light" panose="020B0502040204020203" pitchFamily="34" charset="0"/>
                <a:ea typeface="+mj-ea"/>
                <a:cs typeface="Segoe UI Light" panose="020B0502040204020203" pitchFamily="34" charset="0"/>
              </a:rPr>
              <a:t>Social Work Perspective D365</a:t>
            </a:r>
            <a:endParaRPr kumimoji="0" lang="en-US" sz="3600" b="1" i="0" u="none" strike="noStrike" kern="1200" cap="none" spc="0" normalizeH="0" baseline="0" noProof="0" dirty="0">
              <a:ln>
                <a:noFill/>
              </a:ln>
              <a:effectLst/>
              <a:uLnTx/>
              <a:uFillTx/>
              <a:latin typeface="Segoe UI Light" panose="020B0502040204020203" pitchFamily="34" charset="0"/>
              <a:ea typeface="+mj-ea"/>
              <a:cs typeface="Segoe UI Light" panose="020B0502040204020203" pitchFamily="34" charset="0"/>
            </a:endParaRPr>
          </a:p>
        </p:txBody>
      </p:sp>
      <p:sp>
        <p:nvSpPr>
          <p:cNvPr id="60" name="Title 1">
            <a:extLst>
              <a:ext uri="{FF2B5EF4-FFF2-40B4-BE49-F238E27FC236}">
                <a16:creationId xmlns:a16="http://schemas.microsoft.com/office/drawing/2014/main" id="{DBE4E8F8-4D9A-4613-B68A-9F37EC622D74}"/>
              </a:ext>
            </a:extLst>
          </p:cNvPr>
          <p:cNvSpPr txBox="1">
            <a:spLocks/>
          </p:cNvSpPr>
          <p:nvPr/>
        </p:nvSpPr>
        <p:spPr>
          <a:xfrm>
            <a:off x="10674202" y="5231409"/>
            <a:ext cx="1664171" cy="1189682"/>
          </a:xfrm>
          <a:prstGeom prst="rect">
            <a:avLst/>
          </a:prstGeom>
          <a:no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Segoe UI Light" panose="020B0502040204020203" pitchFamily="34" charset="0"/>
            </a:endParaRPr>
          </a:p>
        </p:txBody>
      </p:sp>
    </p:spTree>
    <p:extLst>
      <p:ext uri="{BB962C8B-B14F-4D97-AF65-F5344CB8AC3E}">
        <p14:creationId xmlns:p14="http://schemas.microsoft.com/office/powerpoint/2010/main" val="29245537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59"/>
                                        </p:tgtEl>
                                        <p:attrNameLst>
                                          <p:attrName>style.visibility</p:attrName>
                                        </p:attrNameLst>
                                      </p:cBhvr>
                                      <p:to>
                                        <p:strVal val="visible"/>
                                      </p:to>
                                    </p:set>
                                    <p:animEffect transition="in" filter="fade">
                                      <p:cBhvr>
                                        <p:cTn id="7" dur="400"/>
                                        <p:tgtEl>
                                          <p:spTgt spid="59"/>
                                        </p:tgtEl>
                                      </p:cBhvr>
                                    </p:animEffect>
                                  </p:childTnLst>
                                </p:cTn>
                              </p:par>
                              <p:par>
                                <p:cTn id="8" presetID="10" presetClass="entr" presetSubtype="0" fill="hold" grpId="0" nodeType="withEffect" nodePh="1">
                                  <p:stCondLst>
                                    <p:cond delay="500"/>
                                  </p:stCondLst>
                                  <p:endCondLst>
                                    <p:cond evt="begin" delay="0">
                                      <p:tn val="8"/>
                                    </p:cond>
                                  </p:endCondLst>
                                  <p:iterate type="lt">
                                    <p:tmPct val="10000"/>
                                  </p:iterate>
                                  <p:childTnLst>
                                    <p:set>
                                      <p:cBhvr>
                                        <p:cTn id="9" dur="1" fill="hold">
                                          <p:stCondLst>
                                            <p:cond delay="0"/>
                                          </p:stCondLst>
                                        </p:cTn>
                                        <p:tgtEl>
                                          <p:spTgt spid="60"/>
                                        </p:tgtEl>
                                        <p:attrNameLst>
                                          <p:attrName>style.visibility</p:attrName>
                                        </p:attrNameLst>
                                      </p:cBhvr>
                                      <p:to>
                                        <p:strVal val="visible"/>
                                      </p:to>
                                    </p:set>
                                    <p:animEffect transition="in" filter="fade">
                                      <p:cBhvr>
                                        <p:cTn id="10" dur="4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0"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4747089-0322-4B03-B224-817DD4C8B7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7228512D-3055-4911-A4D1-4A084C9C42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7933928" y="1372793"/>
            <a:ext cx="6135300" cy="5537781"/>
          </a:xfrm>
          <a:custGeom>
            <a:avLst/>
            <a:gdLst>
              <a:gd name="connsiteX0" fmla="*/ 0 w 6135300"/>
              <a:gd name="connsiteY0" fmla="*/ 0 h 5537781"/>
              <a:gd name="connsiteX1" fmla="*/ 6135300 w 6135300"/>
              <a:gd name="connsiteY1" fmla="*/ 0 h 5537781"/>
              <a:gd name="connsiteX2" fmla="*/ 6135300 w 6135300"/>
              <a:gd name="connsiteY2" fmla="*/ 3548931 h 5537781"/>
              <a:gd name="connsiteX3" fmla="*/ 4146451 w 6135300"/>
              <a:gd name="connsiteY3" fmla="*/ 5537781 h 5537781"/>
              <a:gd name="connsiteX4" fmla="*/ 0 w 6135300"/>
              <a:gd name="connsiteY4" fmla="*/ 1391331 h 55377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5537781">
                <a:moveTo>
                  <a:pt x="0" y="0"/>
                </a:moveTo>
                <a:lnTo>
                  <a:pt x="6135300" y="0"/>
                </a:lnTo>
                <a:lnTo>
                  <a:pt x="6135300" y="3548931"/>
                </a:lnTo>
                <a:lnTo>
                  <a:pt x="4146451" y="5537781"/>
                </a:lnTo>
                <a:lnTo>
                  <a:pt x="0" y="1391331"/>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Isosceles Triangle 36">
            <a:extLst>
              <a:ext uri="{FF2B5EF4-FFF2-40B4-BE49-F238E27FC236}">
                <a16:creationId xmlns:a16="http://schemas.microsoft.com/office/drawing/2014/main" id="{3C98C7BF-70D9-4D19-BD2D-D808991FDF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3853" y="5272381"/>
            <a:ext cx="3171238" cy="1585619"/>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38">
            <a:extLst>
              <a:ext uri="{FF2B5EF4-FFF2-40B4-BE49-F238E27FC236}">
                <a16:creationId xmlns:a16="http://schemas.microsoft.com/office/drawing/2014/main" id="{B497CCB5-5FC2-473C-AFCC-2430CEF1DF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940246" y="1742916"/>
            <a:ext cx="3372170" cy="337216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Frame 40">
            <a:extLst>
              <a:ext uri="{FF2B5EF4-FFF2-40B4-BE49-F238E27FC236}">
                <a16:creationId xmlns:a16="http://schemas.microsoft.com/office/drawing/2014/main" id="{599C8C75-BFDF-44E7-A028-EEB5EDD588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501609" y="1304278"/>
            <a:ext cx="4249446" cy="4249444"/>
          </a:xfrm>
          <a:prstGeom prst="frame">
            <a:avLst>
              <a:gd name="adj1" fmla="val 1195"/>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FFD685C2-1A84-41DE-BFA0-0A068F83D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914977" y="292975"/>
            <a:ext cx="5056735" cy="9206602"/>
          </a:xfrm>
          <a:custGeom>
            <a:avLst/>
            <a:gdLst>
              <a:gd name="connsiteX0" fmla="*/ 0 w 5053652"/>
              <a:gd name="connsiteY0" fmla="*/ 209273 h 9200989"/>
              <a:gd name="connsiteX1" fmla="*/ 209274 w 5053652"/>
              <a:gd name="connsiteY1" fmla="*/ 0 h 9200989"/>
              <a:gd name="connsiteX2" fmla="*/ 5053652 w 5053652"/>
              <a:gd name="connsiteY2" fmla="*/ 4844379 h 9200989"/>
              <a:gd name="connsiteX3" fmla="*/ 697042 w 5053652"/>
              <a:gd name="connsiteY3" fmla="*/ 9200989 h 9200989"/>
              <a:gd name="connsiteX4" fmla="*/ 0 w 5053652"/>
              <a:gd name="connsiteY4" fmla="*/ 9200989 h 9200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3652" h="9200989">
                <a:moveTo>
                  <a:pt x="0" y="209273"/>
                </a:moveTo>
                <a:lnTo>
                  <a:pt x="209274" y="0"/>
                </a:lnTo>
                <a:lnTo>
                  <a:pt x="5053652" y="4844379"/>
                </a:lnTo>
                <a:lnTo>
                  <a:pt x="697042" y="9200989"/>
                </a:lnTo>
                <a:lnTo>
                  <a:pt x="0" y="9200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 name="Picture 2" descr="See the source image">
            <a:extLst>
              <a:ext uri="{FF2B5EF4-FFF2-40B4-BE49-F238E27FC236}">
                <a16:creationId xmlns:a16="http://schemas.microsoft.com/office/drawing/2014/main" id="{B5EC32C9-EFCE-4FA8-BAC3-14FDBDE2C3B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32211" y="1442225"/>
            <a:ext cx="3725991" cy="1509132"/>
          </a:xfrm>
          <a:prstGeom prst="rect">
            <a:avLst/>
          </a:prstGeom>
          <a:noFill/>
          <a:extLst>
            <a:ext uri="{909E8E84-426E-40DD-AFC4-6F175D3DCCD1}">
              <a14:hiddenFill xmlns:a14="http://schemas.microsoft.com/office/drawing/2010/main">
                <a:solidFill>
                  <a:srgbClr val="FFFFFF"/>
                </a:solidFill>
              </a14:hiddenFill>
            </a:ext>
          </a:extLst>
        </p:spPr>
      </p:pic>
      <p:sp>
        <p:nvSpPr>
          <p:cNvPr id="60" name="Title 1">
            <a:extLst>
              <a:ext uri="{FF2B5EF4-FFF2-40B4-BE49-F238E27FC236}">
                <a16:creationId xmlns:a16="http://schemas.microsoft.com/office/drawing/2014/main" id="{DBE4E8F8-4D9A-4613-B68A-9F37EC622D74}"/>
              </a:ext>
            </a:extLst>
          </p:cNvPr>
          <p:cNvSpPr txBox="1">
            <a:spLocks/>
          </p:cNvSpPr>
          <p:nvPr/>
        </p:nvSpPr>
        <p:spPr>
          <a:xfrm>
            <a:off x="10201320" y="5231408"/>
            <a:ext cx="2137054" cy="2150719"/>
          </a:xfrm>
          <a:prstGeom prst="rect">
            <a:avLst/>
          </a:prstGeom>
          <a:no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3600" b="0" i="0" u="none" strike="noStrike" kern="1200" cap="none" spc="0" normalizeH="0" baseline="0" noProof="0" dirty="0">
              <a:ln>
                <a:noFill/>
              </a:ln>
              <a:solidFill>
                <a:prstClr val="white"/>
              </a:solidFill>
              <a:effectLst/>
              <a:uLnTx/>
              <a:uFillTx/>
              <a:latin typeface="Segoe UI Light" panose="020B0502040204020203" pitchFamily="34" charset="0"/>
              <a:ea typeface="+mj-ea"/>
              <a:cs typeface="Segoe UI Light" panose="020B0502040204020203" pitchFamily="34" charset="0"/>
            </a:endParaRPr>
          </a:p>
        </p:txBody>
      </p:sp>
      <p:sp>
        <p:nvSpPr>
          <p:cNvPr id="4" name="Heart 3">
            <a:extLst>
              <a:ext uri="{FF2B5EF4-FFF2-40B4-BE49-F238E27FC236}">
                <a16:creationId xmlns:a16="http://schemas.microsoft.com/office/drawing/2014/main" id="{85FADD16-F2E3-CB74-0E7C-CAEA6282C44C}"/>
              </a:ext>
            </a:extLst>
          </p:cNvPr>
          <p:cNvSpPr/>
          <p:nvPr/>
        </p:nvSpPr>
        <p:spPr>
          <a:xfrm>
            <a:off x="3345788" y="2894343"/>
            <a:ext cx="1699708" cy="1362635"/>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Leaders &amp; </a:t>
            </a:r>
          </a:p>
          <a:p>
            <a:pPr algn="ctr"/>
            <a:r>
              <a:rPr lang="en-GB" dirty="0"/>
              <a:t>Managers</a:t>
            </a:r>
          </a:p>
        </p:txBody>
      </p:sp>
      <p:sp>
        <p:nvSpPr>
          <p:cNvPr id="5" name="TextBox 4">
            <a:extLst>
              <a:ext uri="{FF2B5EF4-FFF2-40B4-BE49-F238E27FC236}">
                <a16:creationId xmlns:a16="http://schemas.microsoft.com/office/drawing/2014/main" id="{28126B29-3FDB-C2A7-01FB-50C0F501D146}"/>
              </a:ext>
            </a:extLst>
          </p:cNvPr>
          <p:cNvSpPr txBox="1"/>
          <p:nvPr/>
        </p:nvSpPr>
        <p:spPr>
          <a:xfrm>
            <a:off x="8065224" y="2951357"/>
            <a:ext cx="3303444" cy="830997"/>
          </a:xfrm>
          <a:prstGeom prst="rect">
            <a:avLst/>
          </a:prstGeom>
          <a:noFill/>
        </p:spPr>
        <p:txBody>
          <a:bodyPr wrap="square" rtlCol="0">
            <a:spAutoFit/>
          </a:bodyPr>
          <a:lstStyle/>
          <a:p>
            <a:r>
              <a:rPr lang="en-GB" sz="2400" dirty="0"/>
              <a:t>Roles undertaken by </a:t>
            </a:r>
          </a:p>
          <a:p>
            <a:r>
              <a:rPr lang="en-GB" sz="2400" dirty="0"/>
              <a:t>social work practitioners</a:t>
            </a:r>
          </a:p>
        </p:txBody>
      </p:sp>
      <p:pic>
        <p:nvPicPr>
          <p:cNvPr id="7" name="Picture 6">
            <a:extLst>
              <a:ext uri="{FF2B5EF4-FFF2-40B4-BE49-F238E27FC236}">
                <a16:creationId xmlns:a16="http://schemas.microsoft.com/office/drawing/2014/main" id="{E57B05B4-6CE4-6D85-BBAA-17244FFF8F17}"/>
              </a:ext>
            </a:extLst>
          </p:cNvPr>
          <p:cNvPicPr>
            <a:picLocks noChangeAspect="1"/>
          </p:cNvPicPr>
          <p:nvPr/>
        </p:nvPicPr>
        <p:blipFill>
          <a:blip r:embed="rId4"/>
          <a:stretch>
            <a:fillRect/>
          </a:stretch>
        </p:blipFill>
        <p:spPr>
          <a:xfrm>
            <a:off x="-1696371" y="14626"/>
            <a:ext cx="11788552" cy="6858000"/>
          </a:xfrm>
          <a:prstGeom prst="rect">
            <a:avLst/>
          </a:prstGeom>
        </p:spPr>
      </p:pic>
      <p:pic>
        <p:nvPicPr>
          <p:cNvPr id="9" name="Picture 8">
            <a:extLst>
              <a:ext uri="{FF2B5EF4-FFF2-40B4-BE49-F238E27FC236}">
                <a16:creationId xmlns:a16="http://schemas.microsoft.com/office/drawing/2014/main" id="{F3AED8E5-8ED2-623D-4010-4420DD98757B}"/>
              </a:ext>
            </a:extLst>
          </p:cNvPr>
          <p:cNvPicPr>
            <a:picLocks noChangeAspect="1"/>
          </p:cNvPicPr>
          <p:nvPr/>
        </p:nvPicPr>
        <p:blipFill>
          <a:blip r:embed="rId5"/>
          <a:stretch>
            <a:fillRect/>
          </a:stretch>
        </p:blipFill>
        <p:spPr>
          <a:xfrm>
            <a:off x="3294252" y="2770580"/>
            <a:ext cx="1865538" cy="1469263"/>
          </a:xfrm>
          <a:prstGeom prst="rect">
            <a:avLst/>
          </a:prstGeom>
        </p:spPr>
      </p:pic>
    </p:spTree>
    <p:extLst>
      <p:ext uri="{BB962C8B-B14F-4D97-AF65-F5344CB8AC3E}">
        <p14:creationId xmlns:p14="http://schemas.microsoft.com/office/powerpoint/2010/main" val="6207466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500"/>
                                  </p:stCondLst>
                                  <p:endCondLst>
                                    <p:cond evt="begin" delay="0">
                                      <p:tn val="5"/>
                                    </p:cond>
                                  </p:endCondLst>
                                  <p:iterate type="lt">
                                    <p:tmPct val="10000"/>
                                  </p:iterate>
                                  <p:childTnLst>
                                    <p:set>
                                      <p:cBhvr>
                                        <p:cTn id="6" dur="1" fill="hold">
                                          <p:stCondLst>
                                            <p:cond delay="0"/>
                                          </p:stCondLst>
                                        </p:cTn>
                                        <p:tgtEl>
                                          <p:spTgt spid="60"/>
                                        </p:tgtEl>
                                        <p:attrNameLst>
                                          <p:attrName>style.visibility</p:attrName>
                                        </p:attrNameLst>
                                      </p:cBhvr>
                                      <p:to>
                                        <p:strVal val="visible"/>
                                      </p:to>
                                    </p:set>
                                    <p:animEffect transition="in" filter="fade">
                                      <p:cBhvr>
                                        <p:cTn id="7" dur="4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1" name="Oval 30">
            <a:extLst>
              <a:ext uri="{FF2B5EF4-FFF2-40B4-BE49-F238E27FC236}">
                <a16:creationId xmlns:a16="http://schemas.microsoft.com/office/drawing/2014/main" id="{5D37BEE6-5903-4D2D-93B2-97A3F0DDE4CF}"/>
              </a:ext>
            </a:extLst>
          </p:cNvPr>
          <p:cNvSpPr/>
          <p:nvPr/>
        </p:nvSpPr>
        <p:spPr>
          <a:xfrm>
            <a:off x="6575681" y="531564"/>
            <a:ext cx="5684704" cy="5794872"/>
          </a:xfrm>
          <a:prstGeom prst="ellipse">
            <a:avLst/>
          </a:prstGeom>
          <a:solidFill>
            <a:srgbClr val="FF990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8" name="Group 7"/>
          <p:cNvGrpSpPr/>
          <p:nvPr/>
        </p:nvGrpSpPr>
        <p:grpSpPr>
          <a:xfrm>
            <a:off x="1838587" y="1997765"/>
            <a:ext cx="8600479" cy="3656561"/>
            <a:chOff x="605736" y="1633868"/>
            <a:chExt cx="11470559" cy="4876799"/>
          </a:xfrm>
        </p:grpSpPr>
        <p:graphicFrame>
          <p:nvGraphicFramePr>
            <p:cNvPr id="15" name="Chart 14"/>
            <p:cNvGraphicFramePr/>
            <p:nvPr>
              <p:custDataLst>
                <p:tags r:id="rId1"/>
              </p:custDataLst>
            </p:nvPr>
          </p:nvGraphicFramePr>
          <p:xfrm>
            <a:off x="1222407" y="2040555"/>
            <a:ext cx="10501163" cy="4097071"/>
          </p:xfrm>
          <a:graphic>
            <a:graphicData uri="http://schemas.openxmlformats.org/drawingml/2006/chart">
              <c:chart xmlns:c="http://schemas.openxmlformats.org/drawingml/2006/chart" xmlns:r="http://schemas.openxmlformats.org/officeDocument/2006/relationships" r:id="rId20"/>
            </a:graphicData>
          </a:graphic>
        </p:graphicFrame>
        <p:cxnSp>
          <p:nvCxnSpPr>
            <p:cNvPr id="102" name="Straight Connector 101"/>
            <p:cNvCxnSpPr/>
            <p:nvPr>
              <p:custDataLst>
                <p:tags r:id="rId2"/>
              </p:custDataLst>
            </p:nvPr>
          </p:nvCxnSpPr>
          <p:spPr>
            <a:xfrm>
              <a:off x="6378179" y="2065061"/>
              <a:ext cx="0" cy="3334914"/>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custDataLst>
                <p:tags r:id="rId3"/>
              </p:custDataLst>
            </p:nvPr>
          </p:nvCxnSpPr>
          <p:spPr>
            <a:xfrm flipV="1">
              <a:off x="2082404" y="3730790"/>
              <a:ext cx="8591551" cy="15412"/>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 name="Rounded Rectangular Callout 51"/>
            <p:cNvSpPr/>
            <p:nvPr>
              <p:custDataLst>
                <p:tags r:id="rId4"/>
              </p:custDataLst>
            </p:nvPr>
          </p:nvSpPr>
          <p:spPr bwMode="auto">
            <a:xfrm>
              <a:off x="8995652" y="1701508"/>
              <a:ext cx="3080643" cy="1433161"/>
            </a:xfrm>
            <a:prstGeom prst="wedgeRoundRectCallout">
              <a:avLst>
                <a:gd name="adj1" fmla="val -60831"/>
                <a:gd name="adj2" fmla="val 9963"/>
                <a:gd name="adj3" fmla="val 16667"/>
              </a:avLst>
            </a:prstGeom>
            <a:solidFill>
              <a:schemeClr val="accent3"/>
            </a:solid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60" tIns="34281" rIns="34281" bIns="68560" numCol="1" spcCol="0" rtlCol="0" fromWordArt="0" anchor="ctr" anchorCtr="0" forceAA="0" compatLnSpc="1">
              <a:prstTxWarp prst="textNoShape">
                <a:avLst/>
              </a:prstTxWarp>
              <a:noAutofit/>
            </a:bodyPr>
            <a:lstStyle/>
            <a:p>
              <a:pPr marL="0" marR="0" lvl="0" indent="0" algn="ctr" defTabSz="685366" rtl="0" eaLnBrk="1" fontAlgn="base" latinLnBrk="0" hangingPunct="1">
                <a:lnSpc>
                  <a:spcPct val="100000"/>
                </a:lnSpc>
                <a:spcBef>
                  <a:spcPct val="0"/>
                </a:spcBef>
                <a:spcAft>
                  <a:spcPct val="0"/>
                </a:spcAft>
                <a:buClrTx/>
                <a:buSzTx/>
                <a:buFontTx/>
                <a:buNone/>
                <a:tabLst/>
                <a:defRPr/>
              </a:pPr>
              <a:r>
                <a:rPr kumimoji="0" lang="en-US" sz="1323" b="0" i="0" u="none" strike="noStrike" kern="1200" cap="none" spc="0" normalizeH="0" baseline="0" noProof="0">
                  <a:ln>
                    <a:noFill/>
                  </a:ln>
                  <a:solidFill>
                    <a:srgbClr val="FFFFFF"/>
                  </a:solidFill>
                  <a:effectLst/>
                  <a:uLnTx/>
                  <a:uFillTx/>
                  <a:latin typeface="Segoe UI"/>
                  <a:ea typeface="Segoe UI" pitchFamily="34" charset="0"/>
                  <a:cs typeface="Segoe UI" pitchFamily="34" charset="0"/>
                </a:rPr>
                <a:t>Learning via </a:t>
              </a:r>
              <a:r>
                <a:rPr kumimoji="0" lang="en-US" sz="1323" b="1" i="0" u="sng" strike="noStrike" kern="1200" cap="none" spc="0" normalizeH="0" baseline="0" noProof="0">
                  <a:ln>
                    <a:noFill/>
                  </a:ln>
                  <a:solidFill>
                    <a:srgbClr val="FFFFFF"/>
                  </a:solidFill>
                  <a:effectLst/>
                  <a:uLnTx/>
                  <a:uFillTx/>
                  <a:latin typeface="Segoe UI"/>
                  <a:ea typeface="Segoe UI" pitchFamily="34" charset="0"/>
                  <a:cs typeface="Segoe UI" pitchFamily="34" charset="0"/>
                </a:rPr>
                <a:t>peers </a:t>
              </a:r>
              <a:r>
                <a:rPr kumimoji="0" lang="en-US" sz="1323" b="0" i="0" u="none" strike="noStrike" kern="1200" cap="none" spc="0" normalizeH="0" baseline="0" noProof="0">
                  <a:ln>
                    <a:noFill/>
                  </a:ln>
                  <a:solidFill>
                    <a:srgbClr val="FFFFFF"/>
                  </a:solidFill>
                  <a:effectLst/>
                  <a:uLnTx/>
                  <a:uFillTx/>
                  <a:latin typeface="Segoe UI"/>
                  <a:ea typeface="Segoe UI" pitchFamily="34" charset="0"/>
                  <a:cs typeface="Segoe UI" pitchFamily="34" charset="0"/>
                </a:rPr>
                <a:t> is among the most effective and most used methods</a:t>
              </a:r>
            </a:p>
          </p:txBody>
        </p:sp>
        <p:sp>
          <p:nvSpPr>
            <p:cNvPr id="58" name="Down Arrow 57"/>
            <p:cNvSpPr/>
            <p:nvPr>
              <p:custDataLst>
                <p:tags r:id="rId5"/>
              </p:custDataLst>
            </p:nvPr>
          </p:nvSpPr>
          <p:spPr bwMode="auto">
            <a:xfrm rot="16200000">
              <a:off x="6091441" y="570625"/>
              <a:ext cx="615045" cy="11265039"/>
            </a:xfrm>
            <a:prstGeom prst="downArrow">
              <a:avLst/>
            </a:prstGeom>
            <a:solidFill>
              <a:schemeClr val="tx1">
                <a:lumMod val="50000"/>
                <a:lumOff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vert" wrap="square" lIns="68560" tIns="34281" rIns="34281" bIns="68560" numCol="1" spcCol="0" rtlCol="0" fromWordArt="0" anchor="ctr"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marL="0" marR="0" lvl="0" indent="0" algn="ctr" defTabSz="685366" rtl="0" eaLnBrk="1" fontAlgn="base" latinLnBrk="0" hangingPunct="1">
                <a:lnSpc>
                  <a:spcPct val="100000"/>
                </a:lnSpc>
                <a:spcBef>
                  <a:spcPct val="0"/>
                </a:spcBef>
                <a:spcAft>
                  <a:spcPct val="0"/>
                </a:spcAft>
                <a:buClrTx/>
                <a:buSzTx/>
                <a:buFontTx/>
                <a:buNone/>
                <a:tabLst/>
                <a:defRPr/>
              </a:pPr>
              <a:r>
                <a:rPr kumimoji="0" lang="en-US" sz="1051" b="1" i="0" u="none" strike="noStrike" kern="1200" cap="none" spc="0" normalizeH="0" baseline="0" noProof="0">
                  <a:ln>
                    <a:noFill/>
                  </a:ln>
                  <a:solidFill>
                    <a:srgbClr val="505050"/>
                  </a:solidFill>
                  <a:effectLst/>
                  <a:uLnTx/>
                  <a:uFillTx/>
                  <a:latin typeface="Segoe UI"/>
                  <a:ea typeface="Segoe UI" pitchFamily="34" charset="0"/>
                  <a:cs typeface="Segoe UI" pitchFamily="34" charset="0"/>
                </a:rPr>
                <a:t>% USING METHOD TO LEARN SHAREPOINT</a:t>
              </a:r>
            </a:p>
          </p:txBody>
        </p:sp>
        <p:sp>
          <p:nvSpPr>
            <p:cNvPr id="59" name="Down Arrow 58"/>
            <p:cNvSpPr/>
            <p:nvPr>
              <p:custDataLst>
                <p:tags r:id="rId6"/>
              </p:custDataLst>
            </p:nvPr>
          </p:nvSpPr>
          <p:spPr bwMode="auto">
            <a:xfrm rot="10800000">
              <a:off x="605736" y="1633868"/>
              <a:ext cx="632351" cy="4692649"/>
            </a:xfrm>
            <a:prstGeom prst="downArrow">
              <a:avLst/>
            </a:prstGeom>
            <a:solidFill>
              <a:schemeClr val="tx1">
                <a:lumMod val="50000"/>
                <a:lumOff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vert" wrap="square" lIns="68560" tIns="34281" rIns="34281" bIns="68560" numCol="1" spcCol="0" rtlCol="0" fromWordArt="0" anchor="t"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marL="0" marR="0" lvl="0" indent="0" algn="ctr" defTabSz="685366" rtl="0" eaLnBrk="1" fontAlgn="base" latinLnBrk="0" hangingPunct="1">
                <a:lnSpc>
                  <a:spcPct val="100000"/>
                </a:lnSpc>
                <a:spcBef>
                  <a:spcPct val="0"/>
                </a:spcBef>
                <a:spcAft>
                  <a:spcPct val="0"/>
                </a:spcAft>
                <a:buClrTx/>
                <a:buSzTx/>
                <a:buFontTx/>
                <a:buNone/>
                <a:tabLst/>
                <a:defRPr/>
              </a:pPr>
              <a:r>
                <a:rPr kumimoji="0" lang="en-US" sz="1051" b="1" i="0" u="none" strike="noStrike" kern="1200" cap="none" spc="0" normalizeH="0" baseline="0" noProof="0">
                  <a:ln>
                    <a:noFill/>
                  </a:ln>
                  <a:solidFill>
                    <a:srgbClr val="505050"/>
                  </a:solidFill>
                  <a:effectLst/>
                  <a:uLnTx/>
                  <a:uFillTx/>
                  <a:latin typeface="Segoe UI"/>
                  <a:ea typeface="Segoe UI" pitchFamily="34" charset="0"/>
                  <a:cs typeface="Segoe UI" pitchFamily="34" charset="0"/>
                </a:rPr>
                <a:t>% WHO SAID METHOD WAS “VERY HELPFUL”</a:t>
              </a:r>
            </a:p>
          </p:txBody>
        </p:sp>
        <p:sp>
          <p:nvSpPr>
            <p:cNvPr id="7" name="TextBox 6"/>
            <p:cNvSpPr txBox="1"/>
            <p:nvPr>
              <p:custDataLst>
                <p:tags r:id="rId7"/>
              </p:custDataLst>
            </p:nvPr>
          </p:nvSpPr>
          <p:spPr>
            <a:xfrm>
              <a:off x="2066630" y="2563290"/>
              <a:ext cx="1164081" cy="169155"/>
            </a:xfrm>
            <a:prstGeom prst="rect">
              <a:avLst/>
            </a:prstGeom>
            <a:noFill/>
          </p:spPr>
          <p:txBody>
            <a:bodyPr wrap="square" lIns="0" tIns="0" rIns="0" bIns="0" rtlCol="0">
              <a:spAutoFit/>
            </a:bodyPr>
            <a:lstStyle/>
            <a:p>
              <a:pPr marL="0" marR="0" lvl="0" indent="0" algn="ctr" defTabSz="914202" rtl="0" eaLnBrk="1" fontAlgn="auto" latinLnBrk="0" hangingPunct="1">
                <a:lnSpc>
                  <a:spcPct val="100000"/>
                </a:lnSpc>
                <a:spcBef>
                  <a:spcPts val="0"/>
                </a:spcBef>
                <a:spcAft>
                  <a:spcPts val="0"/>
                </a:spcAft>
                <a:buClrTx/>
                <a:buSzTx/>
                <a:buFontTx/>
                <a:buNone/>
                <a:tabLst/>
                <a:defRPr/>
              </a:pPr>
              <a:r>
                <a:rPr kumimoji="0" lang="en-US" sz="824" b="1" i="0" u="none" strike="noStrike" kern="1200" cap="none" spc="0" normalizeH="0" baseline="0" noProof="0">
                  <a:ln>
                    <a:noFill/>
                  </a:ln>
                  <a:solidFill>
                    <a:srgbClr val="505050"/>
                  </a:solidFill>
                  <a:effectLst/>
                  <a:uLnTx/>
                  <a:uFillTx/>
                  <a:latin typeface="Segoe UI"/>
                  <a:ea typeface="+mn-ea"/>
                  <a:cs typeface="+mn-cs"/>
                </a:rPr>
                <a:t>My Manager</a:t>
              </a:r>
            </a:p>
          </p:txBody>
        </p:sp>
        <p:sp>
          <p:nvSpPr>
            <p:cNvPr id="19" name="TextBox 18"/>
            <p:cNvSpPr txBox="1"/>
            <p:nvPr>
              <p:custDataLst>
                <p:tags r:id="rId8"/>
              </p:custDataLst>
            </p:nvPr>
          </p:nvSpPr>
          <p:spPr>
            <a:xfrm>
              <a:off x="2219030" y="3032893"/>
              <a:ext cx="1164081" cy="338308"/>
            </a:xfrm>
            <a:prstGeom prst="rect">
              <a:avLst/>
            </a:prstGeom>
            <a:noFill/>
          </p:spPr>
          <p:txBody>
            <a:bodyPr wrap="square" lIns="0" tIns="0" rIns="0" bIns="0" rtlCol="0">
              <a:spAutoFit/>
            </a:bodyPr>
            <a:lstStyle/>
            <a:p>
              <a:pPr marL="0" marR="0" lvl="0" indent="0" algn="ctr" defTabSz="914202" rtl="0" eaLnBrk="1" fontAlgn="auto" latinLnBrk="0" hangingPunct="1">
                <a:lnSpc>
                  <a:spcPct val="100000"/>
                </a:lnSpc>
                <a:spcBef>
                  <a:spcPts val="0"/>
                </a:spcBef>
                <a:spcAft>
                  <a:spcPts val="0"/>
                </a:spcAft>
                <a:buClrTx/>
                <a:buSzTx/>
                <a:buFontTx/>
                <a:buNone/>
                <a:tabLst/>
                <a:defRPr/>
              </a:pPr>
              <a:r>
                <a:rPr kumimoji="0" lang="en-US" sz="824" b="1" i="0" u="none" strike="noStrike" kern="1200" cap="none" spc="0" normalizeH="0" baseline="0" noProof="0">
                  <a:ln>
                    <a:noFill/>
                  </a:ln>
                  <a:solidFill>
                    <a:srgbClr val="505050"/>
                  </a:solidFill>
                  <a:effectLst/>
                  <a:uLnTx/>
                  <a:uFillTx/>
                  <a:latin typeface="Segoe UI"/>
                  <a:ea typeface="+mn-ea"/>
                  <a:cs typeface="+mn-cs"/>
                </a:rPr>
                <a:t>Formal Training (External)</a:t>
              </a:r>
            </a:p>
          </p:txBody>
        </p:sp>
        <p:sp>
          <p:nvSpPr>
            <p:cNvPr id="20" name="TextBox 19"/>
            <p:cNvSpPr txBox="1"/>
            <p:nvPr>
              <p:custDataLst>
                <p:tags r:id="rId9"/>
              </p:custDataLst>
            </p:nvPr>
          </p:nvSpPr>
          <p:spPr>
            <a:xfrm>
              <a:off x="5224314" y="2588636"/>
              <a:ext cx="1164081" cy="169155"/>
            </a:xfrm>
            <a:prstGeom prst="rect">
              <a:avLst/>
            </a:prstGeom>
            <a:noFill/>
          </p:spPr>
          <p:txBody>
            <a:bodyPr wrap="square" lIns="0" tIns="0" rIns="0" bIns="0" rtlCol="0">
              <a:spAutoFit/>
            </a:bodyPr>
            <a:lstStyle/>
            <a:p>
              <a:pPr marL="0" marR="0" lvl="0" indent="0" algn="ctr" defTabSz="914202" rtl="0" eaLnBrk="1" fontAlgn="auto" latinLnBrk="0" hangingPunct="1">
                <a:lnSpc>
                  <a:spcPct val="100000"/>
                </a:lnSpc>
                <a:spcBef>
                  <a:spcPts val="0"/>
                </a:spcBef>
                <a:spcAft>
                  <a:spcPts val="0"/>
                </a:spcAft>
                <a:buClrTx/>
                <a:buSzTx/>
                <a:buFontTx/>
                <a:buNone/>
                <a:tabLst/>
                <a:defRPr/>
              </a:pPr>
              <a:r>
                <a:rPr kumimoji="0" lang="en-US" sz="824" b="1" i="0" u="none" strike="noStrike" kern="1200" cap="none" spc="0" normalizeH="0" baseline="0" noProof="0">
                  <a:ln>
                    <a:noFill/>
                  </a:ln>
                  <a:solidFill>
                    <a:srgbClr val="505050"/>
                  </a:solidFill>
                  <a:effectLst/>
                  <a:uLnTx/>
                  <a:uFillTx/>
                  <a:latin typeface="Segoe UI"/>
                  <a:ea typeface="+mn-ea"/>
                  <a:cs typeface="+mn-cs"/>
                </a:rPr>
                <a:t>IT Employee</a:t>
              </a:r>
            </a:p>
          </p:txBody>
        </p:sp>
        <p:sp>
          <p:nvSpPr>
            <p:cNvPr id="21" name="TextBox 20"/>
            <p:cNvSpPr txBox="1"/>
            <p:nvPr>
              <p:custDataLst>
                <p:tags r:id="rId10"/>
              </p:custDataLst>
            </p:nvPr>
          </p:nvSpPr>
          <p:spPr>
            <a:xfrm>
              <a:off x="4157698" y="3024967"/>
              <a:ext cx="1164081" cy="338308"/>
            </a:xfrm>
            <a:prstGeom prst="rect">
              <a:avLst/>
            </a:prstGeom>
            <a:noFill/>
          </p:spPr>
          <p:txBody>
            <a:bodyPr wrap="square" lIns="0" tIns="0" rIns="0" bIns="0" rtlCol="0">
              <a:spAutoFit/>
            </a:bodyPr>
            <a:lstStyle/>
            <a:p>
              <a:pPr marL="0" marR="0" lvl="0" indent="0" algn="ctr" defTabSz="914202" rtl="0" eaLnBrk="1" fontAlgn="auto" latinLnBrk="0" hangingPunct="1">
                <a:lnSpc>
                  <a:spcPct val="100000"/>
                </a:lnSpc>
                <a:spcBef>
                  <a:spcPts val="0"/>
                </a:spcBef>
                <a:spcAft>
                  <a:spcPts val="0"/>
                </a:spcAft>
                <a:buClrTx/>
                <a:buSzTx/>
                <a:buFontTx/>
                <a:buNone/>
                <a:tabLst/>
                <a:defRPr/>
              </a:pPr>
              <a:r>
                <a:rPr kumimoji="0" lang="en-US" sz="824" b="1" i="0" u="none" strike="noStrike" kern="1200" cap="none" spc="0" normalizeH="0" baseline="0" noProof="0">
                  <a:ln>
                    <a:noFill/>
                  </a:ln>
                  <a:solidFill>
                    <a:srgbClr val="505050"/>
                  </a:solidFill>
                  <a:effectLst/>
                  <a:uLnTx/>
                  <a:uFillTx/>
                  <a:latin typeface="Segoe UI"/>
                  <a:ea typeface="+mn-ea"/>
                  <a:cs typeface="+mn-cs"/>
                </a:rPr>
                <a:t>Formal Training (Internal)</a:t>
              </a:r>
            </a:p>
          </p:txBody>
        </p:sp>
        <p:sp>
          <p:nvSpPr>
            <p:cNvPr id="22" name="TextBox 21"/>
            <p:cNvSpPr txBox="1"/>
            <p:nvPr>
              <p:custDataLst>
                <p:tags r:id="rId11"/>
              </p:custDataLst>
            </p:nvPr>
          </p:nvSpPr>
          <p:spPr>
            <a:xfrm>
              <a:off x="7008810" y="2120349"/>
              <a:ext cx="1752598" cy="338308"/>
            </a:xfrm>
            <a:prstGeom prst="rect">
              <a:avLst/>
            </a:prstGeom>
            <a:noFill/>
          </p:spPr>
          <p:txBody>
            <a:bodyPr wrap="square" lIns="0" tIns="0" rIns="0" bIns="0" rtlCol="0">
              <a:spAutoFit/>
            </a:bodyPr>
            <a:lstStyle/>
            <a:p>
              <a:pPr marL="0" marR="0" lvl="0" indent="0" algn="ctr" defTabSz="914202" rtl="0" eaLnBrk="1" fontAlgn="auto" latinLnBrk="0" hangingPunct="1">
                <a:lnSpc>
                  <a:spcPct val="100000"/>
                </a:lnSpc>
                <a:spcBef>
                  <a:spcPts val="0"/>
                </a:spcBef>
                <a:spcAft>
                  <a:spcPts val="0"/>
                </a:spcAft>
                <a:buClrTx/>
                <a:buSzTx/>
                <a:buFontTx/>
                <a:buNone/>
                <a:tabLst/>
                <a:defRPr/>
              </a:pPr>
              <a:r>
                <a:rPr kumimoji="0" lang="en-US" sz="824" b="1" i="0" u="none" strike="noStrike" kern="1200" cap="none" spc="0" normalizeH="0" baseline="0" noProof="0">
                  <a:ln>
                    <a:noFill/>
                  </a:ln>
                  <a:solidFill>
                    <a:srgbClr val="505050"/>
                  </a:solidFill>
                  <a:effectLst/>
                  <a:uLnTx/>
                  <a:uFillTx/>
                  <a:latin typeface="Segoe UI"/>
                  <a:ea typeface="+mn-ea"/>
                  <a:cs typeface="+mn-cs"/>
                </a:rPr>
                <a:t>Co-Worker </a:t>
              </a:r>
            </a:p>
            <a:p>
              <a:pPr marL="0" marR="0" lvl="0" indent="0" algn="ctr" defTabSz="914202" rtl="0" eaLnBrk="1" fontAlgn="auto" latinLnBrk="0" hangingPunct="1">
                <a:lnSpc>
                  <a:spcPct val="100000"/>
                </a:lnSpc>
                <a:spcBef>
                  <a:spcPts val="0"/>
                </a:spcBef>
                <a:spcAft>
                  <a:spcPts val="0"/>
                </a:spcAft>
                <a:buClrTx/>
                <a:buSzTx/>
                <a:buFontTx/>
                <a:buNone/>
                <a:tabLst/>
                <a:defRPr/>
              </a:pPr>
              <a:r>
                <a:rPr kumimoji="0" lang="en-US" sz="824" b="1" i="0" u="none" strike="noStrike" kern="1200" cap="none" spc="0" normalizeH="0" baseline="0" noProof="0">
                  <a:ln>
                    <a:noFill/>
                  </a:ln>
                  <a:solidFill>
                    <a:srgbClr val="505050"/>
                  </a:solidFill>
                  <a:effectLst/>
                  <a:uLnTx/>
                  <a:uFillTx/>
                  <a:latin typeface="Segoe UI"/>
                  <a:ea typeface="+mn-ea"/>
                  <a:cs typeface="+mn-cs"/>
                </a:rPr>
                <a:t>(Non-Manager, Non-IT)</a:t>
              </a:r>
            </a:p>
          </p:txBody>
        </p:sp>
        <p:sp>
          <p:nvSpPr>
            <p:cNvPr id="23" name="TextBox 22"/>
            <p:cNvSpPr txBox="1"/>
            <p:nvPr>
              <p:custDataLst>
                <p:tags r:id="rId12"/>
              </p:custDataLst>
            </p:nvPr>
          </p:nvSpPr>
          <p:spPr>
            <a:xfrm>
              <a:off x="10241853" y="4707067"/>
              <a:ext cx="1752598" cy="338308"/>
            </a:xfrm>
            <a:prstGeom prst="rect">
              <a:avLst/>
            </a:prstGeom>
            <a:noFill/>
          </p:spPr>
          <p:txBody>
            <a:bodyPr wrap="square" lIns="0" tIns="0" rIns="0" bIns="0" rtlCol="0">
              <a:spAutoFit/>
            </a:bodyPr>
            <a:lstStyle/>
            <a:p>
              <a:pPr marL="0" marR="0" lvl="0" indent="0" algn="ctr" defTabSz="914202" rtl="0" eaLnBrk="1" fontAlgn="auto" latinLnBrk="0" hangingPunct="1">
                <a:lnSpc>
                  <a:spcPct val="100000"/>
                </a:lnSpc>
                <a:spcBef>
                  <a:spcPts val="0"/>
                </a:spcBef>
                <a:spcAft>
                  <a:spcPts val="0"/>
                </a:spcAft>
                <a:buClrTx/>
                <a:buSzTx/>
                <a:buFontTx/>
                <a:buNone/>
                <a:tabLst/>
                <a:defRPr/>
              </a:pPr>
              <a:r>
                <a:rPr kumimoji="0" lang="en-US" sz="824" b="1" i="0" u="none" strike="noStrike" kern="1200" cap="none" spc="0" normalizeH="0" baseline="0" noProof="0">
                  <a:ln>
                    <a:noFill/>
                  </a:ln>
                  <a:solidFill>
                    <a:srgbClr val="505050"/>
                  </a:solidFill>
                  <a:effectLst/>
                  <a:uLnTx/>
                  <a:uFillTx/>
                  <a:latin typeface="Segoe UI"/>
                  <a:ea typeface="+mn-ea"/>
                  <a:cs typeface="+mn-cs"/>
                </a:rPr>
                <a:t>Myself, Through </a:t>
              </a:r>
            </a:p>
            <a:p>
              <a:pPr marL="0" marR="0" lvl="0" indent="0" algn="ctr" defTabSz="914202" rtl="0" eaLnBrk="1" fontAlgn="auto" latinLnBrk="0" hangingPunct="1">
                <a:lnSpc>
                  <a:spcPct val="100000"/>
                </a:lnSpc>
                <a:spcBef>
                  <a:spcPts val="0"/>
                </a:spcBef>
                <a:spcAft>
                  <a:spcPts val="0"/>
                </a:spcAft>
                <a:buClrTx/>
                <a:buSzTx/>
                <a:buFontTx/>
                <a:buNone/>
                <a:tabLst/>
                <a:defRPr/>
              </a:pPr>
              <a:r>
                <a:rPr kumimoji="0" lang="en-US" sz="824" b="1" i="0" u="none" strike="noStrike" kern="1200" cap="none" spc="0" normalizeH="0" baseline="0" noProof="0">
                  <a:ln>
                    <a:noFill/>
                  </a:ln>
                  <a:solidFill>
                    <a:srgbClr val="505050"/>
                  </a:solidFill>
                  <a:effectLst/>
                  <a:uLnTx/>
                  <a:uFillTx/>
                  <a:latin typeface="Segoe UI"/>
                  <a:ea typeface="+mn-ea"/>
                  <a:cs typeface="+mn-cs"/>
                </a:rPr>
                <a:t>Trial and Error</a:t>
              </a:r>
            </a:p>
          </p:txBody>
        </p:sp>
        <p:sp>
          <p:nvSpPr>
            <p:cNvPr id="24" name="TextBox 23"/>
            <p:cNvSpPr txBox="1"/>
            <p:nvPr>
              <p:custDataLst>
                <p:tags r:id="rId13"/>
              </p:custDataLst>
            </p:nvPr>
          </p:nvSpPr>
          <p:spPr>
            <a:xfrm>
              <a:off x="1809692" y="3889100"/>
              <a:ext cx="1545082" cy="338308"/>
            </a:xfrm>
            <a:prstGeom prst="rect">
              <a:avLst/>
            </a:prstGeom>
            <a:noFill/>
          </p:spPr>
          <p:txBody>
            <a:bodyPr wrap="square" lIns="0" tIns="0" rIns="0" bIns="0" rtlCol="0">
              <a:spAutoFit/>
            </a:bodyPr>
            <a:lstStyle/>
            <a:p>
              <a:pPr marL="0" marR="0" lvl="0" indent="0" algn="ctr" defTabSz="914202" rtl="0" eaLnBrk="1" fontAlgn="auto" latinLnBrk="0" hangingPunct="1">
                <a:lnSpc>
                  <a:spcPct val="100000"/>
                </a:lnSpc>
                <a:spcBef>
                  <a:spcPts val="0"/>
                </a:spcBef>
                <a:spcAft>
                  <a:spcPts val="0"/>
                </a:spcAft>
                <a:buClrTx/>
                <a:buSzTx/>
                <a:buFontTx/>
                <a:buNone/>
                <a:tabLst/>
                <a:defRPr/>
              </a:pPr>
              <a:r>
                <a:rPr kumimoji="0" lang="en-US" sz="824" b="1" i="0" u="none" strike="noStrike" kern="1200" cap="none" spc="0" normalizeH="0" baseline="0" noProof="0">
                  <a:ln>
                    <a:noFill/>
                  </a:ln>
                  <a:solidFill>
                    <a:srgbClr val="505050"/>
                  </a:solidFill>
                  <a:effectLst/>
                  <a:uLnTx/>
                  <a:uFillTx/>
                  <a:latin typeface="Segoe UI"/>
                  <a:ea typeface="+mn-ea"/>
                  <a:cs typeface="+mn-cs"/>
                </a:rPr>
                <a:t>Community </a:t>
              </a:r>
            </a:p>
            <a:p>
              <a:pPr marL="0" marR="0" lvl="0" indent="0" algn="ctr" defTabSz="914202" rtl="0" eaLnBrk="1" fontAlgn="auto" latinLnBrk="0" hangingPunct="1">
                <a:lnSpc>
                  <a:spcPct val="100000"/>
                </a:lnSpc>
                <a:spcBef>
                  <a:spcPts val="0"/>
                </a:spcBef>
                <a:spcAft>
                  <a:spcPts val="0"/>
                </a:spcAft>
                <a:buClrTx/>
                <a:buSzTx/>
                <a:buFontTx/>
                <a:buNone/>
                <a:tabLst/>
                <a:defRPr/>
              </a:pPr>
              <a:r>
                <a:rPr kumimoji="0" lang="en-US" sz="824" b="1" i="0" u="none" strike="noStrike" kern="1200" cap="none" spc="0" normalizeH="0" baseline="0" noProof="0">
                  <a:ln>
                    <a:noFill/>
                  </a:ln>
                  <a:solidFill>
                    <a:srgbClr val="505050"/>
                  </a:solidFill>
                  <a:effectLst/>
                  <a:uLnTx/>
                  <a:uFillTx/>
                  <a:latin typeface="Segoe UI"/>
                  <a:ea typeface="+mn-ea"/>
                  <a:cs typeface="+mn-cs"/>
                </a:rPr>
                <a:t>Forums</a:t>
              </a:r>
            </a:p>
          </p:txBody>
        </p:sp>
        <p:sp>
          <p:nvSpPr>
            <p:cNvPr id="25" name="TextBox 24"/>
            <p:cNvSpPr txBox="1"/>
            <p:nvPr>
              <p:custDataLst>
                <p:tags r:id="rId14"/>
              </p:custDataLst>
            </p:nvPr>
          </p:nvSpPr>
          <p:spPr>
            <a:xfrm>
              <a:off x="1965626" y="4364666"/>
              <a:ext cx="1545082" cy="169155"/>
            </a:xfrm>
            <a:prstGeom prst="rect">
              <a:avLst/>
            </a:prstGeom>
            <a:noFill/>
          </p:spPr>
          <p:txBody>
            <a:bodyPr wrap="square" lIns="0" tIns="0" rIns="0" bIns="0" rtlCol="0">
              <a:spAutoFit/>
            </a:bodyPr>
            <a:lstStyle/>
            <a:p>
              <a:pPr marL="0" marR="0" lvl="0" indent="0" algn="ctr" defTabSz="914202" rtl="0" eaLnBrk="1" fontAlgn="auto" latinLnBrk="0" hangingPunct="1">
                <a:lnSpc>
                  <a:spcPct val="100000"/>
                </a:lnSpc>
                <a:spcBef>
                  <a:spcPts val="0"/>
                </a:spcBef>
                <a:spcAft>
                  <a:spcPts val="0"/>
                </a:spcAft>
                <a:buClrTx/>
                <a:buSzTx/>
                <a:buFontTx/>
                <a:buNone/>
                <a:tabLst/>
                <a:defRPr/>
              </a:pPr>
              <a:r>
                <a:rPr kumimoji="0" lang="en-US" sz="824" b="1" i="0" u="none" strike="noStrike" kern="1200" cap="none" spc="0" normalizeH="0" baseline="0" noProof="0">
                  <a:ln>
                    <a:noFill/>
                  </a:ln>
                  <a:solidFill>
                    <a:srgbClr val="505050"/>
                  </a:solidFill>
                  <a:effectLst/>
                  <a:uLnTx/>
                  <a:uFillTx/>
                  <a:latin typeface="Segoe UI"/>
                  <a:ea typeface="+mn-ea"/>
                  <a:cs typeface="+mn-cs"/>
                </a:rPr>
                <a:t>Microsoft’s Website</a:t>
              </a:r>
            </a:p>
          </p:txBody>
        </p:sp>
        <p:sp>
          <p:nvSpPr>
            <p:cNvPr id="26" name="TextBox 25"/>
            <p:cNvSpPr txBox="1"/>
            <p:nvPr>
              <p:custDataLst>
                <p:tags r:id="rId15"/>
              </p:custDataLst>
            </p:nvPr>
          </p:nvSpPr>
          <p:spPr>
            <a:xfrm>
              <a:off x="2871163" y="3956298"/>
              <a:ext cx="1545082" cy="338308"/>
            </a:xfrm>
            <a:prstGeom prst="rect">
              <a:avLst/>
            </a:prstGeom>
            <a:noFill/>
          </p:spPr>
          <p:txBody>
            <a:bodyPr wrap="square" lIns="0" tIns="0" rIns="0" bIns="0" rtlCol="0">
              <a:spAutoFit/>
            </a:bodyPr>
            <a:lstStyle/>
            <a:p>
              <a:pPr marL="0" marR="0" lvl="0" indent="0" algn="ctr" defTabSz="914202" rtl="0" eaLnBrk="1" fontAlgn="auto" latinLnBrk="0" hangingPunct="1">
                <a:lnSpc>
                  <a:spcPct val="100000"/>
                </a:lnSpc>
                <a:spcBef>
                  <a:spcPts val="0"/>
                </a:spcBef>
                <a:spcAft>
                  <a:spcPts val="0"/>
                </a:spcAft>
                <a:buClrTx/>
                <a:buSzTx/>
                <a:buFontTx/>
                <a:buNone/>
                <a:tabLst/>
                <a:defRPr/>
              </a:pPr>
              <a:r>
                <a:rPr kumimoji="0" lang="en-US" sz="824" b="1" i="0" u="none" strike="noStrike" kern="1200" cap="none" spc="0" normalizeH="0" baseline="0" noProof="0">
                  <a:ln>
                    <a:noFill/>
                  </a:ln>
                  <a:solidFill>
                    <a:srgbClr val="505050"/>
                  </a:solidFill>
                  <a:effectLst/>
                  <a:uLnTx/>
                  <a:uFillTx/>
                  <a:latin typeface="Segoe UI"/>
                  <a:ea typeface="+mn-ea"/>
                  <a:cs typeface="+mn-cs"/>
                </a:rPr>
                <a:t>User Guide </a:t>
              </a:r>
            </a:p>
            <a:p>
              <a:pPr marL="0" marR="0" lvl="0" indent="0" algn="ctr" defTabSz="914202" rtl="0" eaLnBrk="1" fontAlgn="auto" latinLnBrk="0" hangingPunct="1">
                <a:lnSpc>
                  <a:spcPct val="100000"/>
                </a:lnSpc>
                <a:spcBef>
                  <a:spcPts val="0"/>
                </a:spcBef>
                <a:spcAft>
                  <a:spcPts val="0"/>
                </a:spcAft>
                <a:buClrTx/>
                <a:buSzTx/>
                <a:buFontTx/>
                <a:buNone/>
                <a:tabLst/>
                <a:defRPr/>
              </a:pPr>
              <a:r>
                <a:rPr kumimoji="0" lang="en-US" sz="824" b="1" i="0" u="none" strike="noStrike" kern="1200" cap="none" spc="0" normalizeH="0" baseline="0" noProof="0">
                  <a:ln>
                    <a:noFill/>
                  </a:ln>
                  <a:solidFill>
                    <a:srgbClr val="505050"/>
                  </a:solidFill>
                  <a:effectLst/>
                  <a:uLnTx/>
                  <a:uFillTx/>
                  <a:latin typeface="Segoe UI"/>
                  <a:ea typeface="+mn-ea"/>
                  <a:cs typeface="+mn-cs"/>
                </a:rPr>
                <a:t>or Manual</a:t>
              </a:r>
            </a:p>
          </p:txBody>
        </p:sp>
        <p:sp>
          <p:nvSpPr>
            <p:cNvPr id="27" name="TextBox 26"/>
            <p:cNvSpPr txBox="1"/>
            <p:nvPr>
              <p:custDataLst>
                <p:tags r:id="rId16"/>
              </p:custDataLst>
            </p:nvPr>
          </p:nvSpPr>
          <p:spPr>
            <a:xfrm>
              <a:off x="4073397" y="4320365"/>
              <a:ext cx="2425051" cy="169155"/>
            </a:xfrm>
            <a:prstGeom prst="rect">
              <a:avLst/>
            </a:prstGeom>
            <a:noFill/>
          </p:spPr>
          <p:txBody>
            <a:bodyPr wrap="square" lIns="0" tIns="0" rIns="0" bIns="0" rtlCol="0">
              <a:spAutoFit/>
            </a:bodyPr>
            <a:lstStyle/>
            <a:p>
              <a:pPr marL="0" marR="0" lvl="0" indent="0" algn="ctr" defTabSz="914202" rtl="0" eaLnBrk="1" fontAlgn="auto" latinLnBrk="0" hangingPunct="1">
                <a:lnSpc>
                  <a:spcPct val="100000"/>
                </a:lnSpc>
                <a:spcBef>
                  <a:spcPts val="0"/>
                </a:spcBef>
                <a:spcAft>
                  <a:spcPts val="0"/>
                </a:spcAft>
                <a:buClrTx/>
                <a:buSzTx/>
                <a:buFontTx/>
                <a:buNone/>
                <a:tabLst/>
                <a:defRPr/>
              </a:pPr>
              <a:r>
                <a:rPr kumimoji="0" lang="en-US" sz="824" b="1" i="0" u="none" strike="noStrike" kern="1200" cap="none" spc="0" normalizeH="0" baseline="0" noProof="0">
                  <a:ln>
                    <a:noFill/>
                  </a:ln>
                  <a:solidFill>
                    <a:srgbClr val="505050"/>
                  </a:solidFill>
                  <a:effectLst/>
                  <a:uLnTx/>
                  <a:uFillTx/>
                  <a:latin typeface="Segoe UI"/>
                  <a:ea typeface="+mn-ea"/>
                  <a:cs typeface="+mn-cs"/>
                </a:rPr>
                <a:t>Online Tutorials or Webinars</a:t>
              </a:r>
            </a:p>
          </p:txBody>
        </p:sp>
        <p:sp>
          <p:nvSpPr>
            <p:cNvPr id="28" name="TextBox 27"/>
            <p:cNvSpPr txBox="1"/>
            <p:nvPr>
              <p:custDataLst>
                <p:tags r:id="rId17"/>
              </p:custDataLst>
            </p:nvPr>
          </p:nvSpPr>
          <p:spPr>
            <a:xfrm>
              <a:off x="4032820" y="4493574"/>
              <a:ext cx="1545082" cy="169155"/>
            </a:xfrm>
            <a:prstGeom prst="rect">
              <a:avLst/>
            </a:prstGeom>
            <a:noFill/>
          </p:spPr>
          <p:txBody>
            <a:bodyPr wrap="square" lIns="0" tIns="0" rIns="0" bIns="0" rtlCol="0">
              <a:spAutoFit/>
            </a:bodyPr>
            <a:lstStyle/>
            <a:p>
              <a:pPr marL="0" marR="0" lvl="0" indent="0" algn="ctr" defTabSz="914202" rtl="0" eaLnBrk="1" fontAlgn="auto" latinLnBrk="0" hangingPunct="1">
                <a:lnSpc>
                  <a:spcPct val="100000"/>
                </a:lnSpc>
                <a:spcBef>
                  <a:spcPts val="0"/>
                </a:spcBef>
                <a:spcAft>
                  <a:spcPts val="0"/>
                </a:spcAft>
                <a:buClrTx/>
                <a:buSzTx/>
                <a:buFontTx/>
                <a:buNone/>
                <a:tabLst/>
                <a:defRPr/>
              </a:pPr>
              <a:r>
                <a:rPr kumimoji="0" lang="en-US" sz="824" b="1" i="0" u="none" strike="noStrike" kern="1200" cap="none" spc="0" normalizeH="0" baseline="0" noProof="0">
                  <a:ln>
                    <a:noFill/>
                  </a:ln>
                  <a:solidFill>
                    <a:srgbClr val="505050"/>
                  </a:solidFill>
                  <a:effectLst/>
                  <a:uLnTx/>
                  <a:uFillTx/>
                  <a:latin typeface="Segoe UI"/>
                  <a:ea typeface="+mn-ea"/>
                  <a:cs typeface="+mn-cs"/>
                </a:rPr>
                <a:t>Search Engine</a:t>
              </a:r>
            </a:p>
          </p:txBody>
        </p:sp>
      </p:grpSp>
      <p:sp>
        <p:nvSpPr>
          <p:cNvPr id="3" name="Title 2"/>
          <p:cNvSpPr>
            <a:spLocks noGrp="1"/>
          </p:cNvSpPr>
          <p:nvPr>
            <p:ph type="title"/>
          </p:nvPr>
        </p:nvSpPr>
        <p:spPr/>
        <p:txBody>
          <a:bodyPr/>
          <a:lstStyle/>
          <a:p>
            <a:r>
              <a:rPr lang="en-US"/>
              <a:t>Digital Learning Methods</a:t>
            </a:r>
          </a:p>
        </p:txBody>
      </p:sp>
      <p:sp>
        <p:nvSpPr>
          <p:cNvPr id="29" name="Rectangle 28"/>
          <p:cNvSpPr/>
          <p:nvPr/>
        </p:nvSpPr>
        <p:spPr bwMode="auto">
          <a:xfrm>
            <a:off x="2367432" y="1972521"/>
            <a:ext cx="7598795" cy="228535"/>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60" tIns="34281" rIns="34281" bIns="68560" numCol="1" spcCol="0" rtlCol="0" fromWordArt="0" anchor="ctr" anchorCtr="0" forceAA="0" compatLnSpc="1">
            <a:prstTxWarp prst="textNoShape">
              <a:avLst/>
            </a:prstTxWarp>
            <a:noAutofit/>
          </a:bodyPr>
          <a:lstStyle/>
          <a:p>
            <a:pPr marL="0" marR="0" lvl="0" indent="0" algn="ctr" defTabSz="685366"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505050"/>
                </a:solidFill>
                <a:effectLst/>
                <a:uLnTx/>
                <a:uFillTx/>
                <a:latin typeface="Segoe UI"/>
                <a:ea typeface="Segoe UI" pitchFamily="34" charset="0"/>
                <a:cs typeface="Segoe UI" pitchFamily="34" charset="0"/>
              </a:rPr>
              <a:t>Percent Using Learning Method vs. Helpfulness</a:t>
            </a:r>
          </a:p>
        </p:txBody>
      </p:sp>
      <p:sp>
        <p:nvSpPr>
          <p:cNvPr id="32" name="TextBox 31"/>
          <p:cNvSpPr txBox="1"/>
          <p:nvPr/>
        </p:nvSpPr>
        <p:spPr>
          <a:xfrm>
            <a:off x="1683173" y="6045954"/>
            <a:ext cx="3938753" cy="135871"/>
          </a:xfrm>
          <a:prstGeom prst="rect">
            <a:avLst/>
          </a:prstGeom>
          <a:noFill/>
        </p:spPr>
        <p:txBody>
          <a:bodyPr wrap="square" lIns="0" tIns="0" rIns="0" bIns="0" rtlCol="0">
            <a:spAutoFit/>
          </a:bodyPr>
          <a:lstStyle/>
          <a:p>
            <a:pPr marL="0" marR="0" lvl="0" indent="0" algn="l" defTabSz="914202" rtl="0" eaLnBrk="1" fontAlgn="auto" latinLnBrk="0" hangingPunct="1">
              <a:lnSpc>
                <a:spcPct val="100000"/>
              </a:lnSpc>
              <a:spcBef>
                <a:spcPts val="0"/>
              </a:spcBef>
              <a:spcAft>
                <a:spcPts val="0"/>
              </a:spcAft>
              <a:buClrTx/>
              <a:buSzTx/>
              <a:buFontTx/>
              <a:buNone/>
              <a:tabLst/>
              <a:defRPr/>
            </a:pPr>
            <a:r>
              <a:rPr kumimoji="0" lang="en-US" sz="883" b="0" i="1" u="none" strike="noStrike" kern="1200" cap="none" spc="0" normalizeH="0" baseline="0" noProof="0">
                <a:ln>
                  <a:noFill/>
                </a:ln>
                <a:solidFill>
                  <a:srgbClr val="505050"/>
                </a:solidFill>
                <a:effectLst/>
                <a:uLnTx/>
                <a:uFillTx/>
                <a:latin typeface="Segoe UI"/>
                <a:ea typeface="+mn-ea"/>
                <a:cs typeface="+mn-cs"/>
              </a:rPr>
              <a:t>Source: SharePoint End-User Study Apr 2013, Microsoft Corporation.</a:t>
            </a:r>
          </a:p>
        </p:txBody>
      </p:sp>
      <p:pic>
        <p:nvPicPr>
          <p:cNvPr id="30" name="Picture 2" descr="Image result for microsoft logo">
            <a:extLst>
              <a:ext uri="{FF2B5EF4-FFF2-40B4-BE49-F238E27FC236}">
                <a16:creationId xmlns:a16="http://schemas.microsoft.com/office/drawing/2014/main" id="{0F09B953-E831-4160-8454-A55FF0E8E91E}"/>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0377703" y="5951255"/>
            <a:ext cx="1436373" cy="5283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99988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peech Bubble: Rectangle with Corners Rounded 3">
            <a:extLst>
              <a:ext uri="{FF2B5EF4-FFF2-40B4-BE49-F238E27FC236}">
                <a16:creationId xmlns:a16="http://schemas.microsoft.com/office/drawing/2014/main" id="{03550C8D-E452-4385-BDC4-E0F8571D5634}"/>
              </a:ext>
            </a:extLst>
          </p:cNvPr>
          <p:cNvSpPr/>
          <p:nvPr/>
        </p:nvSpPr>
        <p:spPr>
          <a:xfrm>
            <a:off x="10229850" y="288485"/>
            <a:ext cx="1874822" cy="1074495"/>
          </a:xfrm>
          <a:prstGeom prst="wedgeRoundRectCallout">
            <a:avLst>
              <a:gd name="adj1" fmla="val 44130"/>
              <a:gd name="adj2" fmla="val -73943"/>
              <a:gd name="adj3" fmla="val 1666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Regular catch ups </a:t>
            </a: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my product owner</a:t>
            </a:r>
            <a:endParaRPr kumimoji="0" lang="en-GB" sz="1800" b="0" i="0" u="none" strike="noStrike" kern="1200" cap="none" spc="0" normalizeH="0" baseline="0" noProof="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12" name="Speech Bubble: Rectangle with Corners Rounded 11">
            <a:extLst>
              <a:ext uri="{FF2B5EF4-FFF2-40B4-BE49-F238E27FC236}">
                <a16:creationId xmlns:a16="http://schemas.microsoft.com/office/drawing/2014/main" id="{8C59EE8E-CC24-4B8C-B7CB-22D1F674FD9A}"/>
              </a:ext>
            </a:extLst>
          </p:cNvPr>
          <p:cNvSpPr/>
          <p:nvPr/>
        </p:nvSpPr>
        <p:spPr>
          <a:xfrm>
            <a:off x="4125771" y="2805230"/>
            <a:ext cx="3699226" cy="1712450"/>
          </a:xfrm>
          <a:prstGeom prst="wedgeRoundRectCallout">
            <a:avLst>
              <a:gd name="adj1" fmla="val 59245"/>
              <a:gd name="adj2" fmla="val -47939"/>
              <a:gd name="adj3" fmla="val 1666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Team meetings</a:t>
            </a: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supporting Digital Champions, </a:t>
            </a: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releasing staff </a:t>
            </a: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to attend sessions during the development and build.</a:t>
            </a:r>
          </a:p>
        </p:txBody>
      </p:sp>
      <p:sp>
        <p:nvSpPr>
          <p:cNvPr id="14" name="Speech Bubble: Rectangle with Corners Rounded 13">
            <a:extLst>
              <a:ext uri="{FF2B5EF4-FFF2-40B4-BE49-F238E27FC236}">
                <a16:creationId xmlns:a16="http://schemas.microsoft.com/office/drawing/2014/main" id="{012A5A30-C3C2-4919-A069-BD75B585DB9F}"/>
              </a:ext>
            </a:extLst>
          </p:cNvPr>
          <p:cNvSpPr/>
          <p:nvPr/>
        </p:nvSpPr>
        <p:spPr>
          <a:xfrm>
            <a:off x="111777" y="1483395"/>
            <a:ext cx="7203423" cy="1211466"/>
          </a:xfrm>
          <a:prstGeom prst="wedgeRoundRectCallout">
            <a:avLst>
              <a:gd name="adj1" fmla="val 54799"/>
              <a:gd name="adj2" fmla="val -51257"/>
              <a:gd name="adj3" fmla="val 1666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Supporting the </a:t>
            </a: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tidying up of processes</a:t>
            </a: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existing documentation and data reporting and ensuring then can transfer to D365. Calling for </a:t>
            </a: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sharing of relevant info </a:t>
            </a: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to be transferred, particularly that held on spreadsheets! </a:t>
            </a:r>
          </a:p>
        </p:txBody>
      </p:sp>
      <p:sp>
        <p:nvSpPr>
          <p:cNvPr id="16" name="Speech Bubble: Rectangle with Corners Rounded 15">
            <a:extLst>
              <a:ext uri="{FF2B5EF4-FFF2-40B4-BE49-F238E27FC236}">
                <a16:creationId xmlns:a16="http://schemas.microsoft.com/office/drawing/2014/main" id="{A78BF6FE-0C49-485A-85C6-E965C0232B5F}"/>
              </a:ext>
            </a:extLst>
          </p:cNvPr>
          <p:cNvSpPr/>
          <p:nvPr/>
        </p:nvSpPr>
        <p:spPr>
          <a:xfrm>
            <a:off x="101332" y="2805230"/>
            <a:ext cx="3962042" cy="1211466"/>
          </a:xfrm>
          <a:prstGeom prst="wedgeRoundRectCallout">
            <a:avLst>
              <a:gd name="adj1" fmla="val -51849"/>
              <a:gd name="adj2" fmla="val 45198"/>
              <a:gd name="adj3" fmla="val 1666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Regular management </a:t>
            </a: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meeting agenda discussions;</a:t>
            </a: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feedback from team who are leading on aspects of the design.</a:t>
            </a:r>
          </a:p>
        </p:txBody>
      </p:sp>
      <p:sp>
        <p:nvSpPr>
          <p:cNvPr id="18" name="Speech Bubble: Rectangle with Corners Rounded 17">
            <a:extLst>
              <a:ext uri="{FF2B5EF4-FFF2-40B4-BE49-F238E27FC236}">
                <a16:creationId xmlns:a16="http://schemas.microsoft.com/office/drawing/2014/main" id="{C7F342DA-6BFF-411E-962E-87E750C64B06}"/>
              </a:ext>
            </a:extLst>
          </p:cNvPr>
          <p:cNvSpPr/>
          <p:nvPr/>
        </p:nvSpPr>
        <p:spPr>
          <a:xfrm>
            <a:off x="7824997" y="1475820"/>
            <a:ext cx="4146574" cy="1174417"/>
          </a:xfrm>
          <a:prstGeom prst="wedgeRoundRectCallout">
            <a:avLst>
              <a:gd name="adj1" fmla="val 54437"/>
              <a:gd name="adj2" fmla="val 50514"/>
              <a:gd name="adj3" fmla="val 1666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Having been </a:t>
            </a: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involved in pre elaboration and sprints</a:t>
            </a: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 I’ve been able to </a:t>
            </a: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share stages </a:t>
            </a: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of the process with colleagues</a:t>
            </a:r>
          </a:p>
        </p:txBody>
      </p:sp>
      <p:sp>
        <p:nvSpPr>
          <p:cNvPr id="20" name="Speech Bubble: Rectangle with Corners Rounded 19">
            <a:extLst>
              <a:ext uri="{FF2B5EF4-FFF2-40B4-BE49-F238E27FC236}">
                <a16:creationId xmlns:a16="http://schemas.microsoft.com/office/drawing/2014/main" id="{B84E47F2-7B56-4450-9C61-97B155E0AF45}"/>
              </a:ext>
            </a:extLst>
          </p:cNvPr>
          <p:cNvSpPr/>
          <p:nvPr/>
        </p:nvSpPr>
        <p:spPr>
          <a:xfrm>
            <a:off x="8045426" y="4546109"/>
            <a:ext cx="3962042" cy="1980730"/>
          </a:xfrm>
          <a:prstGeom prst="wedgeRoundRectCallout">
            <a:avLst>
              <a:gd name="adj1" fmla="val -15250"/>
              <a:gd name="adj2" fmla="val 65819"/>
              <a:gd name="adj3" fmla="val 1666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I’ve been in </a:t>
            </a: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attendance for update meetings </a:t>
            </a: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in terms of the development of D365. My team managers have also </a:t>
            </a: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shared their input </a:t>
            </a: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in terms of being involved in the development of D365.</a:t>
            </a:r>
          </a:p>
        </p:txBody>
      </p:sp>
      <p:sp>
        <p:nvSpPr>
          <p:cNvPr id="21" name="Speech Bubble: Rectangle with Corners Rounded 20">
            <a:extLst>
              <a:ext uri="{FF2B5EF4-FFF2-40B4-BE49-F238E27FC236}">
                <a16:creationId xmlns:a16="http://schemas.microsoft.com/office/drawing/2014/main" id="{04847339-48EE-4EF2-987E-D610FD546C6E}"/>
              </a:ext>
            </a:extLst>
          </p:cNvPr>
          <p:cNvSpPr/>
          <p:nvPr/>
        </p:nvSpPr>
        <p:spPr>
          <a:xfrm>
            <a:off x="7988726" y="2782034"/>
            <a:ext cx="3962042" cy="1651235"/>
          </a:xfrm>
          <a:prstGeom prst="wedgeRoundRectCallout">
            <a:avLst>
              <a:gd name="adj1" fmla="val 56512"/>
              <a:gd name="adj2" fmla="val -40609"/>
              <a:gd name="adj3" fmla="val 1666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Getting familiar </a:t>
            </a: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with the technical requirements, and helping teams to appreciate the change and use the facility affectively when it rolls out.</a:t>
            </a:r>
            <a:endParaRPr kumimoji="0" lang="en-GB" sz="1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2" name="Speech Bubble: Rectangle with Corners Rounded 21">
            <a:extLst>
              <a:ext uri="{FF2B5EF4-FFF2-40B4-BE49-F238E27FC236}">
                <a16:creationId xmlns:a16="http://schemas.microsoft.com/office/drawing/2014/main" id="{009388AD-010A-4B25-A5C3-6A4692FAC75B}"/>
              </a:ext>
            </a:extLst>
          </p:cNvPr>
          <p:cNvSpPr/>
          <p:nvPr/>
        </p:nvSpPr>
        <p:spPr>
          <a:xfrm>
            <a:off x="4211564" y="4565066"/>
            <a:ext cx="3693372" cy="2056092"/>
          </a:xfrm>
          <a:prstGeom prst="wedgeRoundRectCallout">
            <a:avLst>
              <a:gd name="adj1" fmla="val -15250"/>
              <a:gd name="adj2" fmla="val 65819"/>
              <a:gd name="adj3" fmla="val 1666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Staff have been waiting for a replacement for CareFirst for years. They have been </a:t>
            </a: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consulted and updated throughout </a:t>
            </a: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the 365 development process and are keen to got started.</a:t>
            </a:r>
          </a:p>
        </p:txBody>
      </p:sp>
      <p:sp>
        <p:nvSpPr>
          <p:cNvPr id="23" name="Speech Bubble: Rectangle with Corners Rounded 22">
            <a:extLst>
              <a:ext uri="{FF2B5EF4-FFF2-40B4-BE49-F238E27FC236}">
                <a16:creationId xmlns:a16="http://schemas.microsoft.com/office/drawing/2014/main" id="{5054913E-C14C-4FC6-A1C3-23FB5E26BAD8}"/>
              </a:ext>
            </a:extLst>
          </p:cNvPr>
          <p:cNvSpPr/>
          <p:nvPr/>
        </p:nvSpPr>
        <p:spPr>
          <a:xfrm>
            <a:off x="65773" y="4117584"/>
            <a:ext cx="4016350" cy="2503574"/>
          </a:xfrm>
          <a:prstGeom prst="wedgeRoundRectCallout">
            <a:avLst>
              <a:gd name="adj1" fmla="val -32850"/>
              <a:gd name="adj2" fmla="val 57920"/>
              <a:gd name="adj3" fmla="val 1666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Having </a:t>
            </a: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digital champion in place </a:t>
            </a: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within my area of practice. A shift in culture is needed – so I’m attempting to begin to role model some expectation re further move towards digitisation, like l</a:t>
            </a:r>
            <a:r>
              <a:rPr kumimoji="0" lang="en-GB" sz="1800" b="1" i="0" u="none" strike="noStrike" kern="1200" cap="none" spc="0" normalizeH="0" baseline="0" noProof="0">
                <a:ln>
                  <a:noFill/>
                </a:ln>
                <a:solidFill>
                  <a:prstClr val="white"/>
                </a:solidFill>
                <a:effectLst/>
                <a:uLnTx/>
                <a:uFillTx/>
                <a:latin typeface="Calibri" panose="020F0502020204030204"/>
                <a:ea typeface="+mn-ea"/>
                <a:cs typeface="+mn-cs"/>
              </a:rPr>
              <a:t>ive collaborating </a:t>
            </a: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on documents with colleagues.</a:t>
            </a:r>
          </a:p>
        </p:txBody>
      </p:sp>
      <p:sp>
        <p:nvSpPr>
          <p:cNvPr id="24" name="Title 1">
            <a:extLst>
              <a:ext uri="{FF2B5EF4-FFF2-40B4-BE49-F238E27FC236}">
                <a16:creationId xmlns:a16="http://schemas.microsoft.com/office/drawing/2014/main" id="{FA429C98-8D8F-4391-9BAF-B2717BEA07D3}"/>
              </a:ext>
            </a:extLst>
          </p:cNvPr>
          <p:cNvSpPr txBox="1">
            <a:spLocks/>
          </p:cNvSpPr>
          <p:nvPr/>
        </p:nvSpPr>
        <p:spPr>
          <a:xfrm>
            <a:off x="2" y="22403"/>
            <a:ext cx="9901100" cy="13601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0" i="0" u="none" strike="noStrike" kern="1200" cap="none" spc="0" normalizeH="0" baseline="0" noProof="0">
                <a:ln>
                  <a:noFill/>
                </a:ln>
                <a:solidFill>
                  <a:srgbClr val="080808"/>
                </a:solidFill>
                <a:effectLst/>
                <a:uLnTx/>
                <a:uFillTx/>
                <a:latin typeface="Segoe UI Light" panose="020B0502040204020203" pitchFamily="34" charset="0"/>
                <a:ea typeface="+mj-ea"/>
                <a:cs typeface="Segoe UI Light" panose="020B0502040204020203" pitchFamily="34" charset="0"/>
              </a:rPr>
              <a:t>Getting Ready for Dynamics 365</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200" b="0" i="0" u="none" strike="noStrike" kern="1200" cap="none" spc="0" normalizeH="0" baseline="0" noProof="0">
                <a:ln>
                  <a:noFill/>
                </a:ln>
                <a:solidFill>
                  <a:srgbClr val="080808"/>
                </a:solidFill>
                <a:effectLst/>
                <a:uLnTx/>
                <a:uFillTx/>
                <a:latin typeface="Segoe UI Light" panose="020B0502040204020203" pitchFamily="34" charset="0"/>
                <a:ea typeface="+mj-ea"/>
                <a:cs typeface="Segoe UI Light" panose="020B0502040204020203" pitchFamily="34" charset="0"/>
              </a:rPr>
              <a:t>How are other Service Managers getting ready?</a:t>
            </a:r>
          </a:p>
        </p:txBody>
      </p:sp>
    </p:spTree>
    <p:extLst>
      <p:ext uri="{BB962C8B-B14F-4D97-AF65-F5344CB8AC3E}">
        <p14:creationId xmlns:p14="http://schemas.microsoft.com/office/powerpoint/2010/main" val="34171034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3C6dYKuVRE2V2GN55vGkLA"/>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j0Gbv80kI0yQiWoQidLEW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j0Gbv80kI0yQiWoQidLEWg"/>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j0Gbv80kI0yQiWoQidLEWg"/>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j0Gbv80kI0yQiWoQidLEWg"/>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j0Gbv80kI0yQiWoQidLEW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j0Gbv80kI0yQiWoQidLEWg"/>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j0Gbv80kI0yQiWoQidLEW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j0Gbv80kI0yQiWoQidLEW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RxiB3RlfRUSnvSrvS0tEp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H8nwleK7OUKPIqeqM5say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EKZPxvDAH0We2FavJJk1C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8MGJ82vD30CgI_S5PXFmi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Wre5JQPZOUCifsM6Pvtmf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OkEFigcitUS7bhoOjePzf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6FtqwAQZCEKJPycecnWf6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j0Gbv80kI0yQiWoQidLEWg"/>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2B1878C38928D42A2D66FD3F3DC9432" ma:contentTypeVersion="6" ma:contentTypeDescription="Create a new document." ma:contentTypeScope="" ma:versionID="2dd3b0306eb9344a94283637ab77bec2">
  <xsd:schema xmlns:xsd="http://www.w3.org/2001/XMLSchema" xmlns:xs="http://www.w3.org/2001/XMLSchema" xmlns:p="http://schemas.microsoft.com/office/2006/metadata/properties" xmlns:ns2="19a4c3c8-e21e-4f06-9335-5c95b33e50cd" xmlns:ns3="27f52916-5a8f-473f-a6ee-aba4a51fd594" targetNamespace="http://schemas.microsoft.com/office/2006/metadata/properties" ma:root="true" ma:fieldsID="d49cfe521de643d3ee02b9bf03c979ac" ns2:_="" ns3:_="">
    <xsd:import namespace="19a4c3c8-e21e-4f06-9335-5c95b33e50cd"/>
    <xsd:import namespace="27f52916-5a8f-473f-a6ee-aba4a51fd59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a4c3c8-e21e-4f06-9335-5c95b33e50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7f52916-5a8f-473f-a6ee-aba4a51fd59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FF019F-E69F-4884-B3E3-1D3F72486BFA}">
  <ds:schemaRefs>
    <ds:schemaRef ds:uri="http://schemas.microsoft.com/sharepoint/v3/contenttype/forms"/>
  </ds:schemaRefs>
</ds:datastoreItem>
</file>

<file path=customXml/itemProps2.xml><?xml version="1.0" encoding="utf-8"?>
<ds:datastoreItem xmlns:ds="http://schemas.openxmlformats.org/officeDocument/2006/customXml" ds:itemID="{55353E53-1578-421B-825F-8C8D6F524B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a4c3c8-e21e-4f06-9335-5c95b33e50cd"/>
    <ds:schemaRef ds:uri="27f52916-5a8f-473f-a6ee-aba4a51fd5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1881</TotalTime>
  <Words>957</Words>
  <Application>Microsoft Office PowerPoint</Application>
  <PresentationFormat>Widescreen</PresentationFormat>
  <Paragraphs>129</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Digital Learning Methods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Graeme Simpson</dc:creator>
  <cp:lastModifiedBy>Grace Milne (NHS Grampian)</cp:lastModifiedBy>
  <cp:revision>3</cp:revision>
  <dcterms:created xsi:type="dcterms:W3CDTF">2023-04-16T20:42:03Z</dcterms:created>
  <dcterms:modified xsi:type="dcterms:W3CDTF">2023-05-19T11:12:56Z</dcterms:modified>
</cp:coreProperties>
</file>