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2" r:id="rId6"/>
  </p:sldMasterIdLst>
  <p:notesMasterIdLst>
    <p:notesMasterId r:id="rId27"/>
  </p:notesMasterIdLst>
  <p:sldIdLst>
    <p:sldId id="899" r:id="rId7"/>
    <p:sldId id="902" r:id="rId8"/>
    <p:sldId id="903" r:id="rId9"/>
    <p:sldId id="904" r:id="rId10"/>
    <p:sldId id="905" r:id="rId11"/>
    <p:sldId id="906" r:id="rId12"/>
    <p:sldId id="907" r:id="rId13"/>
    <p:sldId id="908" r:id="rId14"/>
    <p:sldId id="540" r:id="rId15"/>
    <p:sldId id="895" r:id="rId16"/>
    <p:sldId id="896" r:id="rId17"/>
    <p:sldId id="893" r:id="rId18"/>
    <p:sldId id="894" r:id="rId19"/>
    <p:sldId id="897" r:id="rId20"/>
    <p:sldId id="898" r:id="rId21"/>
    <p:sldId id="284" r:id="rId22"/>
    <p:sldId id="294" r:id="rId23"/>
    <p:sldId id="296" r:id="rId24"/>
    <p:sldId id="259" r:id="rId25"/>
    <p:sldId id="260" r:id="rId2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204118-AB7E-85E2-BFBE-1435A7E215CB}" v="143" dt="2023-05-02T15:52:27.719"/>
    <p1510:client id="{488A2050-8F4D-41B9-89D7-085913A816E3}" v="29" dt="2023-05-03T08:44:10.066"/>
    <p1510:client id="{63905D08-86FF-4454-8574-2B488FF16AE0}" v="6" dt="2023-04-28T09:28:01.308"/>
    <p1510:client id="{65ACEA31-E726-64CA-71CF-EDBE74619C59}" v="43" dt="2023-04-27T16:39:53.338"/>
    <p1510:client id="{748F4866-C4A3-4A20-BE24-FA748F1305C5}" vWet="2" dt="2023-05-03T10:53:08.521"/>
    <p1510:client id="{E0D5601F-E43F-CDF2-11F6-294AB45D79B9}" v="259" dt="2023-04-27T14:04:05.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BDBA98-30AA-49F2-9B96-B15BB5984896}" type="doc">
      <dgm:prSet loTypeId="urn:microsoft.com/office/officeart/2016/7/layout/AccentHomeChevronProcess" loCatId="timeline" qsTypeId="urn:microsoft.com/office/officeart/2005/8/quickstyle/simple1" qsCatId="simple" csTypeId="urn:microsoft.com/office/officeart/2005/8/colors/colorful1" csCatId="colorful" phldr="1"/>
      <dgm:spPr/>
      <dgm:t>
        <a:bodyPr/>
        <a:lstStyle/>
        <a:p>
          <a:endParaRPr lang="en-GB"/>
        </a:p>
      </dgm:t>
    </dgm:pt>
    <dgm:pt modelId="{1C27E499-5512-4F97-A2A1-FD513B9525A4}">
      <dgm:prSet phldrT="[Text]" phldr="0"/>
      <dgm:spPr/>
      <dgm:t>
        <a:bodyPr/>
        <a:lstStyle/>
        <a:p>
          <a:pPr rtl="0"/>
          <a:r>
            <a:rPr lang="en-GB">
              <a:latin typeface="Calibri Light" panose="020F0302020204030204"/>
            </a:rPr>
            <a:t>June 2021</a:t>
          </a:r>
          <a:endParaRPr lang="en-GB"/>
        </a:p>
      </dgm:t>
    </dgm:pt>
    <dgm:pt modelId="{CBF106BE-2201-47BC-B1D6-9470DF3A311D}" type="parTrans" cxnId="{D70E7420-DCD6-42E8-AE03-63452EF1B92B}">
      <dgm:prSet/>
      <dgm:spPr/>
      <dgm:t>
        <a:bodyPr/>
        <a:lstStyle/>
        <a:p>
          <a:endParaRPr lang="en-GB"/>
        </a:p>
      </dgm:t>
    </dgm:pt>
    <dgm:pt modelId="{6B8483BB-E80D-4DEB-B631-DDA25DB04D91}" type="sibTrans" cxnId="{D70E7420-DCD6-42E8-AE03-63452EF1B92B}">
      <dgm:prSet/>
      <dgm:spPr/>
      <dgm:t>
        <a:bodyPr/>
        <a:lstStyle/>
        <a:p>
          <a:endParaRPr lang="en-GB"/>
        </a:p>
      </dgm:t>
    </dgm:pt>
    <dgm:pt modelId="{EC67FA3E-34F5-4429-A1CD-93B8A17BCEBB}">
      <dgm:prSet phldrT="[Text]" phldr="0"/>
      <dgm:spPr/>
      <dgm:t>
        <a:bodyPr/>
        <a:lstStyle/>
        <a:p>
          <a:pPr rtl="0"/>
          <a:r>
            <a:rPr lang="en-GB">
              <a:latin typeface="Calibri Light" panose="020F0302020204030204"/>
            </a:rPr>
            <a:t>LOIP Refresh</a:t>
          </a:r>
          <a:endParaRPr lang="en-GB"/>
        </a:p>
      </dgm:t>
    </dgm:pt>
    <dgm:pt modelId="{8EB8EDC4-FCAC-446A-8C1A-90F6E6BD3E62}" type="parTrans" cxnId="{AE2AE53A-4E5A-431B-9CEA-FF90BC0DB836}">
      <dgm:prSet/>
      <dgm:spPr/>
      <dgm:t>
        <a:bodyPr/>
        <a:lstStyle/>
        <a:p>
          <a:endParaRPr lang="en-GB"/>
        </a:p>
      </dgm:t>
    </dgm:pt>
    <dgm:pt modelId="{CB86FC4F-A678-43AB-B190-B70FC4B25FE3}" type="sibTrans" cxnId="{AE2AE53A-4E5A-431B-9CEA-FF90BC0DB836}">
      <dgm:prSet/>
      <dgm:spPr/>
      <dgm:t>
        <a:bodyPr/>
        <a:lstStyle/>
        <a:p>
          <a:endParaRPr lang="en-GB"/>
        </a:p>
      </dgm:t>
    </dgm:pt>
    <dgm:pt modelId="{8647B14C-DDED-4C69-9C84-60A7F7967F5F}">
      <dgm:prSet phldrT="[Text]" phldr="0"/>
      <dgm:spPr/>
      <dgm:t>
        <a:bodyPr/>
        <a:lstStyle/>
        <a:p>
          <a:pPr rtl="0"/>
          <a:r>
            <a:rPr lang="en-GB">
              <a:latin typeface="Calibri Light" panose="020F0302020204030204"/>
            </a:rPr>
            <a:t>NHS Grampian Plan for the Future</a:t>
          </a:r>
          <a:endParaRPr lang="en-GB"/>
        </a:p>
      </dgm:t>
    </dgm:pt>
    <dgm:pt modelId="{845AC7A0-77B0-4189-8C74-D3C0C4870752}" type="parTrans" cxnId="{9D2A2805-2049-4BF1-9FE2-24C891BF423F}">
      <dgm:prSet/>
      <dgm:spPr/>
      <dgm:t>
        <a:bodyPr/>
        <a:lstStyle/>
        <a:p>
          <a:endParaRPr lang="en-GB"/>
        </a:p>
      </dgm:t>
    </dgm:pt>
    <dgm:pt modelId="{B13198A3-B805-44AA-8E2C-CE4A2FE6E1A9}" type="sibTrans" cxnId="{9D2A2805-2049-4BF1-9FE2-24C891BF423F}">
      <dgm:prSet/>
      <dgm:spPr/>
      <dgm:t>
        <a:bodyPr/>
        <a:lstStyle/>
        <a:p>
          <a:endParaRPr lang="en-GB"/>
        </a:p>
      </dgm:t>
    </dgm:pt>
    <dgm:pt modelId="{1F5E4369-495C-4D95-B935-8D25F9591913}">
      <dgm:prSet phldrT="[Text]" phldr="0"/>
      <dgm:spPr/>
      <dgm:t>
        <a:bodyPr/>
        <a:lstStyle/>
        <a:p>
          <a:pPr rtl="0"/>
          <a:r>
            <a:rPr lang="en-GB">
              <a:latin typeface="Calibri Light" panose="020F0302020204030204"/>
            </a:rPr>
            <a:t>December 2021</a:t>
          </a:r>
          <a:endParaRPr lang="en-GB"/>
        </a:p>
      </dgm:t>
    </dgm:pt>
    <dgm:pt modelId="{C71F4B88-FCB5-4573-AA1C-16B334DC4DE9}" type="parTrans" cxnId="{180E64CA-5285-4763-97AF-B0D8458BD350}">
      <dgm:prSet/>
      <dgm:spPr/>
      <dgm:t>
        <a:bodyPr/>
        <a:lstStyle/>
        <a:p>
          <a:endParaRPr lang="en-GB"/>
        </a:p>
      </dgm:t>
    </dgm:pt>
    <dgm:pt modelId="{2E6ADBA6-C143-4DA6-A420-6AEB3EF81C7A}" type="sibTrans" cxnId="{180E64CA-5285-4763-97AF-B0D8458BD350}">
      <dgm:prSet/>
      <dgm:spPr/>
      <dgm:t>
        <a:bodyPr/>
        <a:lstStyle/>
        <a:p>
          <a:endParaRPr lang="en-GB"/>
        </a:p>
      </dgm:t>
    </dgm:pt>
    <dgm:pt modelId="{A4CEF73B-A56D-4C11-BC2B-DBB66C336BB4}">
      <dgm:prSet phldrT="[Text]" phldr="0"/>
      <dgm:spPr/>
      <dgm:t>
        <a:bodyPr/>
        <a:lstStyle/>
        <a:p>
          <a:pPr rtl="0"/>
          <a:r>
            <a:rPr lang="en-GB"/>
            <a:t>ACHSCP Strategic Plan</a:t>
          </a:r>
        </a:p>
      </dgm:t>
    </dgm:pt>
    <dgm:pt modelId="{C0EF1BA6-3C2F-4752-A93A-91D02EDB2AD5}" type="parTrans" cxnId="{58BFC4D5-B9B6-428A-B357-76B9D4E04CB0}">
      <dgm:prSet/>
      <dgm:spPr/>
      <dgm:t>
        <a:bodyPr/>
        <a:lstStyle/>
        <a:p>
          <a:endParaRPr lang="en-GB"/>
        </a:p>
      </dgm:t>
    </dgm:pt>
    <dgm:pt modelId="{6072FC48-F092-4B5F-AC5F-E84697252F97}" type="sibTrans" cxnId="{58BFC4D5-B9B6-428A-B357-76B9D4E04CB0}">
      <dgm:prSet/>
      <dgm:spPr/>
      <dgm:t>
        <a:bodyPr/>
        <a:lstStyle/>
        <a:p>
          <a:endParaRPr lang="en-GB"/>
        </a:p>
      </dgm:t>
    </dgm:pt>
    <dgm:pt modelId="{5ABFE1AD-40B3-4FF9-9338-8BE55BB8C7CC}">
      <dgm:prSet phldr="0"/>
      <dgm:spPr>
        <a:solidFill>
          <a:srgbClr val="92D050"/>
        </a:solidFill>
      </dgm:spPr>
      <dgm:t>
        <a:bodyPr/>
        <a:lstStyle/>
        <a:p>
          <a:pPr rtl="0"/>
          <a:r>
            <a:rPr lang="en-GB">
              <a:latin typeface="Calibri Light" panose="020F0302020204030204"/>
            </a:rPr>
            <a:t>August 2021</a:t>
          </a:r>
          <a:endParaRPr lang="en-GB"/>
        </a:p>
      </dgm:t>
    </dgm:pt>
    <dgm:pt modelId="{0394BCAA-A7E8-4B84-8E3F-A64A83827837}" type="parTrans" cxnId="{F6F1B1F6-44D0-48D2-B60C-C2CD1F86CFEF}">
      <dgm:prSet/>
      <dgm:spPr/>
      <dgm:t>
        <a:bodyPr/>
        <a:lstStyle/>
        <a:p>
          <a:endParaRPr lang="en-GB"/>
        </a:p>
      </dgm:t>
    </dgm:pt>
    <dgm:pt modelId="{F67BFC3F-B63F-41A1-A0F4-37121F64191F}" type="sibTrans" cxnId="{F6F1B1F6-44D0-48D2-B60C-C2CD1F86CFEF}">
      <dgm:prSet/>
      <dgm:spPr/>
      <dgm:t>
        <a:bodyPr/>
        <a:lstStyle/>
        <a:p>
          <a:endParaRPr lang="en-GB"/>
        </a:p>
      </dgm:t>
    </dgm:pt>
    <dgm:pt modelId="{C6126F17-CA84-4C71-AEB1-05AE931009D3}" type="pres">
      <dgm:prSet presAssocID="{02BDBA98-30AA-49F2-9B96-B15BB5984896}" presName="Name0" presStyleCnt="0">
        <dgm:presLayoutVars>
          <dgm:animLvl val="lvl"/>
          <dgm:resizeHandles val="exact"/>
        </dgm:presLayoutVars>
      </dgm:prSet>
      <dgm:spPr/>
    </dgm:pt>
    <dgm:pt modelId="{860E3828-CEA1-4929-A3E2-1ED16E0DEC20}" type="pres">
      <dgm:prSet presAssocID="{1C27E499-5512-4F97-A2A1-FD513B9525A4}" presName="composite" presStyleCnt="0"/>
      <dgm:spPr/>
    </dgm:pt>
    <dgm:pt modelId="{E15EEB90-BC5B-4328-8419-806FCD29CE82}" type="pres">
      <dgm:prSet presAssocID="{1C27E499-5512-4F97-A2A1-FD513B9525A4}" presName="L" presStyleLbl="solidFgAcc1" presStyleIdx="0" presStyleCnt="3">
        <dgm:presLayoutVars>
          <dgm:chMax val="0"/>
          <dgm:chPref val="0"/>
        </dgm:presLayoutVars>
      </dgm:prSet>
      <dgm:spPr/>
    </dgm:pt>
    <dgm:pt modelId="{B042CAC7-4826-47E6-B132-861AF5D7658D}" type="pres">
      <dgm:prSet presAssocID="{1C27E499-5512-4F97-A2A1-FD513B9525A4}" presName="parTx" presStyleLbl="alignNode1" presStyleIdx="0" presStyleCnt="3">
        <dgm:presLayoutVars>
          <dgm:chMax val="0"/>
          <dgm:chPref val="0"/>
          <dgm:bulletEnabled val="1"/>
        </dgm:presLayoutVars>
      </dgm:prSet>
      <dgm:spPr/>
    </dgm:pt>
    <dgm:pt modelId="{5006BE1D-B240-4105-A187-095C0FDC73E1}" type="pres">
      <dgm:prSet presAssocID="{1C27E499-5512-4F97-A2A1-FD513B9525A4}" presName="desTx" presStyleLbl="revTx" presStyleIdx="0" presStyleCnt="3">
        <dgm:presLayoutVars>
          <dgm:chMax val="0"/>
          <dgm:chPref val="0"/>
          <dgm:bulletEnabled val="1"/>
        </dgm:presLayoutVars>
      </dgm:prSet>
      <dgm:spPr/>
    </dgm:pt>
    <dgm:pt modelId="{95E5F9D3-2942-4C1F-8DBF-00432DD4EC98}" type="pres">
      <dgm:prSet presAssocID="{1C27E499-5512-4F97-A2A1-FD513B9525A4}" presName="EmptyPlaceHolder" presStyleCnt="0"/>
      <dgm:spPr/>
    </dgm:pt>
    <dgm:pt modelId="{76878999-8FE2-4EDB-91B7-E68C8915C963}" type="pres">
      <dgm:prSet presAssocID="{6B8483BB-E80D-4DEB-B631-DDA25DB04D91}" presName="space" presStyleCnt="0"/>
      <dgm:spPr/>
    </dgm:pt>
    <dgm:pt modelId="{1DAD0651-C504-4D64-BA06-56939AB19E32}" type="pres">
      <dgm:prSet presAssocID="{5ABFE1AD-40B3-4FF9-9338-8BE55BB8C7CC}" presName="composite" presStyleCnt="0"/>
      <dgm:spPr/>
    </dgm:pt>
    <dgm:pt modelId="{766934FD-6554-40B9-B3EC-36425D68A9D6}" type="pres">
      <dgm:prSet presAssocID="{5ABFE1AD-40B3-4FF9-9338-8BE55BB8C7CC}" presName="L" presStyleLbl="solidFgAcc1" presStyleIdx="1" presStyleCnt="3">
        <dgm:presLayoutVars>
          <dgm:chMax val="0"/>
          <dgm:chPref val="0"/>
        </dgm:presLayoutVars>
      </dgm:prSet>
      <dgm:spPr/>
    </dgm:pt>
    <dgm:pt modelId="{E2432286-FA0E-4F27-9907-0BF528C0140F}" type="pres">
      <dgm:prSet presAssocID="{5ABFE1AD-40B3-4FF9-9338-8BE55BB8C7CC}" presName="parTx" presStyleLbl="alignNode1" presStyleIdx="1" presStyleCnt="3">
        <dgm:presLayoutVars>
          <dgm:chMax val="0"/>
          <dgm:chPref val="0"/>
          <dgm:bulletEnabled val="1"/>
        </dgm:presLayoutVars>
      </dgm:prSet>
      <dgm:spPr/>
    </dgm:pt>
    <dgm:pt modelId="{4BEE4DA2-11B9-416A-AEA3-4ADA95B9A63A}" type="pres">
      <dgm:prSet presAssocID="{5ABFE1AD-40B3-4FF9-9338-8BE55BB8C7CC}" presName="desTx" presStyleLbl="revTx" presStyleIdx="1" presStyleCnt="3">
        <dgm:presLayoutVars>
          <dgm:chMax val="0"/>
          <dgm:chPref val="0"/>
          <dgm:bulletEnabled val="1"/>
        </dgm:presLayoutVars>
      </dgm:prSet>
      <dgm:spPr/>
    </dgm:pt>
    <dgm:pt modelId="{3CF88276-FA66-487D-9ACD-BEC95FAD07F0}" type="pres">
      <dgm:prSet presAssocID="{5ABFE1AD-40B3-4FF9-9338-8BE55BB8C7CC}" presName="EmptyPlaceHolder" presStyleCnt="0"/>
      <dgm:spPr/>
    </dgm:pt>
    <dgm:pt modelId="{92433CF8-3984-4C85-8E4E-B611CD06B1DC}" type="pres">
      <dgm:prSet presAssocID="{F67BFC3F-B63F-41A1-A0F4-37121F64191F}" presName="space" presStyleCnt="0"/>
      <dgm:spPr/>
    </dgm:pt>
    <dgm:pt modelId="{FFDA133B-4802-472C-ABDE-1F05009C394C}" type="pres">
      <dgm:prSet presAssocID="{1F5E4369-495C-4D95-B935-8D25F9591913}" presName="composite" presStyleCnt="0"/>
      <dgm:spPr/>
    </dgm:pt>
    <dgm:pt modelId="{140EF056-82DA-4347-A127-4E7355926CCA}" type="pres">
      <dgm:prSet presAssocID="{1F5E4369-495C-4D95-B935-8D25F9591913}" presName="L" presStyleLbl="solidFgAcc1" presStyleIdx="2" presStyleCnt="3">
        <dgm:presLayoutVars>
          <dgm:chMax val="0"/>
          <dgm:chPref val="0"/>
        </dgm:presLayoutVars>
      </dgm:prSet>
      <dgm:spPr/>
    </dgm:pt>
    <dgm:pt modelId="{D6B7800A-4400-4F4D-A89C-1D8AC8030137}" type="pres">
      <dgm:prSet presAssocID="{1F5E4369-495C-4D95-B935-8D25F9591913}" presName="parTx" presStyleLbl="alignNode1" presStyleIdx="2" presStyleCnt="3">
        <dgm:presLayoutVars>
          <dgm:chMax val="0"/>
          <dgm:chPref val="0"/>
          <dgm:bulletEnabled val="1"/>
        </dgm:presLayoutVars>
      </dgm:prSet>
      <dgm:spPr/>
    </dgm:pt>
    <dgm:pt modelId="{19A8E0AE-4CB5-4F44-B337-B60ECA534D76}" type="pres">
      <dgm:prSet presAssocID="{1F5E4369-495C-4D95-B935-8D25F9591913}" presName="desTx" presStyleLbl="revTx" presStyleIdx="2" presStyleCnt="3">
        <dgm:presLayoutVars>
          <dgm:chMax val="0"/>
          <dgm:chPref val="0"/>
          <dgm:bulletEnabled val="1"/>
        </dgm:presLayoutVars>
      </dgm:prSet>
      <dgm:spPr/>
    </dgm:pt>
    <dgm:pt modelId="{17B701A8-F50A-4ACB-A563-227EC8676E27}" type="pres">
      <dgm:prSet presAssocID="{1F5E4369-495C-4D95-B935-8D25F9591913}" presName="EmptyPlaceHolder" presStyleCnt="0"/>
      <dgm:spPr/>
    </dgm:pt>
  </dgm:ptLst>
  <dgm:cxnLst>
    <dgm:cxn modelId="{9D2A2805-2049-4BF1-9FE2-24C891BF423F}" srcId="{5ABFE1AD-40B3-4FF9-9338-8BE55BB8C7CC}" destId="{8647B14C-DDED-4C69-9C84-60A7F7967F5F}" srcOrd="0" destOrd="0" parTransId="{845AC7A0-77B0-4189-8C74-D3C0C4870752}" sibTransId="{B13198A3-B805-44AA-8E2C-CE4A2FE6E1A9}"/>
    <dgm:cxn modelId="{4C314514-3266-48CC-BA44-8EFF1E983396}" type="presOf" srcId="{02BDBA98-30AA-49F2-9B96-B15BB5984896}" destId="{C6126F17-CA84-4C71-AEB1-05AE931009D3}" srcOrd="0" destOrd="0" presId="urn:microsoft.com/office/officeart/2016/7/layout/AccentHomeChevronProcess"/>
    <dgm:cxn modelId="{D70E7420-DCD6-42E8-AE03-63452EF1B92B}" srcId="{02BDBA98-30AA-49F2-9B96-B15BB5984896}" destId="{1C27E499-5512-4F97-A2A1-FD513B9525A4}" srcOrd="0" destOrd="0" parTransId="{CBF106BE-2201-47BC-B1D6-9470DF3A311D}" sibTransId="{6B8483BB-E80D-4DEB-B631-DDA25DB04D91}"/>
    <dgm:cxn modelId="{AE2AE53A-4E5A-431B-9CEA-FF90BC0DB836}" srcId="{1C27E499-5512-4F97-A2A1-FD513B9525A4}" destId="{EC67FA3E-34F5-4429-A1CD-93B8A17BCEBB}" srcOrd="0" destOrd="0" parTransId="{8EB8EDC4-FCAC-446A-8C1A-90F6E6BD3E62}" sibTransId="{CB86FC4F-A678-43AB-B190-B70FC4B25FE3}"/>
    <dgm:cxn modelId="{30EBA843-BB06-4FA9-AA86-EED0F44DB129}" type="presOf" srcId="{EC67FA3E-34F5-4429-A1CD-93B8A17BCEBB}" destId="{5006BE1D-B240-4105-A187-095C0FDC73E1}" srcOrd="0" destOrd="0" presId="urn:microsoft.com/office/officeart/2016/7/layout/AccentHomeChevronProcess"/>
    <dgm:cxn modelId="{57DC8C54-1D40-40F0-9316-E03449AE4DD7}" type="presOf" srcId="{1F5E4369-495C-4D95-B935-8D25F9591913}" destId="{D6B7800A-4400-4F4D-A89C-1D8AC8030137}" srcOrd="0" destOrd="0" presId="urn:microsoft.com/office/officeart/2016/7/layout/AccentHomeChevronProcess"/>
    <dgm:cxn modelId="{180E64CA-5285-4763-97AF-B0D8458BD350}" srcId="{02BDBA98-30AA-49F2-9B96-B15BB5984896}" destId="{1F5E4369-495C-4D95-B935-8D25F9591913}" srcOrd="2" destOrd="0" parTransId="{C71F4B88-FCB5-4573-AA1C-16B334DC4DE9}" sibTransId="{2E6ADBA6-C143-4DA6-A420-6AEB3EF81C7A}"/>
    <dgm:cxn modelId="{3F302ED5-1A31-4057-82D4-6EF2DC7455D4}" type="presOf" srcId="{1C27E499-5512-4F97-A2A1-FD513B9525A4}" destId="{B042CAC7-4826-47E6-B132-861AF5D7658D}" srcOrd="0" destOrd="0" presId="urn:microsoft.com/office/officeart/2016/7/layout/AccentHomeChevronProcess"/>
    <dgm:cxn modelId="{58BFC4D5-B9B6-428A-B357-76B9D4E04CB0}" srcId="{1F5E4369-495C-4D95-B935-8D25F9591913}" destId="{A4CEF73B-A56D-4C11-BC2B-DBB66C336BB4}" srcOrd="0" destOrd="0" parTransId="{C0EF1BA6-3C2F-4752-A93A-91D02EDB2AD5}" sibTransId="{6072FC48-F092-4B5F-AC5F-E84697252F97}"/>
    <dgm:cxn modelId="{5C2BD1D7-D1A2-456F-AE61-D8657E0357D2}" type="presOf" srcId="{8647B14C-DDED-4C69-9C84-60A7F7967F5F}" destId="{4BEE4DA2-11B9-416A-AEA3-4ADA95B9A63A}" srcOrd="0" destOrd="0" presId="urn:microsoft.com/office/officeart/2016/7/layout/AccentHomeChevronProcess"/>
    <dgm:cxn modelId="{38792FEB-E309-4417-AA96-83BF64B439BD}" type="presOf" srcId="{5ABFE1AD-40B3-4FF9-9338-8BE55BB8C7CC}" destId="{E2432286-FA0E-4F27-9907-0BF528C0140F}" srcOrd="0" destOrd="0" presId="urn:microsoft.com/office/officeart/2016/7/layout/AccentHomeChevronProcess"/>
    <dgm:cxn modelId="{F6F1B1F6-44D0-48D2-B60C-C2CD1F86CFEF}" srcId="{02BDBA98-30AA-49F2-9B96-B15BB5984896}" destId="{5ABFE1AD-40B3-4FF9-9338-8BE55BB8C7CC}" srcOrd="1" destOrd="0" parTransId="{0394BCAA-A7E8-4B84-8E3F-A64A83827837}" sibTransId="{F67BFC3F-B63F-41A1-A0F4-37121F64191F}"/>
    <dgm:cxn modelId="{6D4DAAFC-1BFE-4DD7-8E2A-83DE74B558C1}" type="presOf" srcId="{A4CEF73B-A56D-4C11-BC2B-DBB66C336BB4}" destId="{19A8E0AE-4CB5-4F44-B337-B60ECA534D76}" srcOrd="0" destOrd="0" presId="urn:microsoft.com/office/officeart/2016/7/layout/AccentHomeChevronProcess"/>
    <dgm:cxn modelId="{FF8E197B-10AE-4E59-AA13-BA6B3D42C294}" type="presParOf" srcId="{C6126F17-CA84-4C71-AEB1-05AE931009D3}" destId="{860E3828-CEA1-4929-A3E2-1ED16E0DEC20}" srcOrd="0" destOrd="0" presId="urn:microsoft.com/office/officeart/2016/7/layout/AccentHomeChevronProcess"/>
    <dgm:cxn modelId="{8BB03E3B-36A9-454B-A0E5-0D83F2030457}" type="presParOf" srcId="{860E3828-CEA1-4929-A3E2-1ED16E0DEC20}" destId="{E15EEB90-BC5B-4328-8419-806FCD29CE82}" srcOrd="0" destOrd="0" presId="urn:microsoft.com/office/officeart/2016/7/layout/AccentHomeChevronProcess"/>
    <dgm:cxn modelId="{06E958E1-4CD4-4E37-9F2F-DCF99395962E}" type="presParOf" srcId="{860E3828-CEA1-4929-A3E2-1ED16E0DEC20}" destId="{B042CAC7-4826-47E6-B132-861AF5D7658D}" srcOrd="1" destOrd="0" presId="urn:microsoft.com/office/officeart/2016/7/layout/AccentHomeChevronProcess"/>
    <dgm:cxn modelId="{08D47455-4B0E-4C81-97CB-D76806C2155F}" type="presParOf" srcId="{860E3828-CEA1-4929-A3E2-1ED16E0DEC20}" destId="{5006BE1D-B240-4105-A187-095C0FDC73E1}" srcOrd="2" destOrd="0" presId="urn:microsoft.com/office/officeart/2016/7/layout/AccentHomeChevronProcess"/>
    <dgm:cxn modelId="{9F74BCBA-2533-4B95-9BB1-1E0375C16E5B}" type="presParOf" srcId="{860E3828-CEA1-4929-A3E2-1ED16E0DEC20}" destId="{95E5F9D3-2942-4C1F-8DBF-00432DD4EC98}" srcOrd="3" destOrd="0" presId="urn:microsoft.com/office/officeart/2016/7/layout/AccentHomeChevronProcess"/>
    <dgm:cxn modelId="{CA25FE96-6DCE-4D48-BF5C-9CBFC15E096C}" type="presParOf" srcId="{C6126F17-CA84-4C71-AEB1-05AE931009D3}" destId="{76878999-8FE2-4EDB-91B7-E68C8915C963}" srcOrd="1" destOrd="0" presId="urn:microsoft.com/office/officeart/2016/7/layout/AccentHomeChevronProcess"/>
    <dgm:cxn modelId="{029A785C-3FB5-4A73-8DA4-42E0565B8379}" type="presParOf" srcId="{C6126F17-CA84-4C71-AEB1-05AE931009D3}" destId="{1DAD0651-C504-4D64-BA06-56939AB19E32}" srcOrd="2" destOrd="0" presId="urn:microsoft.com/office/officeart/2016/7/layout/AccentHomeChevronProcess"/>
    <dgm:cxn modelId="{A83EB436-7EE4-49FD-B025-B31B9AC2F73A}" type="presParOf" srcId="{1DAD0651-C504-4D64-BA06-56939AB19E32}" destId="{766934FD-6554-40B9-B3EC-36425D68A9D6}" srcOrd="0" destOrd="0" presId="urn:microsoft.com/office/officeart/2016/7/layout/AccentHomeChevronProcess"/>
    <dgm:cxn modelId="{8FEB16B4-AEA1-4BFF-8A79-B14DBE30D5EA}" type="presParOf" srcId="{1DAD0651-C504-4D64-BA06-56939AB19E32}" destId="{E2432286-FA0E-4F27-9907-0BF528C0140F}" srcOrd="1" destOrd="0" presId="urn:microsoft.com/office/officeart/2016/7/layout/AccentHomeChevronProcess"/>
    <dgm:cxn modelId="{6C209748-78C3-48B0-B6B6-B646DF257DE0}" type="presParOf" srcId="{1DAD0651-C504-4D64-BA06-56939AB19E32}" destId="{4BEE4DA2-11B9-416A-AEA3-4ADA95B9A63A}" srcOrd="2" destOrd="0" presId="urn:microsoft.com/office/officeart/2016/7/layout/AccentHomeChevronProcess"/>
    <dgm:cxn modelId="{59051449-CA55-467F-BE26-CD68C6BC15AF}" type="presParOf" srcId="{1DAD0651-C504-4D64-BA06-56939AB19E32}" destId="{3CF88276-FA66-487D-9ACD-BEC95FAD07F0}" srcOrd="3" destOrd="0" presId="urn:microsoft.com/office/officeart/2016/7/layout/AccentHomeChevronProcess"/>
    <dgm:cxn modelId="{60DBAD96-B4E9-4EF8-879A-945294FF833E}" type="presParOf" srcId="{C6126F17-CA84-4C71-AEB1-05AE931009D3}" destId="{92433CF8-3984-4C85-8E4E-B611CD06B1DC}" srcOrd="3" destOrd="0" presId="urn:microsoft.com/office/officeart/2016/7/layout/AccentHomeChevronProcess"/>
    <dgm:cxn modelId="{DBFB0D09-E066-4A34-95F7-C853EFA6EE3D}" type="presParOf" srcId="{C6126F17-CA84-4C71-AEB1-05AE931009D3}" destId="{FFDA133B-4802-472C-ABDE-1F05009C394C}" srcOrd="4" destOrd="0" presId="urn:microsoft.com/office/officeart/2016/7/layout/AccentHomeChevronProcess"/>
    <dgm:cxn modelId="{F36B43FA-6211-457D-9D7F-D89833149AE5}" type="presParOf" srcId="{FFDA133B-4802-472C-ABDE-1F05009C394C}" destId="{140EF056-82DA-4347-A127-4E7355926CCA}" srcOrd="0" destOrd="0" presId="urn:microsoft.com/office/officeart/2016/7/layout/AccentHomeChevronProcess"/>
    <dgm:cxn modelId="{10D347BB-CC1C-46A4-B6F8-FC1F347C8A65}" type="presParOf" srcId="{FFDA133B-4802-472C-ABDE-1F05009C394C}" destId="{D6B7800A-4400-4F4D-A89C-1D8AC8030137}" srcOrd="1" destOrd="0" presId="urn:microsoft.com/office/officeart/2016/7/layout/AccentHomeChevronProcess"/>
    <dgm:cxn modelId="{C1641C5A-077D-4184-A4BB-07EE35CE1470}" type="presParOf" srcId="{FFDA133B-4802-472C-ABDE-1F05009C394C}" destId="{19A8E0AE-4CB5-4F44-B337-B60ECA534D76}" srcOrd="2" destOrd="0" presId="urn:microsoft.com/office/officeart/2016/7/layout/AccentHomeChevronProcess"/>
    <dgm:cxn modelId="{12C8ACBD-AF1B-4D7E-A560-FA0F69C04573}" type="presParOf" srcId="{FFDA133B-4802-472C-ABDE-1F05009C394C}" destId="{17B701A8-F50A-4ACB-A563-227EC8676E27}"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B84B38-8317-4FF5-AB9A-80FD80666EB4}"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89C794FB-66DC-4EF9-B69F-E83737D1CC98}">
      <dgm:prSet/>
      <dgm:spPr>
        <a:solidFill>
          <a:schemeClr val="accent5"/>
        </a:solidFill>
      </dgm:spPr>
      <dgm:t>
        <a:bodyPr/>
        <a:lstStyle/>
        <a:p>
          <a:pPr rtl="0"/>
          <a:r>
            <a:rPr lang="en-GB"/>
            <a:t>National – </a:t>
          </a:r>
          <a:r>
            <a:rPr lang="en-GB">
              <a:latin typeface="Calibri Light" panose="020F0302020204030204"/>
            </a:rPr>
            <a:t>Strategic Planning and Performance Officers Group (SPPOG)</a:t>
          </a:r>
          <a:endParaRPr lang="en-US"/>
        </a:p>
      </dgm:t>
    </dgm:pt>
    <dgm:pt modelId="{A040FC92-1468-4E0B-80F6-79CC3A9C6649}" type="parTrans" cxnId="{4549E298-6E5B-4DCC-B77F-C10E5B7292D8}">
      <dgm:prSet/>
      <dgm:spPr/>
      <dgm:t>
        <a:bodyPr/>
        <a:lstStyle/>
        <a:p>
          <a:endParaRPr lang="en-US"/>
        </a:p>
      </dgm:t>
    </dgm:pt>
    <dgm:pt modelId="{C12FD5E1-4148-43A3-BC6C-C43CB5D846ED}" type="sibTrans" cxnId="{4549E298-6E5B-4DCC-B77F-C10E5B7292D8}">
      <dgm:prSet/>
      <dgm:spPr/>
      <dgm:t>
        <a:bodyPr/>
        <a:lstStyle/>
        <a:p>
          <a:endParaRPr lang="en-US"/>
        </a:p>
      </dgm:t>
    </dgm:pt>
    <dgm:pt modelId="{73C2C2EF-F2D8-4359-9437-76D369AE7CBD}">
      <dgm:prSet/>
      <dgm:spPr>
        <a:solidFill>
          <a:schemeClr val="accent2">
            <a:lumMod val="60000"/>
            <a:lumOff val="40000"/>
          </a:schemeClr>
        </a:solidFill>
      </dgm:spPr>
      <dgm:t>
        <a:bodyPr/>
        <a:lstStyle/>
        <a:p>
          <a:r>
            <a:rPr lang="en-GB"/>
            <a:t>Regional – North East Strategic Partnership Group, NHS Grampian Whole System and Portfolio Approach</a:t>
          </a:r>
          <a:endParaRPr lang="en-US"/>
        </a:p>
      </dgm:t>
    </dgm:pt>
    <dgm:pt modelId="{D386AC60-10FC-4156-BAC0-B432B740F16C}" type="parTrans" cxnId="{FAE02374-9E94-4B4D-A9AD-0F3A83925AFF}">
      <dgm:prSet/>
      <dgm:spPr/>
      <dgm:t>
        <a:bodyPr/>
        <a:lstStyle/>
        <a:p>
          <a:endParaRPr lang="en-US"/>
        </a:p>
      </dgm:t>
    </dgm:pt>
    <dgm:pt modelId="{054DA0D6-430C-42FE-93E7-34DF0C215474}" type="sibTrans" cxnId="{FAE02374-9E94-4B4D-A9AD-0F3A83925AFF}">
      <dgm:prSet/>
      <dgm:spPr/>
      <dgm:t>
        <a:bodyPr/>
        <a:lstStyle/>
        <a:p>
          <a:endParaRPr lang="en-US"/>
        </a:p>
      </dgm:t>
    </dgm:pt>
    <dgm:pt modelId="{14B9792E-CB87-4727-A553-8BB0C99F5342}">
      <dgm:prSet/>
      <dgm:spPr>
        <a:solidFill>
          <a:schemeClr val="accent6">
            <a:lumMod val="60000"/>
            <a:lumOff val="40000"/>
          </a:schemeClr>
        </a:solidFill>
      </dgm:spPr>
      <dgm:t>
        <a:bodyPr/>
        <a:lstStyle/>
        <a:p>
          <a:r>
            <a:rPr lang="en-GB"/>
            <a:t>Local – Integrated Locality Planning</a:t>
          </a:r>
          <a:endParaRPr lang="en-US"/>
        </a:p>
      </dgm:t>
    </dgm:pt>
    <dgm:pt modelId="{16CB3D5D-AB87-46D8-B818-CCC045423A70}" type="parTrans" cxnId="{3E2DE37D-2BAA-4AC6-A55F-342A06667852}">
      <dgm:prSet/>
      <dgm:spPr/>
      <dgm:t>
        <a:bodyPr/>
        <a:lstStyle/>
        <a:p>
          <a:endParaRPr lang="en-US"/>
        </a:p>
      </dgm:t>
    </dgm:pt>
    <dgm:pt modelId="{AA08DAD6-7A70-4D7C-BCB9-E28297E72CF4}" type="sibTrans" cxnId="{3E2DE37D-2BAA-4AC6-A55F-342A06667852}">
      <dgm:prSet/>
      <dgm:spPr/>
      <dgm:t>
        <a:bodyPr/>
        <a:lstStyle/>
        <a:p>
          <a:endParaRPr lang="en-US"/>
        </a:p>
      </dgm:t>
    </dgm:pt>
    <dgm:pt modelId="{53EA3755-5BC6-4B8D-9879-5C70C9AE02D1}" type="pres">
      <dgm:prSet presAssocID="{7EB84B38-8317-4FF5-AB9A-80FD80666EB4}" presName="outerComposite" presStyleCnt="0">
        <dgm:presLayoutVars>
          <dgm:chMax val="5"/>
          <dgm:dir/>
          <dgm:resizeHandles val="exact"/>
        </dgm:presLayoutVars>
      </dgm:prSet>
      <dgm:spPr/>
    </dgm:pt>
    <dgm:pt modelId="{E6510D94-5BC6-4067-8956-83503399479C}" type="pres">
      <dgm:prSet presAssocID="{7EB84B38-8317-4FF5-AB9A-80FD80666EB4}" presName="dummyMaxCanvas" presStyleCnt="0">
        <dgm:presLayoutVars/>
      </dgm:prSet>
      <dgm:spPr/>
    </dgm:pt>
    <dgm:pt modelId="{064A5D7D-0A18-433D-A3FD-4069015DD667}" type="pres">
      <dgm:prSet presAssocID="{7EB84B38-8317-4FF5-AB9A-80FD80666EB4}" presName="ThreeNodes_1" presStyleLbl="node1" presStyleIdx="0" presStyleCnt="3">
        <dgm:presLayoutVars>
          <dgm:bulletEnabled val="1"/>
        </dgm:presLayoutVars>
      </dgm:prSet>
      <dgm:spPr/>
    </dgm:pt>
    <dgm:pt modelId="{EB30A209-E968-4591-87F2-AA2029AEE61E}" type="pres">
      <dgm:prSet presAssocID="{7EB84B38-8317-4FF5-AB9A-80FD80666EB4}" presName="ThreeNodes_2" presStyleLbl="node1" presStyleIdx="1" presStyleCnt="3">
        <dgm:presLayoutVars>
          <dgm:bulletEnabled val="1"/>
        </dgm:presLayoutVars>
      </dgm:prSet>
      <dgm:spPr/>
    </dgm:pt>
    <dgm:pt modelId="{30A83D82-166B-479D-8F04-5AF01642F0FF}" type="pres">
      <dgm:prSet presAssocID="{7EB84B38-8317-4FF5-AB9A-80FD80666EB4}" presName="ThreeNodes_3" presStyleLbl="node1" presStyleIdx="2" presStyleCnt="3">
        <dgm:presLayoutVars>
          <dgm:bulletEnabled val="1"/>
        </dgm:presLayoutVars>
      </dgm:prSet>
      <dgm:spPr/>
    </dgm:pt>
    <dgm:pt modelId="{ACD2E412-A9D9-4846-827E-882A719116AB}" type="pres">
      <dgm:prSet presAssocID="{7EB84B38-8317-4FF5-AB9A-80FD80666EB4}" presName="ThreeConn_1-2" presStyleLbl="fgAccFollowNode1" presStyleIdx="0" presStyleCnt="2">
        <dgm:presLayoutVars>
          <dgm:bulletEnabled val="1"/>
        </dgm:presLayoutVars>
      </dgm:prSet>
      <dgm:spPr/>
    </dgm:pt>
    <dgm:pt modelId="{579428C6-ADBC-4758-B41D-425D439E32B8}" type="pres">
      <dgm:prSet presAssocID="{7EB84B38-8317-4FF5-AB9A-80FD80666EB4}" presName="ThreeConn_2-3" presStyleLbl="fgAccFollowNode1" presStyleIdx="1" presStyleCnt="2">
        <dgm:presLayoutVars>
          <dgm:bulletEnabled val="1"/>
        </dgm:presLayoutVars>
      </dgm:prSet>
      <dgm:spPr/>
    </dgm:pt>
    <dgm:pt modelId="{9D7592CD-67EB-4235-986A-E0C1A7A63F57}" type="pres">
      <dgm:prSet presAssocID="{7EB84B38-8317-4FF5-AB9A-80FD80666EB4}" presName="ThreeNodes_1_text" presStyleLbl="node1" presStyleIdx="2" presStyleCnt="3">
        <dgm:presLayoutVars>
          <dgm:bulletEnabled val="1"/>
        </dgm:presLayoutVars>
      </dgm:prSet>
      <dgm:spPr/>
    </dgm:pt>
    <dgm:pt modelId="{D706EB2E-6815-4BFE-8C50-0A605F8387B0}" type="pres">
      <dgm:prSet presAssocID="{7EB84B38-8317-4FF5-AB9A-80FD80666EB4}" presName="ThreeNodes_2_text" presStyleLbl="node1" presStyleIdx="2" presStyleCnt="3">
        <dgm:presLayoutVars>
          <dgm:bulletEnabled val="1"/>
        </dgm:presLayoutVars>
      </dgm:prSet>
      <dgm:spPr/>
    </dgm:pt>
    <dgm:pt modelId="{26EDBB9D-0B83-4C3E-BF2E-89C964718A0B}" type="pres">
      <dgm:prSet presAssocID="{7EB84B38-8317-4FF5-AB9A-80FD80666EB4}" presName="ThreeNodes_3_text" presStyleLbl="node1" presStyleIdx="2" presStyleCnt="3">
        <dgm:presLayoutVars>
          <dgm:bulletEnabled val="1"/>
        </dgm:presLayoutVars>
      </dgm:prSet>
      <dgm:spPr/>
    </dgm:pt>
  </dgm:ptLst>
  <dgm:cxnLst>
    <dgm:cxn modelId="{783D470E-0840-4657-98BB-BCB12CE2DFBB}" type="presOf" srcId="{73C2C2EF-F2D8-4359-9437-76D369AE7CBD}" destId="{D706EB2E-6815-4BFE-8C50-0A605F8387B0}" srcOrd="1" destOrd="0" presId="urn:microsoft.com/office/officeart/2005/8/layout/vProcess5"/>
    <dgm:cxn modelId="{33BC6516-E10B-4532-88DA-8C879926E92F}" type="presOf" srcId="{7EB84B38-8317-4FF5-AB9A-80FD80666EB4}" destId="{53EA3755-5BC6-4B8D-9879-5C70C9AE02D1}" srcOrd="0" destOrd="0" presId="urn:microsoft.com/office/officeart/2005/8/layout/vProcess5"/>
    <dgm:cxn modelId="{89B03E37-2F44-40CD-8A21-71F041345279}" type="presOf" srcId="{73C2C2EF-F2D8-4359-9437-76D369AE7CBD}" destId="{EB30A209-E968-4591-87F2-AA2029AEE61E}" srcOrd="0" destOrd="0" presId="urn:microsoft.com/office/officeart/2005/8/layout/vProcess5"/>
    <dgm:cxn modelId="{F44BC53A-230F-46C0-958C-DD1A864916F4}" type="presOf" srcId="{89C794FB-66DC-4EF9-B69F-E83737D1CC98}" destId="{064A5D7D-0A18-433D-A3FD-4069015DD667}" srcOrd="0" destOrd="0" presId="urn:microsoft.com/office/officeart/2005/8/layout/vProcess5"/>
    <dgm:cxn modelId="{75B47F5B-5232-40EB-8647-EA79ABAFDF6D}" type="presOf" srcId="{C12FD5E1-4148-43A3-BC6C-C43CB5D846ED}" destId="{ACD2E412-A9D9-4846-827E-882A719116AB}" srcOrd="0" destOrd="0" presId="urn:microsoft.com/office/officeart/2005/8/layout/vProcess5"/>
    <dgm:cxn modelId="{4AD7FA64-75E1-430E-A40B-935C67C60F84}" type="presOf" srcId="{14B9792E-CB87-4727-A553-8BB0C99F5342}" destId="{26EDBB9D-0B83-4C3E-BF2E-89C964718A0B}" srcOrd="1" destOrd="0" presId="urn:microsoft.com/office/officeart/2005/8/layout/vProcess5"/>
    <dgm:cxn modelId="{FAE02374-9E94-4B4D-A9AD-0F3A83925AFF}" srcId="{7EB84B38-8317-4FF5-AB9A-80FD80666EB4}" destId="{73C2C2EF-F2D8-4359-9437-76D369AE7CBD}" srcOrd="1" destOrd="0" parTransId="{D386AC60-10FC-4156-BAC0-B432B740F16C}" sibTransId="{054DA0D6-430C-42FE-93E7-34DF0C215474}"/>
    <dgm:cxn modelId="{3E2DE37D-2BAA-4AC6-A55F-342A06667852}" srcId="{7EB84B38-8317-4FF5-AB9A-80FD80666EB4}" destId="{14B9792E-CB87-4727-A553-8BB0C99F5342}" srcOrd="2" destOrd="0" parTransId="{16CB3D5D-AB87-46D8-B818-CCC045423A70}" sibTransId="{AA08DAD6-7A70-4D7C-BCB9-E28297E72CF4}"/>
    <dgm:cxn modelId="{4549E298-6E5B-4DCC-B77F-C10E5B7292D8}" srcId="{7EB84B38-8317-4FF5-AB9A-80FD80666EB4}" destId="{89C794FB-66DC-4EF9-B69F-E83737D1CC98}" srcOrd="0" destOrd="0" parTransId="{A040FC92-1468-4E0B-80F6-79CC3A9C6649}" sibTransId="{C12FD5E1-4148-43A3-BC6C-C43CB5D846ED}"/>
    <dgm:cxn modelId="{6CC991AE-3865-4E84-B142-721C0C410D3D}" type="presOf" srcId="{89C794FB-66DC-4EF9-B69F-E83737D1CC98}" destId="{9D7592CD-67EB-4235-986A-E0C1A7A63F57}" srcOrd="1" destOrd="0" presId="urn:microsoft.com/office/officeart/2005/8/layout/vProcess5"/>
    <dgm:cxn modelId="{38FEE0CB-CF5C-4FCB-BCE3-88B56DA737E5}" type="presOf" srcId="{14B9792E-CB87-4727-A553-8BB0C99F5342}" destId="{30A83D82-166B-479D-8F04-5AF01642F0FF}" srcOrd="0" destOrd="0" presId="urn:microsoft.com/office/officeart/2005/8/layout/vProcess5"/>
    <dgm:cxn modelId="{C78D30F8-3E81-4B94-B82B-44ED68413FDB}" type="presOf" srcId="{054DA0D6-430C-42FE-93E7-34DF0C215474}" destId="{579428C6-ADBC-4758-B41D-425D439E32B8}" srcOrd="0" destOrd="0" presId="urn:microsoft.com/office/officeart/2005/8/layout/vProcess5"/>
    <dgm:cxn modelId="{008B5A5F-9DB1-4FA1-8A1B-E2A9785367A4}" type="presParOf" srcId="{53EA3755-5BC6-4B8D-9879-5C70C9AE02D1}" destId="{E6510D94-5BC6-4067-8956-83503399479C}" srcOrd="0" destOrd="0" presId="urn:microsoft.com/office/officeart/2005/8/layout/vProcess5"/>
    <dgm:cxn modelId="{2291C876-5519-4324-B47C-524150730207}" type="presParOf" srcId="{53EA3755-5BC6-4B8D-9879-5C70C9AE02D1}" destId="{064A5D7D-0A18-433D-A3FD-4069015DD667}" srcOrd="1" destOrd="0" presId="urn:microsoft.com/office/officeart/2005/8/layout/vProcess5"/>
    <dgm:cxn modelId="{CCF89912-5D19-45CB-9E3C-034B9A037F68}" type="presParOf" srcId="{53EA3755-5BC6-4B8D-9879-5C70C9AE02D1}" destId="{EB30A209-E968-4591-87F2-AA2029AEE61E}" srcOrd="2" destOrd="0" presId="urn:microsoft.com/office/officeart/2005/8/layout/vProcess5"/>
    <dgm:cxn modelId="{B1D5E9DE-C5E7-457F-90D9-33293BB9A993}" type="presParOf" srcId="{53EA3755-5BC6-4B8D-9879-5C70C9AE02D1}" destId="{30A83D82-166B-479D-8F04-5AF01642F0FF}" srcOrd="3" destOrd="0" presId="urn:microsoft.com/office/officeart/2005/8/layout/vProcess5"/>
    <dgm:cxn modelId="{B08D0BC5-B254-4556-ACA3-40AAA494C5A0}" type="presParOf" srcId="{53EA3755-5BC6-4B8D-9879-5C70C9AE02D1}" destId="{ACD2E412-A9D9-4846-827E-882A719116AB}" srcOrd="4" destOrd="0" presId="urn:microsoft.com/office/officeart/2005/8/layout/vProcess5"/>
    <dgm:cxn modelId="{4FE4DE70-6101-4F08-B52D-6A3E87DCC849}" type="presParOf" srcId="{53EA3755-5BC6-4B8D-9879-5C70C9AE02D1}" destId="{579428C6-ADBC-4758-B41D-425D439E32B8}" srcOrd="5" destOrd="0" presId="urn:microsoft.com/office/officeart/2005/8/layout/vProcess5"/>
    <dgm:cxn modelId="{58E99724-FB1F-43E9-95BC-90AA11B6BE0E}" type="presParOf" srcId="{53EA3755-5BC6-4B8D-9879-5C70C9AE02D1}" destId="{9D7592CD-67EB-4235-986A-E0C1A7A63F57}" srcOrd="6" destOrd="0" presId="urn:microsoft.com/office/officeart/2005/8/layout/vProcess5"/>
    <dgm:cxn modelId="{45CB9F44-F8CE-44C9-B0D7-C6F6DB6D41FA}" type="presParOf" srcId="{53EA3755-5BC6-4B8D-9879-5C70C9AE02D1}" destId="{D706EB2E-6815-4BFE-8C50-0A605F8387B0}" srcOrd="7" destOrd="0" presId="urn:microsoft.com/office/officeart/2005/8/layout/vProcess5"/>
    <dgm:cxn modelId="{6B81E283-A2CB-4AB6-9649-49D4AD43CE18}" type="presParOf" srcId="{53EA3755-5BC6-4B8D-9879-5C70C9AE02D1}" destId="{26EDBB9D-0B83-4C3E-BF2E-89C964718A0B}"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EEB90-BC5B-4328-8419-806FCD29CE82}">
      <dsp:nvSpPr>
        <dsp:cNvPr id="0" name=""/>
        <dsp:cNvSpPr/>
      </dsp:nvSpPr>
      <dsp:spPr>
        <a:xfrm rot="5400000">
          <a:off x="-346576" y="774262"/>
          <a:ext cx="953325" cy="252201"/>
        </a:xfrm>
        <a:prstGeom prst="corner">
          <a:avLst>
            <a:gd name="adj1" fmla="val 1000"/>
            <a:gd name="adj2" fmla="val 100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42CAC7-4826-47E6-B132-861AF5D7658D}">
      <dsp:nvSpPr>
        <dsp:cNvPr id="0" name=""/>
        <dsp:cNvSpPr/>
      </dsp:nvSpPr>
      <dsp:spPr>
        <a:xfrm>
          <a:off x="3985" y="1377026"/>
          <a:ext cx="3152513" cy="317775"/>
        </a:xfrm>
        <a:prstGeom prst="homePlate">
          <a:avLst>
            <a:gd name="adj" fmla="val 2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June 2021</a:t>
          </a:r>
          <a:endParaRPr lang="en-GB" sz="1300" kern="1200"/>
        </a:p>
      </dsp:txBody>
      <dsp:txXfrm>
        <a:off x="3985" y="1377026"/>
        <a:ext cx="3112791" cy="317775"/>
      </dsp:txXfrm>
    </dsp:sp>
    <dsp:sp modelId="{5006BE1D-B240-4105-A187-095C0FDC73E1}">
      <dsp:nvSpPr>
        <dsp:cNvPr id="0" name=""/>
        <dsp:cNvSpPr/>
      </dsp:nvSpPr>
      <dsp:spPr>
        <a:xfrm>
          <a:off x="256187" y="575021"/>
          <a:ext cx="2559841" cy="356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rtl="0">
            <a:lnSpc>
              <a:spcPct val="90000"/>
            </a:lnSpc>
            <a:spcBef>
              <a:spcPct val="0"/>
            </a:spcBef>
            <a:spcAft>
              <a:spcPct val="35000"/>
            </a:spcAft>
            <a:buNone/>
          </a:pPr>
          <a:r>
            <a:rPr lang="en-GB" sz="1300" kern="1200">
              <a:latin typeface="Calibri Light" panose="020F0302020204030204"/>
            </a:rPr>
            <a:t>LOIP Refresh</a:t>
          </a:r>
          <a:endParaRPr lang="en-GB" sz="1300" kern="1200"/>
        </a:p>
      </dsp:txBody>
      <dsp:txXfrm>
        <a:off x="256187" y="575021"/>
        <a:ext cx="2559841" cy="356739"/>
      </dsp:txXfrm>
    </dsp:sp>
    <dsp:sp modelId="{766934FD-6554-40B9-B3EC-36425D68A9D6}">
      <dsp:nvSpPr>
        <dsp:cNvPr id="0" name=""/>
        <dsp:cNvSpPr/>
      </dsp:nvSpPr>
      <dsp:spPr>
        <a:xfrm rot="5400000">
          <a:off x="2711362" y="774262"/>
          <a:ext cx="953325" cy="252201"/>
        </a:xfrm>
        <a:prstGeom prst="corner">
          <a:avLst>
            <a:gd name="adj1" fmla="val 1000"/>
            <a:gd name="adj2" fmla="val 100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432286-FA0E-4F27-9907-0BF528C0140F}">
      <dsp:nvSpPr>
        <dsp:cNvPr id="0" name=""/>
        <dsp:cNvSpPr/>
      </dsp:nvSpPr>
      <dsp:spPr>
        <a:xfrm>
          <a:off x="3061924" y="1377026"/>
          <a:ext cx="3152513" cy="317775"/>
        </a:xfrm>
        <a:prstGeom prst="chevron">
          <a:avLst>
            <a:gd name="adj" fmla="val 25000"/>
          </a:avLst>
        </a:prstGeom>
        <a:solidFill>
          <a:srgbClr val="92D050"/>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August 2021</a:t>
          </a:r>
          <a:endParaRPr lang="en-GB" sz="1300" kern="1200"/>
        </a:p>
      </dsp:txBody>
      <dsp:txXfrm>
        <a:off x="3141368" y="1377026"/>
        <a:ext cx="2993625" cy="317775"/>
      </dsp:txXfrm>
    </dsp:sp>
    <dsp:sp modelId="{4BEE4DA2-11B9-416A-AEA3-4ADA95B9A63A}">
      <dsp:nvSpPr>
        <dsp:cNvPr id="0" name=""/>
        <dsp:cNvSpPr/>
      </dsp:nvSpPr>
      <dsp:spPr>
        <a:xfrm>
          <a:off x="3314125" y="575021"/>
          <a:ext cx="2559841" cy="356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rtl="0">
            <a:lnSpc>
              <a:spcPct val="90000"/>
            </a:lnSpc>
            <a:spcBef>
              <a:spcPct val="0"/>
            </a:spcBef>
            <a:spcAft>
              <a:spcPct val="35000"/>
            </a:spcAft>
            <a:buNone/>
          </a:pPr>
          <a:r>
            <a:rPr lang="en-GB" sz="1300" kern="1200">
              <a:latin typeface="Calibri Light" panose="020F0302020204030204"/>
            </a:rPr>
            <a:t>NHS Grampian Plan for the Future</a:t>
          </a:r>
          <a:endParaRPr lang="en-GB" sz="1300" kern="1200"/>
        </a:p>
      </dsp:txBody>
      <dsp:txXfrm>
        <a:off x="3314125" y="575021"/>
        <a:ext cx="2559841" cy="356739"/>
      </dsp:txXfrm>
    </dsp:sp>
    <dsp:sp modelId="{140EF056-82DA-4347-A127-4E7355926CCA}">
      <dsp:nvSpPr>
        <dsp:cNvPr id="0" name=""/>
        <dsp:cNvSpPr/>
      </dsp:nvSpPr>
      <dsp:spPr>
        <a:xfrm rot="5400000">
          <a:off x="5769300" y="774262"/>
          <a:ext cx="953325" cy="252201"/>
        </a:xfrm>
        <a:prstGeom prst="corner">
          <a:avLst>
            <a:gd name="adj1" fmla="val 1000"/>
            <a:gd name="adj2" fmla="val 100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B7800A-4400-4F4D-A89C-1D8AC8030137}">
      <dsp:nvSpPr>
        <dsp:cNvPr id="0" name=""/>
        <dsp:cNvSpPr/>
      </dsp:nvSpPr>
      <dsp:spPr>
        <a:xfrm>
          <a:off x="6119863" y="1377026"/>
          <a:ext cx="3152513" cy="317775"/>
        </a:xfrm>
        <a:prstGeom prst="chevron">
          <a:avLst>
            <a:gd name="adj" fmla="val 2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rtl="0">
            <a:lnSpc>
              <a:spcPct val="90000"/>
            </a:lnSpc>
            <a:spcBef>
              <a:spcPct val="0"/>
            </a:spcBef>
            <a:spcAft>
              <a:spcPct val="35000"/>
            </a:spcAft>
            <a:buNone/>
          </a:pPr>
          <a:r>
            <a:rPr lang="en-GB" sz="1300" kern="1200">
              <a:latin typeface="Calibri Light" panose="020F0302020204030204"/>
            </a:rPr>
            <a:t>December 2021</a:t>
          </a:r>
          <a:endParaRPr lang="en-GB" sz="1300" kern="1200"/>
        </a:p>
      </dsp:txBody>
      <dsp:txXfrm>
        <a:off x="6199307" y="1377026"/>
        <a:ext cx="2993625" cy="317775"/>
      </dsp:txXfrm>
    </dsp:sp>
    <dsp:sp modelId="{19A8E0AE-4CB5-4F44-B337-B60ECA534D76}">
      <dsp:nvSpPr>
        <dsp:cNvPr id="0" name=""/>
        <dsp:cNvSpPr/>
      </dsp:nvSpPr>
      <dsp:spPr>
        <a:xfrm>
          <a:off x="6372064" y="575021"/>
          <a:ext cx="2559841" cy="356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rtl="0">
            <a:lnSpc>
              <a:spcPct val="90000"/>
            </a:lnSpc>
            <a:spcBef>
              <a:spcPct val="0"/>
            </a:spcBef>
            <a:spcAft>
              <a:spcPct val="35000"/>
            </a:spcAft>
            <a:buNone/>
          </a:pPr>
          <a:r>
            <a:rPr lang="en-GB" sz="1300" kern="1200"/>
            <a:t>ACHSCP Strategic Plan</a:t>
          </a:r>
        </a:p>
      </dsp:txBody>
      <dsp:txXfrm>
        <a:off x="6372064" y="575021"/>
        <a:ext cx="2559841" cy="356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A5D7D-0A18-433D-A3FD-4069015DD667}">
      <dsp:nvSpPr>
        <dsp:cNvPr id="0" name=""/>
        <dsp:cNvSpPr/>
      </dsp:nvSpPr>
      <dsp:spPr>
        <a:xfrm>
          <a:off x="0" y="0"/>
          <a:ext cx="9288654" cy="1257841"/>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GB" sz="2600" kern="1200"/>
            <a:t>National – </a:t>
          </a:r>
          <a:r>
            <a:rPr lang="en-GB" sz="2600" kern="1200">
              <a:latin typeface="Calibri Light" panose="020F0302020204030204"/>
            </a:rPr>
            <a:t>Strategic Planning and Performance Officers Group (SPPOG)</a:t>
          </a:r>
          <a:endParaRPr lang="en-US" sz="2600" kern="1200"/>
        </a:p>
      </dsp:txBody>
      <dsp:txXfrm>
        <a:off x="36841" y="36841"/>
        <a:ext cx="7931345" cy="1184159"/>
      </dsp:txXfrm>
    </dsp:sp>
    <dsp:sp modelId="{EB30A209-E968-4591-87F2-AA2029AEE61E}">
      <dsp:nvSpPr>
        <dsp:cNvPr id="0" name=""/>
        <dsp:cNvSpPr/>
      </dsp:nvSpPr>
      <dsp:spPr>
        <a:xfrm>
          <a:off x="819587" y="1467481"/>
          <a:ext cx="9288654" cy="1257841"/>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Regional – North East Strategic Partnership Group, NHS Grampian Whole System and Portfolio Approach</a:t>
          </a:r>
          <a:endParaRPr lang="en-US" sz="2600" kern="1200"/>
        </a:p>
      </dsp:txBody>
      <dsp:txXfrm>
        <a:off x="856428" y="1504322"/>
        <a:ext cx="7577788" cy="1184159"/>
      </dsp:txXfrm>
    </dsp:sp>
    <dsp:sp modelId="{30A83D82-166B-479D-8F04-5AF01642F0FF}">
      <dsp:nvSpPr>
        <dsp:cNvPr id="0" name=""/>
        <dsp:cNvSpPr/>
      </dsp:nvSpPr>
      <dsp:spPr>
        <a:xfrm>
          <a:off x="1639174" y="2934963"/>
          <a:ext cx="9288654" cy="1257841"/>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Local – Integrated Locality Planning</a:t>
          </a:r>
          <a:endParaRPr lang="en-US" sz="2600" kern="1200"/>
        </a:p>
      </dsp:txBody>
      <dsp:txXfrm>
        <a:off x="1676015" y="2971804"/>
        <a:ext cx="7577788" cy="1184159"/>
      </dsp:txXfrm>
    </dsp:sp>
    <dsp:sp modelId="{ACD2E412-A9D9-4846-827E-882A719116AB}">
      <dsp:nvSpPr>
        <dsp:cNvPr id="0" name=""/>
        <dsp:cNvSpPr/>
      </dsp:nvSpPr>
      <dsp:spPr>
        <a:xfrm>
          <a:off x="8471057" y="953863"/>
          <a:ext cx="817596" cy="8175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55016" y="953863"/>
        <a:ext cx="449678" cy="615241"/>
      </dsp:txXfrm>
    </dsp:sp>
    <dsp:sp modelId="{579428C6-ADBC-4758-B41D-425D439E32B8}">
      <dsp:nvSpPr>
        <dsp:cNvPr id="0" name=""/>
        <dsp:cNvSpPr/>
      </dsp:nvSpPr>
      <dsp:spPr>
        <a:xfrm>
          <a:off x="9290644" y="2412959"/>
          <a:ext cx="817596" cy="817596"/>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74603" y="2412959"/>
        <a:ext cx="449678" cy="615241"/>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7:43:30.521"/>
    </inkml:context>
    <inkml:brush xml:id="br0">
      <inkml:brushProperty name="width" value="0.05" units="cm"/>
      <inkml:brushProperty name="height" value="0.05" units="cm"/>
      <inkml:brushProperty name="color" value="#FFFFFF"/>
    </inkml:brush>
  </inkml:definitions>
  <inkml:trace contextRef="#ctx0" brushRef="#br0">3017 566 24575,'-11'10'0,"-1"-1"0,-19 13 0,19-14 0,1 0 0,-16 15 0,23-19 0,0 0 0,1 0 0,0 0 0,0 1 0,0-1 0,0 1 0,1 0 0,0 0 0,0 0 0,-2 7 0,1 4 0,0 0 0,2 0 0,0 0 0,0 0 0,3 22 0,-1 32 0,-1-67 0,0-1 0,0 1 0,-1-1 0,1 1 0,-1 0 0,0-1 0,0 1 0,0-1 0,0 0 0,0 1 0,-1-1 0,1 0 0,-1 0 0,1 0 0,-1 1 0,0-2 0,0 1 0,0 0 0,0 0 0,0-1 0,0 1 0,0-1 0,0 1 0,-1-1 0,1 0 0,-1 0 0,1 0 0,-1 0 0,1-1 0,-5 1 0,-7 2 0,0-2 0,-1 0 0,1-1 0,-22-2 0,12 1 0,-385-2 0,262 3 0,138 0 0,5 1 0,-1-1 0,1 0 0,-1-1 0,1 1 0,0-1 0,-7-1 0,11 2 0,0-1 0,-1 1 0,1 0 0,0 0 0,0-1 0,0 1 0,-1 0 0,1 0 0,0-1 0,0 1 0,0 0 0,0-1 0,0 1 0,0 0 0,0-1 0,0 1 0,0 0 0,0 0 0,0-1 0,0 1 0,0 0 0,0-1 0,0 1 0,0 0 0,0-1 0,0 1 0,0 0 0,0 0 0,0-1 0,1 1 0,-1 0 0,0 0 0,0-1 0,0 1 0,0 0 0,1 0 0,-1-1 0,0 1 0,0 0 0,1 0 0,-1 0 0,0-1 0,0 1 0,1 0 0,-1 0 0,1 0 0,15-14 0,-13 12 0,73-67 0,12-10 0,53-28 0,-116 84 0,-24 23 0,-1-1 0,1 1 0,-1-1 0,1 0 0,-1 1 0,0-1 0,1 0 0,-1 1 0,0-1 0,1 0 0,-1 1 0,0-1 0,0 0 0,0 0 0,0-1 0,0 2 0,0-1 0,0 1 0,-1 0 0,1-1 0,0 1 0,-1 0 0,1-1 0,0 1 0,-1 0 0,1-1 0,0 1 0,-1 0 0,1 0 0,-1 0 0,1-1 0,0 1 0,-1 0 0,1 0 0,-1 0 0,1 0 0,-1 0 0,1 0 0,-1 0 0,1 0 0,-1 0 0,1 0 0,0 0 0,-1 0 0,0 0 0,-4 1 0,0-1 0,0 1 0,1 0 0,-1 1 0,0-1 0,1 1 0,-1 0 0,-7 4 0,-35 25 0,24-15 0,-247 144 0,54-36 0,205-117 0,-1-1 0,1-1 0,-1 1 0,0-2 0,0 0 0,0 0 0,-1-1 0,1 0 0,-1-1 0,0-1 0,0 0 0,1-1 0,-16-1 0,17 0 0,4 2 0,0-2 0,0 1 0,1-1 0,-1 0 0,-10-3 0,16 4 0,0-1 0,1 1 0,-1 0 0,0-1 0,0 1 0,1-1 0,-1 1 0,0-1 0,1 1 0,-1-1 0,0 0 0,1 1 0,-1-1 0,1 0 0,-1 1 0,1-1 0,-1 0 0,1 0 0,-1-1 0,1 1 0,0-1 0,0 1 0,0-1 0,0 1 0,0-1 0,0 1 0,0 0 0,1-1 0,-1 1 0,1 0 0,-1-1 0,1 1 0,-1 0 0,1-1 0,0 1 0,1-2 0,8-10 0,1 0 0,0 0 0,1 1 0,25-19 0,6-6 0,84-88 0,-123 121 0,0 0 0,1 0 0,-2 0 0,1-1 0,0 1 0,-1-1 0,0 0 0,4-9 0,-6 11 0,0 1 0,-1-1 0,1 0 0,-1 0 0,1 0 0,-1 0 0,0 1 0,0-1 0,0 0 0,-1 0 0,1 0 0,-1 0 0,1 1 0,-1-1 0,0 0 0,0 1 0,0-1 0,-1 0 0,1 1 0,-2-3 0,-7-7 0,0-1 0,0 2 0,-1-1 0,-1 2 0,1-1 0,-24-14 0,19 14 0,-48-34-329,-71-38-1,-79-27-1045,108 60 1413,-1 6 0,-3 4-1,-1 5 1,-2 5 0,-1 5-1,-1 5 1,0 4 0,-1 6-1,-173 7 1,270 4 358,-1-1 684,16 1-1205,7-1-934,12 0-5767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7:43:37.056"/>
    </inkml:context>
    <inkml:brush xml:id="br0">
      <inkml:brushProperty name="width" value="0.35" units="cm"/>
      <inkml:brushProperty name="height" value="0.35" units="cm"/>
      <inkml:brushProperty name="color" value="#FFFFFF"/>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7T17:43:40.820"/>
    </inkml:context>
    <inkml:brush xml:id="br0">
      <inkml:brushProperty name="width" value="0.35" units="cm"/>
      <inkml:brushProperty name="height" value="0.35" units="cm"/>
      <inkml:brushProperty name="color" value="#FFFFFF"/>
    </inkml:brush>
  </inkml:definitions>
  <inkml:trace contextRef="#ctx0" brushRef="#br0">1890 379 24575,'-463'-79'0,"-126"-14"0,500 85 0,-1 4 0,1 4 0,-1 4 0,-140 23 0,197-21 0,0 2 0,1 1 0,-60 26 0,83-31 0,0 1 0,-14 10 0,22-14 0,0-1 0,-1 1 0,1 0 0,0 1 0,0-1 0,-1 0 0,1 0 0,0 0 0,0 1 0,0-1 0,1 0 0,-1 1 0,0-1 0,0 1 0,1-1 0,-1 1 0,1-1 0,-1 1 0,1 0 0,0-1 0,0 1 0,0 2 0,0-2 0,1-1 0,-1 1 0,1-1 0,0 1 0,0-1 0,0 0 0,-1 1 0,2-1 0,-1 0 0,0 0 0,0 0 0,0 0 0,0 0 0,1 0 0,-1 0 0,0 0 0,1 0 0,-1 0 0,1-1 0,-1 1 0,1-1 0,1 1 0,41 8 0,-7-5 0,0-2 0,0-1 0,47-6 0,113-24 0,266-74 0,25-4 0,-390 92 0,0 4 0,1 4 0,104 6 0,-186 2 0,38 3 0,1-3 0,108-11 0,57-39 0,-215 46 0,-16 1 0,-32 1 0,20 1 0,-293-22 0,30 1 0,235 20 0,1 2 0,-1 2 0,1 2 0,-1 2 0,-76 22 0,90-17 0,-1 1 0,1 1 0,1 2 0,1 2 0,0 1 0,2 2 0,-53 42 0,76-55 0,-1 1 0,1 0 0,1 0 0,0 1 0,0 0 0,-10 18 0,17-26 0,-1 1 0,1-1 0,0 1 0,0-1 0,0 1 0,0-1 0,1 1 0,-1-1 0,1 1 0,-1 0 0,1 0 0,0-1 0,0 1 0,0 0 0,0-1 0,1 1 0,-1 0 0,1-1 0,0 1 0,-1-1 0,1 1 0,0-1 0,1 1 0,-1-1 0,0 1 0,1-1 0,-1 0 0,1 0 0,0 0 0,0 0 0,-1 0 0,1 0 0,1 0 0,-1-1 0,0 1 0,4 1 0,2 2 0,0-1 0,1-1 0,-1 1 0,1-1 0,0-1 0,11 2 0,60 5 0,4-7 0,113-12 0,85-24 0,-248 29 0,253-37 0,131-17 0,-392 55 0,-18 3 0,0-1 0,1 1 0,-1 1 0,1-1 0,-1 2 0,13 0 0,-18 2 0,-9 2 0,-12 4 0,0-2 0,-36 10 0,29-9 0,-945 253 0,932-252 0,-739 157 0,744-160 0,-50 0 0,68-7 0,15 1 0,-1 0 0,1 0 0,0 0 0,0 0 0,0 0 0,0 0 0,0 0 0,0 0 0,0-1 0,0 1 0,-1 0 0,1 0 0,0 0 0,0 0 0,0 0 0,0 0 0,0 0 0,0 0 0,0 0 0,0 0 0,0 0 0,0 0 0,-1 0 0,1-1 0,0 1 0,0 0 0,0 0 0,0 0 0,0 0 0,0 0 0,0 0 0,0 0 0,0 0 0,0-1 0,0 1 0,0 0 0,0 0 0,0 0 0,0 0 0,0 0 0,0 0 0,0 0 0,0-1 0,0 1 0,0 0 0,0 0 0,0 0 0,0 0 0,0 0 0,2-2 0,0 1 0,0 0 0,0 0 0,-1 0 0,1 0 0,0 0 0,0 0 0,4 0 0,213-58 0,-127 37 0,316-70 0,6 30 0,-389 60 0,86-6 0,-98 8 0,1 0 0,0 2 0,-1-1 0,1 1 0,22 7 0,-35-8 0,0-1 0,0 0 0,1 1 0,-1-1 0,0 1 0,0-1 0,0 1 0,0-1 0,0 1 0,1 0 0,-1 0 0,-1-1 0,1 1 0,0 0 0,0 0 0,0 0 0,0 0 0,-1 0 0,1 0 0,0 2 0,-1-2 0,0-1 0,0 1 0,0 0 0,0 0 0,0 0 0,0 0 0,0-1 0,-1 1 0,1 0 0,0 0 0,-1-1 0,1 1 0,0 0 0,-1 0 0,1-1 0,-1 1 0,1-1 0,-1 1 0,0 0 0,1-1 0,-1 1 0,0 0 0,-4 2 0,-1 1 0,1-1 0,0 0 0,-1-1 0,1 1 0,-11 2 0,-10 0 0,-1-1 0,0-1 0,-40-1 0,8-1 0,-63 9 0,-217 46 0,-110 71 0,322-84 0,-211 105 0,328-141 0,10-7 0,0 0 0,0 0 0,0 0 0,0 0 0,0 0 0,0 0 0,0 0 0,-1 0 0,1 0 0,0 0 0,0 0 0,0 0 0,0 0 0,0 0 0,0 0 0,0 0 0,0 0 0,0 0 0,0 0 0,0 0 0,0 1 0,0-1 0,0 0 0,0 0 0,0 0 0,0 0 0,0 0 0,0 0 0,0 0 0,0 0 0,0 0 0,0 0 0,0 0 0,0 0 0,0 0 0,0 0 0,0 0 0,0 1 0,0-1 0,0 0 0,0 0 0,0 0 0,0 0 0,0 0 0,0 0 0,0 0 0,0 0 0,0 0 0,1 0 0,-1 0 0,0 0 0,0 0 0,0 0 0,0 0 0,0 0 0,0 0 0,0 0 0,0 0 0,0 0 0,0 0 0,0 0 0,0 0 0,0 0 0,1 0 0,19-2 0,105-28 0,126-48 0,-166 50 0,-79 26 0,423-135 0,6 20 0,-381 106-110,60-16 347,-103 23-424,0 0 1,0 0-1,0-1 1,-1-1-1,1 1 1,-1-2-1,11-9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C84399-6794-4C04-AB1C-1020B9F60747}" type="datetimeFigureOut">
              <a:t>5/19/2023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436C1-3904-4FCD-B0CE-CB1ED528F313}" type="slidenum">
              <a:t>‹#›</a:t>
            </a:fld>
            <a:endParaRPr lang="en-GB"/>
          </a:p>
        </p:txBody>
      </p:sp>
    </p:spTree>
    <p:extLst>
      <p:ext uri="{BB962C8B-B14F-4D97-AF65-F5344CB8AC3E}">
        <p14:creationId xmlns:p14="http://schemas.microsoft.com/office/powerpoint/2010/main" val="212491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6CFE01-D603-424A-9AF9-CAE63453E81C}" type="slidenum">
              <a:rPr lang="en-GB" smtClean="0"/>
              <a:t>5</a:t>
            </a:fld>
            <a:endParaRPr lang="en-GB"/>
          </a:p>
        </p:txBody>
      </p:sp>
    </p:spTree>
    <p:extLst>
      <p:ext uri="{BB962C8B-B14F-4D97-AF65-F5344CB8AC3E}">
        <p14:creationId xmlns:p14="http://schemas.microsoft.com/office/powerpoint/2010/main" val="2899197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6CFE01-D603-424A-9AF9-CAE63453E81C}" type="slidenum">
              <a:rPr lang="en-GB" smtClean="0"/>
              <a:t>6</a:t>
            </a:fld>
            <a:endParaRPr lang="en-GB"/>
          </a:p>
        </p:txBody>
      </p:sp>
    </p:spTree>
    <p:extLst>
      <p:ext uri="{BB962C8B-B14F-4D97-AF65-F5344CB8AC3E}">
        <p14:creationId xmlns:p14="http://schemas.microsoft.com/office/powerpoint/2010/main" val="43992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46CFE01-D603-424A-9AF9-CAE63453E81C}" type="slidenum">
              <a:rPr lang="en-GB" smtClean="0"/>
              <a:t>7</a:t>
            </a:fld>
            <a:endParaRPr lang="en-GB"/>
          </a:p>
        </p:txBody>
      </p:sp>
    </p:spTree>
    <p:extLst>
      <p:ext uri="{BB962C8B-B14F-4D97-AF65-F5344CB8AC3E}">
        <p14:creationId xmlns:p14="http://schemas.microsoft.com/office/powerpoint/2010/main" val="1477106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cs typeface="Calibri"/>
              </a:rPr>
              <a:t>Integrated LP model since 2021 following review in 2020</a:t>
            </a:r>
          </a:p>
          <a:p>
            <a:pPr marL="171450" indent="-171450">
              <a:buFont typeface="Arial" panose="020B0604020202020204" pitchFamily="34" charset="0"/>
              <a:buChar char="•"/>
            </a:pPr>
            <a:r>
              <a:rPr lang="en-GB">
                <a:cs typeface="Calibri"/>
              </a:rPr>
              <a:t>Came on the back of the very close joint working during the pandemic</a:t>
            </a:r>
          </a:p>
          <a:p>
            <a:pPr marL="171450" indent="-171450">
              <a:buFont typeface="Arial" panose="020B0604020202020204" pitchFamily="34" charset="0"/>
              <a:buChar char="•"/>
            </a:pPr>
            <a:r>
              <a:rPr lang="en-GB">
                <a:cs typeface="Calibri"/>
              </a:rPr>
              <a:t>Time was right to tackle some of the issues around locality planning since the community empowerment act and public bodies joint working legislation introduced the separate duties in relation to locality planning</a:t>
            </a:r>
          </a:p>
          <a:p>
            <a:pPr marL="171450" indent="-171450">
              <a:buFont typeface="Arial" panose="020B0604020202020204" pitchFamily="34" charset="0"/>
              <a:buChar char="•"/>
            </a:pPr>
            <a:r>
              <a:rPr lang="en-GB">
                <a:cs typeface="Calibri"/>
              </a:rPr>
              <a:t>Had us developing separate models resulting in duplication and confusion</a:t>
            </a: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ED89C8-B236-4FCC-B6EC-7AD39ED2F6E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4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D0722-6C4B-4A16-849C-984F765E05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294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1B4B08EF-AB74-9140-AC45-3B6FFA9C3D1D}" type="datetime1">
              <a:rPr lang="en-GB" smtClean="0"/>
              <a:pPr>
                <a:defRPr/>
              </a:pPr>
              <a:t>19/05/2023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7FF1A09-33C1-4AA3-8B1B-5A523E07131B}"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B00F35D0-6953-484C-9F45-B809FDE18E03}" type="datetime1">
              <a:rPr lang="en-GB" smtClean="0"/>
              <a:pPr>
                <a:defRPr/>
              </a:pPr>
              <a:t>19/05/2023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5BCE4D9-EB61-48C8-8ABE-DFD5ED8982FD}"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A6C3FBB-74DB-424C-A33D-59688ED1C95D}" type="datetime1">
              <a:rPr lang="en-GB" smtClean="0"/>
              <a:pPr>
                <a:defRPr/>
              </a:pPr>
              <a:t>19/05/2023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237782C-4EB4-4F65-827B-8254C9E7B475}"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C57127D-2621-9240-AAAB-D459BCA0DE7D}" type="datetime1">
              <a:rPr lang="en-GB" smtClean="0"/>
              <a:pPr>
                <a:defRPr/>
              </a:pPr>
              <a:t>19/05/2023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5145257-0C5A-4F44-923F-E6F751D4990E}"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685FA9C-C80F-FD40-8BE4-00392A0874E3}" type="datetime1">
              <a:rPr lang="en-GB" smtClean="0"/>
              <a:pPr>
                <a:defRPr/>
              </a:pPr>
              <a:t>19/05/2023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C90F700-10F4-40AC-BED5-C613950E55AF}"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6373BAA-E2E5-7142-991C-BE67E9715CE6}" type="datetime1">
              <a:rPr lang="en-GB" smtClean="0"/>
              <a:pPr>
                <a:defRPr/>
              </a:pPr>
              <a:t>19/05/2023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9E63A1BA-42A0-4172-A3E7-77FA9FF9D529}"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35E075-953C-A549-A0E4-CE2633A623AA}" type="datetime1">
              <a:rPr lang="en-GB" smtClean="0"/>
              <a:pPr>
                <a:defRPr/>
              </a:pPr>
              <a:t>19/05/2023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4288600-7DD2-47C0-ABA5-A702C531C78F}"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2916C0-2865-F649-B15E-832D5DED38F0}" type="datetime1">
              <a:rPr lang="en-GB" smtClean="0"/>
              <a:pPr>
                <a:defRPr/>
              </a:pPr>
              <a:t>19/05/2023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F1024F6-7632-48F2-8B40-447EBD57E0BD}"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007F25-CF39-2F45-84A5-39854274BA16}" type="datetime1">
              <a:rPr lang="en-GB" smtClean="0"/>
              <a:pPr>
                <a:defRPr/>
              </a:pPr>
              <a:t>19/05/2023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7D2C514-9629-4594-B2C7-2D2EA95D61C8}"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E7524D4-4764-4245-934F-ADB462068326}" type="datetime1">
              <a:rPr lang="en-GB" smtClean="0"/>
              <a:pPr>
                <a:defRPr/>
              </a:pPr>
              <a:t>19/05/2023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D202204-5453-42D0-B7DB-BA7095530F99}"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AF4BED5-E660-E848-9C2B-8CF0707DFB73}" type="datetime1">
              <a:rPr lang="en-GB" smtClean="0"/>
              <a:pPr>
                <a:defRPr/>
              </a:pPr>
              <a:t>19/05/2023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EFCED1E-7986-4A7E-BB01-1894452DA149}"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DBEB-ADDC-4CEA-BE48-58DCF52EFE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F1BA1-2F42-4010-B236-5BDB932C70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631460-B598-4697-B5E7-8950F7AA2977}"/>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5" name="Footer Placeholder 4">
            <a:extLst>
              <a:ext uri="{FF2B5EF4-FFF2-40B4-BE49-F238E27FC236}">
                <a16:creationId xmlns:a16="http://schemas.microsoft.com/office/drawing/2014/main" id="{85565448-7F50-43F9-94DB-54504FDFF8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0077FA-B7F3-4A1E-BA56-D152CCCD735A}"/>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2522300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828F-D421-434E-8080-AB8D7AF5A6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1FFCC3-EEAB-43B2-AD27-B2EDBB44C7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ABF61F-FB61-4661-9909-3F46FB199F0D}"/>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5" name="Footer Placeholder 4">
            <a:extLst>
              <a:ext uri="{FF2B5EF4-FFF2-40B4-BE49-F238E27FC236}">
                <a16:creationId xmlns:a16="http://schemas.microsoft.com/office/drawing/2014/main" id="{D47280AC-EB10-4CB8-86EA-7A3DB698C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7CFF9D-7BAD-47BB-92A9-7A770535E2AA}"/>
              </a:ext>
            </a:extLst>
          </p:cNvPr>
          <p:cNvSpPr>
            <a:spLocks noGrp="1"/>
          </p:cNvSpPr>
          <p:nvPr>
            <p:ph type="sldNum" sz="quarter" idx="12"/>
          </p:nvPr>
        </p:nvSpPr>
        <p:spPr/>
        <p:txBody>
          <a:bodyPr/>
          <a:lstStyle/>
          <a:p>
            <a:fld id="{454EA2E2-1221-4167-A65D-1A1FF361D416}" type="slidenum">
              <a:rPr lang="en-GB" smtClean="0"/>
              <a:t>‹#›</a:t>
            </a:fld>
            <a:endParaRPr lang="en-GB"/>
          </a:p>
        </p:txBody>
      </p:sp>
      <p:pic>
        <p:nvPicPr>
          <p:cNvPr id="8" name="Picture 7" descr="Shape&#10;&#10;Description automatically generated">
            <a:extLst>
              <a:ext uri="{FF2B5EF4-FFF2-40B4-BE49-F238E27FC236}">
                <a16:creationId xmlns:a16="http://schemas.microsoft.com/office/drawing/2014/main" id="{DA8F6648-2B8C-A68D-764D-CD387EA6C6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2056"/>
          <a:stretch/>
        </p:blipFill>
        <p:spPr>
          <a:xfrm>
            <a:off x="-116793" y="-9925"/>
            <a:ext cx="6212793" cy="6858000"/>
          </a:xfrm>
          <a:prstGeom prst="rect">
            <a:avLst/>
          </a:prstGeom>
        </p:spPr>
      </p:pic>
      <p:pic>
        <p:nvPicPr>
          <p:cNvPr id="9" name="Picture 8" descr="Shape&#10;&#10;Description automatically generated">
            <a:extLst>
              <a:ext uri="{FF2B5EF4-FFF2-40B4-BE49-F238E27FC236}">
                <a16:creationId xmlns:a16="http://schemas.microsoft.com/office/drawing/2014/main" id="{BEB78333-9C46-001B-1B79-76C91055E36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55"/>
          <a:stretch/>
        </p:blipFill>
        <p:spPr>
          <a:xfrm>
            <a:off x="9297824" y="-1379"/>
            <a:ext cx="2902722" cy="6858000"/>
          </a:xfrm>
          <a:prstGeom prst="rect">
            <a:avLst/>
          </a:prstGeom>
        </p:spPr>
      </p:pic>
    </p:spTree>
    <p:extLst>
      <p:ext uri="{BB962C8B-B14F-4D97-AF65-F5344CB8AC3E}">
        <p14:creationId xmlns:p14="http://schemas.microsoft.com/office/powerpoint/2010/main" val="4173822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3E67-65CF-4A3F-B6A0-599FFE9827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B16D01-4E12-49D5-9188-CD49601792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A4C572-7517-4467-AC81-3108FCCFB068}"/>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5" name="Footer Placeholder 4">
            <a:extLst>
              <a:ext uri="{FF2B5EF4-FFF2-40B4-BE49-F238E27FC236}">
                <a16:creationId xmlns:a16="http://schemas.microsoft.com/office/drawing/2014/main" id="{037EE854-38CB-4F3E-BA5D-8734651142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64A25F-D625-4E1E-BC25-97ED87FADD08}"/>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3446949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BF33-1E50-44CF-82F6-0E9E08CD4F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04ABBB-3672-4BEC-8BC0-23E39654B1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E7915-3E47-4F74-B709-2E9AD5AC6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F1FE2EF-75B2-478C-AA33-7317051B24D0}"/>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6" name="Footer Placeholder 5">
            <a:extLst>
              <a:ext uri="{FF2B5EF4-FFF2-40B4-BE49-F238E27FC236}">
                <a16:creationId xmlns:a16="http://schemas.microsoft.com/office/drawing/2014/main" id="{BD505507-5E6F-4380-BAF3-2AF6A3B5F4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75F66F-2331-4C15-BECA-CDAF5CE4897B}"/>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2047908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1E3D-0C2C-4E4F-97DF-A0D985A4A9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53AFF0-A374-461B-80F8-2B929D049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AFA266-1FF0-4D6B-90DB-1F0486DB14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B7400A-9896-4C89-8954-92E37F6990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7CC2FE-A9B3-45D7-93CB-CEBDEF23E9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86C5E6-F2C2-4336-AF8C-BB0BEC3EC2BD}"/>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8" name="Footer Placeholder 7">
            <a:extLst>
              <a:ext uri="{FF2B5EF4-FFF2-40B4-BE49-F238E27FC236}">
                <a16:creationId xmlns:a16="http://schemas.microsoft.com/office/drawing/2014/main" id="{16B8AA80-9EBE-40CB-8F14-C123DC7BD0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3525DB-2654-4D97-B8D7-E42D69DDBC34}"/>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1700837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6BB20-AC48-438D-B318-BD60A92495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D35CF8-EF7C-4CE9-9C36-8554D6795F0A}"/>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4" name="Footer Placeholder 3">
            <a:extLst>
              <a:ext uri="{FF2B5EF4-FFF2-40B4-BE49-F238E27FC236}">
                <a16:creationId xmlns:a16="http://schemas.microsoft.com/office/drawing/2014/main" id="{58DBF604-3913-400C-92D0-54C26C8936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C525E1-CC09-4AA3-B5E7-3877FA1798E8}"/>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1879694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5130A3-BCBD-402E-80A4-640D51936AE7}"/>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3" name="Footer Placeholder 2">
            <a:extLst>
              <a:ext uri="{FF2B5EF4-FFF2-40B4-BE49-F238E27FC236}">
                <a16:creationId xmlns:a16="http://schemas.microsoft.com/office/drawing/2014/main" id="{06ED27D6-38AE-4A25-9EA1-8A619880DE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9785AD-539B-44D8-89BA-D4B271C95C84}"/>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1583846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19/05/2023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6A1-1614-4FC8-8C15-F6BB843198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6A48141-4589-4794-AB4C-E3548BA923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78C104-069B-46E3-8C81-BB89976EE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4B2DB-CAB9-428E-B83B-A8F49F5C72AE}"/>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6" name="Footer Placeholder 5">
            <a:extLst>
              <a:ext uri="{FF2B5EF4-FFF2-40B4-BE49-F238E27FC236}">
                <a16:creationId xmlns:a16="http://schemas.microsoft.com/office/drawing/2014/main" id="{4EB97743-49CC-4663-91E9-54FB88E4E4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93E43F-FC53-4A91-983D-637B020C929A}"/>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1257608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230F-8526-4A51-AC02-71382DA69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CD9B62D-7B58-4728-AE2B-FF939C50F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E943BB-5EB1-480A-B6CF-B7604612F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657A79-4240-4F3B-B2F6-1D1E7707D2E3}"/>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6" name="Footer Placeholder 5">
            <a:extLst>
              <a:ext uri="{FF2B5EF4-FFF2-40B4-BE49-F238E27FC236}">
                <a16:creationId xmlns:a16="http://schemas.microsoft.com/office/drawing/2014/main" id="{5EC76939-4776-4E63-95F0-DAAE049B24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C92044-DB50-4447-A668-30523C5B1162}"/>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1651421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D380-E8D5-48C8-9E57-9DB1EA2A6F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4DE588-6218-48D5-B459-19D7A933C0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01443D-758E-4DF5-B0A9-D57802318DA5}"/>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5" name="Footer Placeholder 4">
            <a:extLst>
              <a:ext uri="{FF2B5EF4-FFF2-40B4-BE49-F238E27FC236}">
                <a16:creationId xmlns:a16="http://schemas.microsoft.com/office/drawing/2014/main" id="{BCA0FA47-A74E-4B5B-B12C-68F6C3B26E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C4A330-1318-4CA9-BB5C-888D33035B29}"/>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294125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0E978E-37C7-4D00-84DF-97A71C3783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3D0303-F22D-480D-BF13-B4C0285DA4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BB82F-70EE-4209-9205-4243C7E69C5A}"/>
              </a:ext>
            </a:extLst>
          </p:cNvPr>
          <p:cNvSpPr>
            <a:spLocks noGrp="1"/>
          </p:cNvSpPr>
          <p:nvPr>
            <p:ph type="dt" sz="half" idx="10"/>
          </p:nvPr>
        </p:nvSpPr>
        <p:spPr/>
        <p:txBody>
          <a:bodyPr/>
          <a:lstStyle/>
          <a:p>
            <a:fld id="{EE366DDF-9680-42DD-8AB8-36ACD42D29D0}" type="datetimeFigureOut">
              <a:rPr lang="en-GB" smtClean="0"/>
              <a:t>19/05/2023</a:t>
            </a:fld>
            <a:endParaRPr lang="en-GB"/>
          </a:p>
        </p:txBody>
      </p:sp>
      <p:sp>
        <p:nvSpPr>
          <p:cNvPr id="5" name="Footer Placeholder 4">
            <a:extLst>
              <a:ext uri="{FF2B5EF4-FFF2-40B4-BE49-F238E27FC236}">
                <a16:creationId xmlns:a16="http://schemas.microsoft.com/office/drawing/2014/main" id="{87725B20-D364-4826-89B1-B6F408FC02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C396D6-A84E-428D-A1C1-10460FC8DBFE}"/>
              </a:ext>
            </a:extLst>
          </p:cNvPr>
          <p:cNvSpPr>
            <a:spLocks noGrp="1"/>
          </p:cNvSpPr>
          <p:nvPr>
            <p:ph type="sldNum" sz="quarter" idx="12"/>
          </p:nvPr>
        </p:nvSpPr>
        <p:spPr/>
        <p:txBody>
          <a:bodyPr/>
          <a:lstStyle/>
          <a:p>
            <a:fld id="{454EA2E2-1221-4167-A65D-1A1FF361D416}" type="slidenum">
              <a:rPr lang="en-GB" smtClean="0"/>
              <a:t>‹#›</a:t>
            </a:fld>
            <a:endParaRPr lang="en-GB"/>
          </a:p>
        </p:txBody>
      </p:sp>
    </p:spTree>
    <p:extLst>
      <p:ext uri="{BB962C8B-B14F-4D97-AF65-F5344CB8AC3E}">
        <p14:creationId xmlns:p14="http://schemas.microsoft.com/office/powerpoint/2010/main" val="400087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19/05/2023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19/05/2023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19/05/2023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19/05/2023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19/05/2023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19/05/2023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A958C4D-7555-3840-8B2F-585C9FE8DDE8}" type="datetime1">
              <a:rPr lang="en-GB" smtClean="0"/>
              <a:pPr>
                <a:defRPr/>
              </a:pPr>
              <a:t>19/05/2023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85E5DD2-68C2-4FD7-A99C-C8457979C4C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F73483-F8A4-4712-8DEB-8BBE9132F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6443129-FF33-44AA-90D3-5B3DF1AFB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5E927-CC8F-4A0A-A0D0-55F6A0E667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366DDF-9680-42DD-8AB8-36ACD42D29D0}" type="datetimeFigureOut">
              <a:rPr lang="en-GB" smtClean="0"/>
              <a:t>19/05/2023</a:t>
            </a:fld>
            <a:endParaRPr lang="en-GB"/>
          </a:p>
        </p:txBody>
      </p:sp>
      <p:sp>
        <p:nvSpPr>
          <p:cNvPr id="5" name="Footer Placeholder 4">
            <a:extLst>
              <a:ext uri="{FF2B5EF4-FFF2-40B4-BE49-F238E27FC236}">
                <a16:creationId xmlns:a16="http://schemas.microsoft.com/office/drawing/2014/main" id="{62E2500E-A53E-49BA-B848-B48671FF52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47A7985-E0A7-4659-B21D-D38F836DF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EA2E2-1221-4167-A65D-1A1FF361D416}" type="slidenum">
              <a:rPr lang="en-GB" smtClean="0"/>
              <a:t>‹#›</a:t>
            </a:fld>
            <a:endParaRPr lang="en-GB"/>
          </a:p>
        </p:txBody>
      </p:sp>
    </p:spTree>
    <p:extLst>
      <p:ext uri="{BB962C8B-B14F-4D97-AF65-F5344CB8AC3E}">
        <p14:creationId xmlns:p14="http://schemas.microsoft.com/office/powerpoint/2010/main" val="42060115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customXml" Target="../ink/ink2.xml"/><Relationship Id="rId2"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customXml" Target="../ink/ink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933B7730-1FA2-9EAD-91D8-0D6341E9F093}"/>
              </a:ext>
            </a:extLst>
          </p:cNvPr>
          <p:cNvPicPr>
            <a:picLocks noChangeAspect="1"/>
          </p:cNvPicPr>
          <p:nvPr/>
        </p:nvPicPr>
        <p:blipFill rotWithShape="1">
          <a:blip r:embed="rId2"/>
          <a:srcRect l="14795" r="4365" b="-1"/>
          <a:stretch/>
        </p:blipFill>
        <p:spPr>
          <a:xfrm>
            <a:off x="20" y="10"/>
            <a:ext cx="12191980" cy="5014697"/>
          </a:xfrm>
          <a:prstGeom prst="rect">
            <a:avLst/>
          </a:prstGeom>
        </p:spPr>
      </p:pic>
      <p:pic>
        <p:nvPicPr>
          <p:cNvPr id="8" name="Picture 9" descr="Logo&#10;&#10;Description automatically generated">
            <a:extLst>
              <a:ext uri="{FF2B5EF4-FFF2-40B4-BE49-F238E27FC236}">
                <a16:creationId xmlns:a16="http://schemas.microsoft.com/office/drawing/2014/main" id="{CFF84E97-851F-AF68-3A81-D98497A5335B}"/>
              </a:ext>
            </a:extLst>
          </p:cNvPr>
          <p:cNvPicPr>
            <a:picLocks noChangeAspect="1"/>
          </p:cNvPicPr>
          <p:nvPr/>
        </p:nvPicPr>
        <p:blipFill>
          <a:blip r:embed="rId3"/>
          <a:stretch>
            <a:fillRect/>
          </a:stretch>
        </p:blipFill>
        <p:spPr>
          <a:xfrm>
            <a:off x="406400" y="5061973"/>
            <a:ext cx="2577124" cy="1794513"/>
          </a:xfrm>
          <a:prstGeom prst="rect">
            <a:avLst/>
          </a:prstGeom>
        </p:spPr>
      </p:pic>
      <p:pic>
        <p:nvPicPr>
          <p:cNvPr id="10" name="Picture 10" descr="Text&#10;&#10;Description automatically generated">
            <a:extLst>
              <a:ext uri="{FF2B5EF4-FFF2-40B4-BE49-F238E27FC236}">
                <a16:creationId xmlns:a16="http://schemas.microsoft.com/office/drawing/2014/main" id="{D8FB871A-F367-19B1-B51A-D8755494D613}"/>
              </a:ext>
            </a:extLst>
          </p:cNvPr>
          <p:cNvPicPr>
            <a:picLocks noChangeAspect="1"/>
          </p:cNvPicPr>
          <p:nvPr/>
        </p:nvPicPr>
        <p:blipFill>
          <a:blip r:embed="rId4"/>
          <a:stretch>
            <a:fillRect/>
          </a:stretch>
        </p:blipFill>
        <p:spPr>
          <a:xfrm>
            <a:off x="3880234" y="5359264"/>
            <a:ext cx="3658366" cy="1109217"/>
          </a:xfrm>
          <a:prstGeom prst="rect">
            <a:avLst/>
          </a:prstGeom>
        </p:spPr>
      </p:pic>
      <p:pic>
        <p:nvPicPr>
          <p:cNvPr id="11" name="Picture 11" descr="Logo, company name&#10;&#10;Description automatically generated">
            <a:extLst>
              <a:ext uri="{FF2B5EF4-FFF2-40B4-BE49-F238E27FC236}">
                <a16:creationId xmlns:a16="http://schemas.microsoft.com/office/drawing/2014/main" id="{2DCE06E9-5983-55F4-DE2B-6E6E575140E5}"/>
              </a:ext>
            </a:extLst>
          </p:cNvPr>
          <p:cNvPicPr>
            <a:picLocks noChangeAspect="1"/>
          </p:cNvPicPr>
          <p:nvPr/>
        </p:nvPicPr>
        <p:blipFill>
          <a:blip r:embed="rId5"/>
          <a:stretch>
            <a:fillRect/>
          </a:stretch>
        </p:blipFill>
        <p:spPr>
          <a:xfrm>
            <a:off x="9276862" y="5169974"/>
            <a:ext cx="2176585" cy="1578513"/>
          </a:xfrm>
          <a:prstGeom prst="rect">
            <a:avLst/>
          </a:prstGeom>
        </p:spPr>
      </p:pic>
    </p:spTree>
    <p:extLst>
      <p:ext uri="{BB962C8B-B14F-4D97-AF65-F5344CB8AC3E}">
        <p14:creationId xmlns:p14="http://schemas.microsoft.com/office/powerpoint/2010/main" val="881928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A7C4D8-4953-5568-467A-12D6D23CFE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CE4D9-EB61-48C8-8ABE-DFD5ED8982F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2">
            <a:extLst>
              <a:ext uri="{FF2B5EF4-FFF2-40B4-BE49-F238E27FC236}">
                <a16:creationId xmlns:a16="http://schemas.microsoft.com/office/drawing/2014/main" id="{E6B6F393-98CA-170D-BFF3-EF5B72C31B8D}"/>
              </a:ext>
            </a:extLst>
          </p:cNvPr>
          <p:cNvSpPr>
            <a:spLocks noChangeArrowheads="1"/>
          </p:cNvSpPr>
          <p:nvPr/>
        </p:nvSpPr>
        <p:spPr bwMode="auto">
          <a:xfrm>
            <a:off x="2191655" y="694417"/>
            <a:ext cx="122398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F7C2165C-60A3-ADA2-7E51-C139086EE72F}"/>
              </a:ext>
            </a:extLst>
          </p:cNvPr>
          <p:cNvGrpSpPr/>
          <p:nvPr/>
        </p:nvGrpSpPr>
        <p:grpSpPr>
          <a:xfrm>
            <a:off x="795858" y="1465124"/>
            <a:ext cx="10931685" cy="5168132"/>
            <a:chOff x="795858" y="1465124"/>
            <a:chExt cx="10931685" cy="5168132"/>
          </a:xfrm>
        </p:grpSpPr>
        <p:graphicFrame>
          <p:nvGraphicFramePr>
            <p:cNvPr id="6" name="Object 5">
              <a:extLst>
                <a:ext uri="{FF2B5EF4-FFF2-40B4-BE49-F238E27FC236}">
                  <a16:creationId xmlns:a16="http://schemas.microsoft.com/office/drawing/2014/main" id="{AC158638-4BE7-6C84-67B8-73E5578F1449}"/>
                </a:ext>
              </a:extLst>
            </p:cNvPr>
            <p:cNvGraphicFramePr>
              <a:graphicFrameLocks noChangeAspect="1"/>
            </p:cNvGraphicFramePr>
            <p:nvPr/>
          </p:nvGraphicFramePr>
          <p:xfrm>
            <a:off x="795858" y="1465124"/>
            <a:ext cx="10931685" cy="5168132"/>
          </p:xfrm>
          <a:graphic>
            <a:graphicData uri="http://schemas.openxmlformats.org/presentationml/2006/ole">
              <mc:AlternateContent xmlns:mc="http://schemas.openxmlformats.org/markup-compatibility/2006">
                <mc:Choice xmlns:v="urn:schemas-microsoft-com:vml" Requires="v">
                  <p:oleObj name="Bitmap Image" r:id="rId2" imgW="10129422" imgH="4332628" progId="Paint.Picture">
                    <p:embed/>
                  </p:oleObj>
                </mc:Choice>
                <mc:Fallback>
                  <p:oleObj name="Bitmap Image" r:id="rId2" imgW="10129422" imgH="4332628" progId="Paint.Picture">
                    <p:embed/>
                    <p:pic>
                      <p:nvPicPr>
                        <p:cNvPr id="6" name="Object 5">
                          <a:extLst>
                            <a:ext uri="{FF2B5EF4-FFF2-40B4-BE49-F238E27FC236}">
                              <a16:creationId xmlns:a16="http://schemas.microsoft.com/office/drawing/2014/main" id="{AC158638-4BE7-6C84-67B8-73E5578F1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58" y="1465124"/>
                          <a:ext cx="10931685" cy="5168132"/>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F59F7BC0-4899-E6FC-6CCC-214FC2A10A61}"/>
                </a:ext>
              </a:extLst>
            </p:cNvPr>
            <p:cNvSpPr/>
            <p:nvPr/>
          </p:nvSpPr>
          <p:spPr>
            <a:xfrm>
              <a:off x="2191655" y="1618343"/>
              <a:ext cx="413659" cy="4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026CED77-05C3-0129-1A22-596AA9A354D5}"/>
              </a:ext>
            </a:extLst>
          </p:cNvPr>
          <p:cNvSpPr txBox="1"/>
          <p:nvPr/>
        </p:nvSpPr>
        <p:spPr>
          <a:xfrm>
            <a:off x="2816677" y="541887"/>
            <a:ext cx="75900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a:ea typeface="+mn-ea"/>
                <a:cs typeface="+mn-cs"/>
              </a:rPr>
              <a:t>Shared Responsibility and Leadership</a:t>
            </a: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B34CEE6C-9548-6E6A-8468-1F2730553165}"/>
                  </a:ext>
                </a:extLst>
              </p14:cNvPr>
              <p14:cNvContentPartPr/>
              <p14:nvPr/>
            </p14:nvContentPartPr>
            <p14:xfrm>
              <a:off x="1373966" y="2415880"/>
              <a:ext cx="1086480" cy="365760"/>
            </p14:xfrm>
          </p:contentPart>
        </mc:Choice>
        <mc:Fallback xmlns="">
          <p:pic>
            <p:nvPicPr>
              <p:cNvPr id="11" name="Ink 10">
                <a:extLst>
                  <a:ext uri="{FF2B5EF4-FFF2-40B4-BE49-F238E27FC236}">
                    <a16:creationId xmlns:a16="http://schemas.microsoft.com/office/drawing/2014/main" id="{B34CEE6C-9548-6E6A-8468-1F2730553165}"/>
                  </a:ext>
                </a:extLst>
              </p:cNvPr>
              <p:cNvPicPr/>
              <p:nvPr/>
            </p:nvPicPr>
            <p:blipFill>
              <a:blip r:embed="rId6"/>
              <a:stretch>
                <a:fillRect/>
              </a:stretch>
            </p:blipFill>
            <p:spPr>
              <a:xfrm>
                <a:off x="1364966" y="2406880"/>
                <a:ext cx="110412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B2995441-B704-B84A-BD56-CBCF71426404}"/>
                  </a:ext>
                </a:extLst>
              </p14:cNvPr>
              <p14:cNvContentPartPr/>
              <p14:nvPr/>
            </p14:nvContentPartPr>
            <p14:xfrm>
              <a:off x="2256326" y="1813960"/>
              <a:ext cx="360" cy="360"/>
            </p14:xfrm>
          </p:contentPart>
        </mc:Choice>
        <mc:Fallback xmlns="">
          <p:pic>
            <p:nvPicPr>
              <p:cNvPr id="12" name="Ink 11">
                <a:extLst>
                  <a:ext uri="{FF2B5EF4-FFF2-40B4-BE49-F238E27FC236}">
                    <a16:creationId xmlns:a16="http://schemas.microsoft.com/office/drawing/2014/main" id="{B2995441-B704-B84A-BD56-CBCF71426404}"/>
                  </a:ext>
                </a:extLst>
              </p:cNvPr>
              <p:cNvPicPr/>
              <p:nvPr/>
            </p:nvPicPr>
            <p:blipFill>
              <a:blip r:embed="rId8"/>
              <a:stretch>
                <a:fillRect/>
              </a:stretch>
            </p:blipFill>
            <p:spPr>
              <a:xfrm>
                <a:off x="2193326" y="17509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A69595D1-A11C-0052-EC49-9D4574D19E8F}"/>
                  </a:ext>
                </a:extLst>
              </p14:cNvPr>
              <p14:cNvContentPartPr/>
              <p14:nvPr/>
            </p14:nvContentPartPr>
            <p14:xfrm>
              <a:off x="1534166" y="2538640"/>
              <a:ext cx="922320" cy="356040"/>
            </p14:xfrm>
          </p:contentPart>
        </mc:Choice>
        <mc:Fallback xmlns="">
          <p:pic>
            <p:nvPicPr>
              <p:cNvPr id="13" name="Ink 12">
                <a:extLst>
                  <a:ext uri="{FF2B5EF4-FFF2-40B4-BE49-F238E27FC236}">
                    <a16:creationId xmlns:a16="http://schemas.microsoft.com/office/drawing/2014/main" id="{A69595D1-A11C-0052-EC49-9D4574D19E8F}"/>
                  </a:ext>
                </a:extLst>
              </p:cNvPr>
              <p:cNvPicPr/>
              <p:nvPr/>
            </p:nvPicPr>
            <p:blipFill>
              <a:blip r:embed="rId10"/>
              <a:stretch>
                <a:fillRect/>
              </a:stretch>
            </p:blipFill>
            <p:spPr>
              <a:xfrm>
                <a:off x="1471166" y="2475640"/>
                <a:ext cx="1047960" cy="481680"/>
              </a:xfrm>
              <a:prstGeom prst="rect">
                <a:avLst/>
              </a:prstGeom>
            </p:spPr>
          </p:pic>
        </mc:Fallback>
      </mc:AlternateContent>
    </p:spTree>
    <p:extLst>
      <p:ext uri="{BB962C8B-B14F-4D97-AF65-F5344CB8AC3E}">
        <p14:creationId xmlns:p14="http://schemas.microsoft.com/office/powerpoint/2010/main" val="150151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D01B8-5336-EA15-D0B5-BB37D5B5AF11}"/>
              </a:ext>
            </a:extLst>
          </p:cNvPr>
          <p:cNvPicPr>
            <a:picLocks noChangeAspect="1"/>
          </p:cNvPicPr>
          <p:nvPr/>
        </p:nvPicPr>
        <p:blipFill>
          <a:blip r:embed="rId3"/>
          <a:stretch>
            <a:fillRect/>
          </a:stretch>
        </p:blipFill>
        <p:spPr>
          <a:xfrm>
            <a:off x="1537435" y="1573888"/>
            <a:ext cx="2901456" cy="4223131"/>
          </a:xfrm>
          <a:prstGeom prst="rect">
            <a:avLst/>
          </a:prstGeom>
        </p:spPr>
      </p:pic>
      <p:pic>
        <p:nvPicPr>
          <p:cNvPr id="13" name="Picture 12">
            <a:extLst>
              <a:ext uri="{FF2B5EF4-FFF2-40B4-BE49-F238E27FC236}">
                <a16:creationId xmlns:a16="http://schemas.microsoft.com/office/drawing/2014/main" id="{CCD7BBF3-4822-19ED-2387-6C9161A342A2}"/>
              </a:ext>
            </a:extLst>
          </p:cNvPr>
          <p:cNvPicPr>
            <a:picLocks noChangeAspect="1"/>
          </p:cNvPicPr>
          <p:nvPr/>
        </p:nvPicPr>
        <p:blipFill>
          <a:blip r:embed="rId4"/>
          <a:stretch>
            <a:fillRect/>
          </a:stretch>
        </p:blipFill>
        <p:spPr>
          <a:xfrm>
            <a:off x="7683942" y="1610349"/>
            <a:ext cx="2984059" cy="4130185"/>
          </a:xfrm>
          <a:prstGeom prst="rect">
            <a:avLst/>
          </a:prstGeom>
        </p:spPr>
      </p:pic>
      <p:sp>
        <p:nvSpPr>
          <p:cNvPr id="14" name="Content Placeholder 2">
            <a:extLst>
              <a:ext uri="{FF2B5EF4-FFF2-40B4-BE49-F238E27FC236}">
                <a16:creationId xmlns:a16="http://schemas.microsoft.com/office/drawing/2014/main" id="{C83089FA-F50B-7853-CBE5-EDE8D64531D9}"/>
              </a:ext>
            </a:extLst>
          </p:cNvPr>
          <p:cNvSpPr txBox="1">
            <a:spLocks/>
          </p:cNvSpPr>
          <p:nvPr/>
        </p:nvSpPr>
        <p:spPr>
          <a:xfrm>
            <a:off x="1537435" y="496226"/>
            <a:ext cx="8229600" cy="14206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3600" b="0" i="0" u="none" strike="noStrike" kern="1200" cap="none" spc="0" normalizeH="0" baseline="0" noProof="0">
                <a:ln>
                  <a:noFill/>
                </a:ln>
                <a:solidFill>
                  <a:prstClr val="black"/>
                </a:solidFill>
                <a:effectLst/>
                <a:uLnTx/>
                <a:uFillTx/>
                <a:latin typeface="Calibri"/>
                <a:ea typeface="+mn-ea"/>
                <a:cs typeface="+mn-cs"/>
              </a:rPr>
              <a:t>Shared Locality Plans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4100" b="1" i="1"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653CBE04-C3E3-0612-378B-F65E9DACFEB3}"/>
              </a:ext>
            </a:extLst>
          </p:cNvPr>
          <p:cNvPicPr>
            <a:picLocks noChangeAspect="1"/>
          </p:cNvPicPr>
          <p:nvPr/>
        </p:nvPicPr>
        <p:blipFill>
          <a:blip r:embed="rId5"/>
          <a:stretch>
            <a:fillRect/>
          </a:stretch>
        </p:blipFill>
        <p:spPr>
          <a:xfrm>
            <a:off x="4601891" y="1573887"/>
            <a:ext cx="3004710" cy="4130185"/>
          </a:xfrm>
          <a:prstGeom prst="rect">
            <a:avLst/>
          </a:prstGeom>
        </p:spPr>
      </p:pic>
      <p:sp>
        <p:nvSpPr>
          <p:cNvPr id="2" name="Rectangle 1">
            <a:extLst>
              <a:ext uri="{FF2B5EF4-FFF2-40B4-BE49-F238E27FC236}">
                <a16:creationId xmlns:a16="http://schemas.microsoft.com/office/drawing/2014/main" id="{380E6E4A-EBA2-C184-9C28-668A43729AE2}"/>
              </a:ext>
            </a:extLst>
          </p:cNvPr>
          <p:cNvSpPr/>
          <p:nvPr/>
        </p:nvSpPr>
        <p:spPr>
          <a:xfrm>
            <a:off x="1642796" y="5797018"/>
            <a:ext cx="2690735" cy="564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A7A7A"/>
                </a:solidFill>
                <a:effectLst/>
                <a:uLnTx/>
                <a:uFillTx/>
                <a:latin typeface="Roboto" panose="02000000000000000000" pitchFamily="2" charset="0"/>
                <a:ea typeface="+mn-ea"/>
                <a:cs typeface="+mn-cs"/>
              </a:rPr>
              <a:t>Priority Neighbourhoods: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7A7A7A"/>
                </a:solidFill>
                <a:effectLst/>
                <a:uLnTx/>
                <a:uFillTx/>
                <a:latin typeface="Roboto" panose="02000000000000000000" pitchFamily="2" charset="0"/>
                <a:ea typeface="+mn-ea"/>
                <a:cs typeface="+mn-cs"/>
              </a:rPr>
              <a:t>Heathryfold</a:t>
            </a:r>
            <a:r>
              <a:rPr kumimoji="0" lang="en-GB" sz="1200" b="0" i="0" u="none" strike="noStrike" kern="1200" cap="none" spc="0" normalizeH="0" baseline="0" noProof="0">
                <a:ln>
                  <a:noFill/>
                </a:ln>
                <a:solidFill>
                  <a:srgbClr val="7A7A7A"/>
                </a:solidFill>
                <a:effectLst/>
                <a:uLnTx/>
                <a:uFillTx/>
                <a:latin typeface="Roboto" panose="02000000000000000000" pitchFamily="2" charset="0"/>
                <a:ea typeface="+mn-ea"/>
                <a:cs typeface="+mn-cs"/>
              </a:rPr>
              <a:t>, Middlefield, Northfield, Cummings Park, </a:t>
            </a:r>
            <a:r>
              <a:rPr kumimoji="0" lang="en-GB" sz="1200" b="0" i="0" u="none" strike="noStrike" kern="1200" cap="none" spc="0" normalizeH="0" baseline="0" noProof="0" err="1">
                <a:ln>
                  <a:noFill/>
                </a:ln>
                <a:solidFill>
                  <a:srgbClr val="7A7A7A"/>
                </a:solidFill>
                <a:effectLst/>
                <a:uLnTx/>
                <a:uFillTx/>
                <a:latin typeface="Roboto" panose="02000000000000000000" pitchFamily="2" charset="0"/>
                <a:ea typeface="+mn-ea"/>
                <a:cs typeface="+mn-cs"/>
              </a:rPr>
              <a:t>Mastrick</a:t>
            </a:r>
            <a:endParaRPr kumimoji="0" lang="en-GB" sz="1200" b="0" i="0" u="none" strike="noStrike" kern="1200" cap="none" spc="0" normalizeH="0" baseline="0" noProof="0">
              <a:ln>
                <a:noFill/>
              </a:ln>
              <a:solidFill>
                <a:srgbClr val="7A7A7A"/>
              </a:solidFill>
              <a:effectLst/>
              <a:uLnTx/>
              <a:uFillTx/>
              <a:latin typeface="Roboto" panose="02000000000000000000" pitchFamily="2" charset="0"/>
              <a:ea typeface="+mn-ea"/>
              <a:cs typeface="+mn-cs"/>
            </a:endParaRPr>
          </a:p>
        </p:txBody>
      </p:sp>
      <p:sp>
        <p:nvSpPr>
          <p:cNvPr id="3" name="Rectangle 2">
            <a:extLst>
              <a:ext uri="{FF2B5EF4-FFF2-40B4-BE49-F238E27FC236}">
                <a16:creationId xmlns:a16="http://schemas.microsoft.com/office/drawing/2014/main" id="{9BB41CF9-1532-DC13-F537-0301C819A8B9}"/>
              </a:ext>
            </a:extLst>
          </p:cNvPr>
          <p:cNvSpPr/>
          <p:nvPr/>
        </p:nvSpPr>
        <p:spPr>
          <a:xfrm>
            <a:off x="4701122" y="5692306"/>
            <a:ext cx="2690735" cy="564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A7A7A"/>
                </a:solidFill>
                <a:effectLst/>
                <a:uLnTx/>
                <a:uFillTx/>
                <a:latin typeface="Roboto" panose="02000000000000000000" pitchFamily="2" charset="0"/>
                <a:ea typeface="+mn-ea"/>
                <a:cs typeface="+mn-cs"/>
              </a:rPr>
              <a:t>Priority Neighbourhoods: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A7A7A"/>
                </a:solidFill>
                <a:effectLst/>
                <a:uLnTx/>
                <a:uFillTx/>
                <a:latin typeface="Roboto" panose="02000000000000000000" pitchFamily="2" charset="0"/>
                <a:ea typeface="+mn-ea"/>
                <a:cs typeface="+mn-cs"/>
              </a:rPr>
              <a:t>Torry, Kincorth</a:t>
            </a:r>
          </a:p>
        </p:txBody>
      </p:sp>
      <p:sp>
        <p:nvSpPr>
          <p:cNvPr id="4" name="Rectangle 3">
            <a:extLst>
              <a:ext uri="{FF2B5EF4-FFF2-40B4-BE49-F238E27FC236}">
                <a16:creationId xmlns:a16="http://schemas.microsoft.com/office/drawing/2014/main" id="{851E21BB-D91B-FD9E-6ABA-A749EEDA53A8}"/>
              </a:ext>
            </a:extLst>
          </p:cNvPr>
          <p:cNvSpPr/>
          <p:nvPr/>
        </p:nvSpPr>
        <p:spPr>
          <a:xfrm>
            <a:off x="7683942" y="5797018"/>
            <a:ext cx="2690735" cy="564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A7A7A"/>
                </a:solidFill>
                <a:effectLst/>
                <a:uLnTx/>
                <a:uFillTx/>
                <a:latin typeface="Roboto" panose="02000000000000000000" pitchFamily="2" charset="0"/>
                <a:ea typeface="+mn-ea"/>
                <a:cs typeface="+mn-cs"/>
              </a:rPr>
              <a:t>Priority Neighbourhoods: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7A7A7A"/>
                </a:solidFill>
                <a:effectLst/>
                <a:uLnTx/>
                <a:uFillTx/>
                <a:latin typeface="Roboto" panose="02000000000000000000" pitchFamily="2" charset="0"/>
                <a:ea typeface="+mn-ea"/>
                <a:cs typeface="+mn-cs"/>
              </a:rPr>
              <a:t>Seaton, Tillydrone, Woodside, George Street, Ashgrove, </a:t>
            </a:r>
            <a:r>
              <a:rPr kumimoji="0" lang="en-GB" sz="1200" b="0" i="0" u="none" strike="noStrike" kern="1200" cap="none" spc="0" normalizeH="0" baseline="0" noProof="0" err="1">
                <a:ln>
                  <a:noFill/>
                </a:ln>
                <a:solidFill>
                  <a:srgbClr val="7A7A7A"/>
                </a:solidFill>
                <a:effectLst/>
                <a:uLnTx/>
                <a:uFillTx/>
                <a:latin typeface="Roboto" panose="02000000000000000000" pitchFamily="2" charset="0"/>
                <a:ea typeface="+mn-ea"/>
                <a:cs typeface="+mn-cs"/>
              </a:rPr>
              <a:t>Stockethill</a:t>
            </a:r>
            <a:endParaRPr kumimoji="0" lang="en-GB" sz="1200" b="0" i="0" u="none" strike="noStrike" kern="1200" cap="none" spc="0" normalizeH="0" baseline="0" noProof="0">
              <a:ln>
                <a:noFill/>
              </a:ln>
              <a:solidFill>
                <a:srgbClr val="7A7A7A"/>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55779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6D8502-2214-4F0C-ADA2-5ED5AE6F399F}"/>
              </a:ext>
            </a:extLst>
          </p:cNvPr>
          <p:cNvSpPr>
            <a:spLocks noGrp="1"/>
          </p:cNvSpPr>
          <p:nvPr>
            <p:ph idx="1"/>
          </p:nvPr>
        </p:nvSpPr>
        <p:spPr>
          <a:xfrm>
            <a:off x="598024" y="2266198"/>
            <a:ext cx="6328800" cy="3462228"/>
          </a:xfrm>
        </p:spPr>
        <p:txBody>
          <a:bodyPr>
            <a:noAutofit/>
          </a:bodyPr>
          <a:lstStyle/>
          <a:p>
            <a:r>
              <a:rPr lang="en-GB" sz="2400"/>
              <a:t>3 Locality Empowerment cover the whole of the City </a:t>
            </a:r>
          </a:p>
          <a:p>
            <a:r>
              <a:rPr lang="en-GB" sz="2400"/>
              <a:t>They invite community participation in developing and taking forward the Locality Plans</a:t>
            </a:r>
          </a:p>
          <a:p>
            <a:r>
              <a:rPr lang="en-GB" sz="2400"/>
              <a:t>Open to any community member or group</a:t>
            </a:r>
          </a:p>
          <a:p>
            <a:r>
              <a:rPr lang="en-GB" sz="2400"/>
              <a:t>Priority Neighbourhood Partnerships have been set up in the most disadvantaged areas to support communities to engage</a:t>
            </a:r>
          </a:p>
        </p:txBody>
      </p:sp>
      <p:sp>
        <p:nvSpPr>
          <p:cNvPr id="7" name="TextBox 6">
            <a:extLst>
              <a:ext uri="{FF2B5EF4-FFF2-40B4-BE49-F238E27FC236}">
                <a16:creationId xmlns:a16="http://schemas.microsoft.com/office/drawing/2014/main" id="{75F4B7B6-86E7-320B-7D35-396065781DEB}"/>
              </a:ext>
            </a:extLst>
          </p:cNvPr>
          <p:cNvSpPr txBox="1"/>
          <p:nvPr/>
        </p:nvSpPr>
        <p:spPr>
          <a:xfrm>
            <a:off x="784800" y="1240191"/>
            <a:ext cx="6328800" cy="623248"/>
          </a:xfrm>
          <a:prstGeom prst="rect">
            <a:avLst/>
          </a:prstGeom>
          <a:noFill/>
        </p:spPr>
        <p:txBody>
          <a:bodyPr wrap="square" lIns="68580" tIns="34290" rIns="68580" bIns="3429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a:ea typeface="+mn-ea"/>
                <a:cs typeface="+mn-cs"/>
              </a:rPr>
              <a:t>Shared Community Groups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88C01-E7F8-3784-A284-7CE60DCD6BDA}"/>
              </a:ext>
            </a:extLst>
          </p:cNvPr>
          <p:cNvPicPr>
            <a:picLocks noChangeAspect="1"/>
          </p:cNvPicPr>
          <p:nvPr/>
        </p:nvPicPr>
        <p:blipFill>
          <a:blip r:embed="rId2"/>
          <a:stretch>
            <a:fillRect/>
          </a:stretch>
        </p:blipFill>
        <p:spPr>
          <a:xfrm rot="733043">
            <a:off x="9726528" y="2754336"/>
            <a:ext cx="2806937" cy="3969304"/>
          </a:xfrm>
          <a:prstGeom prst="rect">
            <a:avLst/>
          </a:prstGeom>
          <a:ln>
            <a:solidFill>
              <a:schemeClr val="bg2">
                <a:lumMod val="90000"/>
              </a:schemeClr>
            </a:solidFill>
          </a:ln>
        </p:spPr>
      </p:pic>
      <p:pic>
        <p:nvPicPr>
          <p:cNvPr id="8" name="Picture 7">
            <a:extLst>
              <a:ext uri="{FF2B5EF4-FFF2-40B4-BE49-F238E27FC236}">
                <a16:creationId xmlns:a16="http://schemas.microsoft.com/office/drawing/2014/main" id="{EE6A4A92-2A8E-DC65-1195-FBDCE599BEA9}"/>
              </a:ext>
            </a:extLst>
          </p:cNvPr>
          <p:cNvPicPr>
            <a:picLocks noChangeAspect="1"/>
          </p:cNvPicPr>
          <p:nvPr/>
        </p:nvPicPr>
        <p:blipFill>
          <a:blip r:embed="rId3"/>
          <a:stretch>
            <a:fillRect/>
          </a:stretch>
        </p:blipFill>
        <p:spPr>
          <a:xfrm rot="21021591">
            <a:off x="6669123" y="210233"/>
            <a:ext cx="2847834" cy="3996339"/>
          </a:xfrm>
          <a:prstGeom prst="rect">
            <a:avLst/>
          </a:prstGeom>
          <a:ln>
            <a:solidFill>
              <a:schemeClr val="bg2">
                <a:lumMod val="90000"/>
              </a:schemeClr>
            </a:solidFill>
          </a:ln>
        </p:spPr>
      </p:pic>
    </p:spTree>
    <p:extLst>
      <p:ext uri="{BB962C8B-B14F-4D97-AF65-F5344CB8AC3E}">
        <p14:creationId xmlns:p14="http://schemas.microsoft.com/office/powerpoint/2010/main" val="390436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9401-6480-45B8-A951-244F0B88AC74}"/>
              </a:ext>
            </a:extLst>
          </p:cNvPr>
          <p:cNvSpPr>
            <a:spLocks noGrp="1"/>
          </p:cNvSpPr>
          <p:nvPr>
            <p:ph type="title"/>
          </p:nvPr>
        </p:nvSpPr>
        <p:spPr/>
        <p:txBody>
          <a:bodyPr>
            <a:normAutofit/>
          </a:bodyPr>
          <a:lstStyle/>
          <a:p>
            <a:r>
              <a:rPr lang="en-GB" sz="3200"/>
              <a:t>Community Connectors</a:t>
            </a:r>
          </a:p>
        </p:txBody>
      </p:sp>
      <p:pic>
        <p:nvPicPr>
          <p:cNvPr id="5" name="Picture 5" descr="A picture containing diagram&#10;&#10;Description automatically generated">
            <a:extLst>
              <a:ext uri="{FF2B5EF4-FFF2-40B4-BE49-F238E27FC236}">
                <a16:creationId xmlns:a16="http://schemas.microsoft.com/office/drawing/2014/main" id="{92B0FE73-47BB-4E93-A25D-D39238CBDB7C}"/>
              </a:ext>
            </a:extLst>
          </p:cNvPr>
          <p:cNvPicPr>
            <a:picLocks noChangeAspect="1"/>
          </p:cNvPicPr>
          <p:nvPr/>
        </p:nvPicPr>
        <p:blipFill>
          <a:blip r:embed="rId2"/>
          <a:stretch>
            <a:fillRect/>
          </a:stretch>
        </p:blipFill>
        <p:spPr>
          <a:xfrm>
            <a:off x="1153552" y="1544486"/>
            <a:ext cx="4605501" cy="4581584"/>
          </a:xfrm>
          <a:prstGeom prst="rect">
            <a:avLst/>
          </a:prstGeom>
        </p:spPr>
      </p:pic>
      <p:sp>
        <p:nvSpPr>
          <p:cNvPr id="6" name="TextBox 5">
            <a:extLst>
              <a:ext uri="{FF2B5EF4-FFF2-40B4-BE49-F238E27FC236}">
                <a16:creationId xmlns:a16="http://schemas.microsoft.com/office/drawing/2014/main" id="{1674D9C4-0BFC-4102-AD59-12934732F1D9}"/>
              </a:ext>
            </a:extLst>
          </p:cNvPr>
          <p:cNvSpPr txBox="1"/>
          <p:nvPr/>
        </p:nvSpPr>
        <p:spPr>
          <a:xfrm>
            <a:off x="6096000" y="1634676"/>
            <a:ext cx="484098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a:ea typeface="+mn-ea"/>
                <a:cs typeface="+mn-cs"/>
              </a:rPr>
              <a:t>Members of the community or locality based staff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a:ea typeface="+mn-ea"/>
                <a:cs typeface="+mn-cs"/>
              </a:rPr>
              <a:t>Supported to participate in health improvement projects in their area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a:ea typeface="+mn-ea"/>
                <a:cs typeface="+mn-cs"/>
              </a:rPr>
              <a:t>Providing community perspective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a:ea typeface="+mn-ea"/>
                <a:cs typeface="+mn-cs"/>
              </a:rPr>
              <a:t>Helping shape thinking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a:ea typeface="+mn-ea"/>
                <a:cs typeface="+mn-cs"/>
              </a:rPr>
              <a:t>Ensuring partners are listening</a:t>
            </a:r>
          </a:p>
        </p:txBody>
      </p:sp>
    </p:spTree>
    <p:extLst>
      <p:ext uri="{BB962C8B-B14F-4D97-AF65-F5344CB8AC3E}">
        <p14:creationId xmlns:p14="http://schemas.microsoft.com/office/powerpoint/2010/main" val="2846891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364B9-2CB9-97A5-B927-36F98E530356}"/>
              </a:ext>
            </a:extLst>
          </p:cNvPr>
          <p:cNvSpPr>
            <a:spLocks noGrp="1"/>
          </p:cNvSpPr>
          <p:nvPr>
            <p:ph type="title"/>
          </p:nvPr>
        </p:nvSpPr>
        <p:spPr/>
        <p:txBody>
          <a:bodyPr/>
          <a:lstStyle/>
          <a:p>
            <a:r>
              <a:rPr lang="en-GB"/>
              <a:t>Shared Management of Outcomes</a:t>
            </a:r>
          </a:p>
        </p:txBody>
      </p:sp>
      <p:sp>
        <p:nvSpPr>
          <p:cNvPr id="4" name="Slide Number Placeholder 3">
            <a:extLst>
              <a:ext uri="{FF2B5EF4-FFF2-40B4-BE49-F238E27FC236}">
                <a16:creationId xmlns:a16="http://schemas.microsoft.com/office/drawing/2014/main" id="{D859C474-9037-6466-7C49-185F4CD95C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CE4D9-EB61-48C8-8ABE-DFD5ED8982F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AF15855-A217-8713-656A-09C1B0121839}"/>
              </a:ext>
            </a:extLst>
          </p:cNvPr>
          <p:cNvPicPr>
            <a:picLocks noChangeAspect="1"/>
          </p:cNvPicPr>
          <p:nvPr/>
        </p:nvPicPr>
        <p:blipFill>
          <a:blip r:embed="rId2"/>
          <a:stretch>
            <a:fillRect/>
          </a:stretch>
        </p:blipFill>
        <p:spPr>
          <a:xfrm>
            <a:off x="367052" y="1777857"/>
            <a:ext cx="7326840" cy="4207307"/>
          </a:xfrm>
          <a:prstGeom prst="rect">
            <a:avLst/>
          </a:prstGeom>
        </p:spPr>
      </p:pic>
      <p:pic>
        <p:nvPicPr>
          <p:cNvPr id="10" name="Picture 9">
            <a:extLst>
              <a:ext uri="{FF2B5EF4-FFF2-40B4-BE49-F238E27FC236}">
                <a16:creationId xmlns:a16="http://schemas.microsoft.com/office/drawing/2014/main" id="{BEB30392-29CC-4BBB-29C3-445DD4C34367}"/>
              </a:ext>
            </a:extLst>
          </p:cNvPr>
          <p:cNvPicPr>
            <a:picLocks noChangeAspect="1"/>
          </p:cNvPicPr>
          <p:nvPr/>
        </p:nvPicPr>
        <p:blipFill>
          <a:blip r:embed="rId3"/>
          <a:stretch>
            <a:fillRect/>
          </a:stretch>
        </p:blipFill>
        <p:spPr>
          <a:xfrm>
            <a:off x="8157157" y="1721571"/>
            <a:ext cx="3079073" cy="4360718"/>
          </a:xfrm>
          <a:prstGeom prst="rect">
            <a:avLst/>
          </a:prstGeom>
        </p:spPr>
      </p:pic>
    </p:spTree>
    <p:extLst>
      <p:ext uri="{BB962C8B-B14F-4D97-AF65-F5344CB8AC3E}">
        <p14:creationId xmlns:p14="http://schemas.microsoft.com/office/powerpoint/2010/main" val="110651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Diagram&#10;&#10;Description automatically generated">
            <a:extLst>
              <a:ext uri="{FF2B5EF4-FFF2-40B4-BE49-F238E27FC236}">
                <a16:creationId xmlns:a16="http://schemas.microsoft.com/office/drawing/2014/main" id="{96E6D555-BF83-340E-B807-69C25213BC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634" b="6380"/>
          <a:stretch/>
        </p:blipFill>
        <p:spPr>
          <a:xfrm>
            <a:off x="20" y="10"/>
            <a:ext cx="12191980" cy="6857990"/>
          </a:xfrm>
          <a:prstGeom prst="rect">
            <a:avLst/>
          </a:prstGeom>
        </p:spPr>
      </p:pic>
      <p:sp>
        <p:nvSpPr>
          <p:cNvPr id="2" name="Rectangle 1">
            <a:extLst>
              <a:ext uri="{FF2B5EF4-FFF2-40B4-BE49-F238E27FC236}">
                <a16:creationId xmlns:a16="http://schemas.microsoft.com/office/drawing/2014/main" id="{D924B0D3-3D98-A847-4E92-3CC2AED6476A}"/>
              </a:ext>
            </a:extLst>
          </p:cNvPr>
          <p:cNvSpPr/>
          <p:nvPr/>
        </p:nvSpPr>
        <p:spPr>
          <a:xfrm>
            <a:off x="4905375" y="4977438"/>
            <a:ext cx="2381250" cy="485775"/>
          </a:xfrm>
          <a:prstGeom prst="rect">
            <a:avLst/>
          </a:prstGeom>
          <a:solidFill>
            <a:srgbClr val="EEE8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600" b="1"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2023-2026</a:t>
            </a:r>
            <a:endParaRPr kumimoji="0" lang="en-GB" sz="1100" b="0" i="0" u="none" strike="noStrike" kern="1200" cap="none" spc="0" normalizeH="0" baseline="0" noProof="0">
              <a:ln>
                <a:noFill/>
              </a:ln>
              <a:solidFill>
                <a:prstClr val="white"/>
              </a:solidFill>
              <a:effectLst/>
              <a:uLnTx/>
              <a:uFillTx/>
              <a:latin typeface="Calibri"/>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7403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126D-3DB6-2340-B9FF-77A3009FCFED}"/>
              </a:ext>
            </a:extLst>
          </p:cNvPr>
          <p:cNvSpPr>
            <a:spLocks noGrp="1"/>
          </p:cNvSpPr>
          <p:nvPr>
            <p:ph type="title"/>
          </p:nvPr>
        </p:nvSpPr>
        <p:spPr>
          <a:xfrm>
            <a:off x="7313943" y="1695275"/>
            <a:ext cx="4362085" cy="1325563"/>
          </a:xfrm>
        </p:spPr>
        <p:txBody>
          <a:bodyPr>
            <a:normAutofit fontScale="90000"/>
          </a:bodyPr>
          <a:lstStyle/>
          <a:p>
            <a:r>
              <a:rPr lang="en-GB" b="1">
                <a:latin typeface="+mn-lt"/>
              </a:rPr>
              <a:t>Ladder of Empowerment</a:t>
            </a:r>
          </a:p>
        </p:txBody>
      </p:sp>
      <p:pic>
        <p:nvPicPr>
          <p:cNvPr id="4" name="Picture 3">
            <a:extLst>
              <a:ext uri="{FF2B5EF4-FFF2-40B4-BE49-F238E27FC236}">
                <a16:creationId xmlns:a16="http://schemas.microsoft.com/office/drawing/2014/main" id="{CB33DCB6-46DC-9752-AD57-57C636E92E56}"/>
              </a:ext>
            </a:extLst>
          </p:cNvPr>
          <p:cNvPicPr>
            <a:picLocks noChangeAspect="1"/>
          </p:cNvPicPr>
          <p:nvPr/>
        </p:nvPicPr>
        <p:blipFill>
          <a:blip r:embed="rId2"/>
          <a:stretch>
            <a:fillRect/>
          </a:stretch>
        </p:blipFill>
        <p:spPr>
          <a:xfrm>
            <a:off x="1440487" y="0"/>
            <a:ext cx="5392168" cy="6858000"/>
          </a:xfrm>
          <a:prstGeom prst="rect">
            <a:avLst/>
          </a:prstGeom>
        </p:spPr>
      </p:pic>
    </p:spTree>
    <p:extLst>
      <p:ext uri="{BB962C8B-B14F-4D97-AF65-F5344CB8AC3E}">
        <p14:creationId xmlns:p14="http://schemas.microsoft.com/office/powerpoint/2010/main" val="3203954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178F7FF-0F0A-1C38-46B9-D73F023A3525}"/>
              </a:ext>
            </a:extLst>
          </p:cNvPr>
          <p:cNvSpPr/>
          <p:nvPr/>
        </p:nvSpPr>
        <p:spPr>
          <a:xfrm>
            <a:off x="-114352" y="5384927"/>
            <a:ext cx="3184339" cy="1473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5C03F08-C7FD-0066-92E5-68AD3340D04C}"/>
              </a:ext>
            </a:extLst>
          </p:cNvPr>
          <p:cNvSpPr/>
          <p:nvPr/>
        </p:nvSpPr>
        <p:spPr>
          <a:xfrm>
            <a:off x="8991332" y="5368598"/>
            <a:ext cx="3184339" cy="1473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2907BE74-B87C-DB7B-9E7E-8AA084E172B5}"/>
              </a:ext>
            </a:extLst>
          </p:cNvPr>
          <p:cNvSpPr/>
          <p:nvPr/>
        </p:nvSpPr>
        <p:spPr>
          <a:xfrm>
            <a:off x="5671726" y="1941609"/>
            <a:ext cx="2184326" cy="1086351"/>
          </a:xfrm>
          <a:prstGeom prst="roundRect">
            <a:avLst/>
          </a:prstGeom>
          <a:solidFill>
            <a:srgbClr val="DEFA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Locality Empowerment Groups</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D65168E-E9CC-5982-B95C-1559A5DC74B8}"/>
              </a:ext>
            </a:extLst>
          </p:cNvPr>
          <p:cNvSpPr/>
          <p:nvPr/>
        </p:nvSpPr>
        <p:spPr>
          <a:xfrm>
            <a:off x="6663543" y="4270961"/>
            <a:ext cx="2390248" cy="1086351"/>
          </a:xfrm>
          <a:prstGeom prst="roundRect">
            <a:avLst/>
          </a:prstGeom>
          <a:solidFill>
            <a:srgbClr val="DEFA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Priority Neighbourhood Partnerships</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15B4D63D-20AC-90AD-C2F5-079F865A073A}"/>
              </a:ext>
            </a:extLst>
          </p:cNvPr>
          <p:cNvSpPr/>
          <p:nvPr/>
        </p:nvSpPr>
        <p:spPr>
          <a:xfrm>
            <a:off x="9208817" y="4309840"/>
            <a:ext cx="2357581" cy="946107"/>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Fairer Aberdeen Board</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6BBB114-406F-D82A-6D16-80197FF8430C}"/>
              </a:ext>
            </a:extLst>
          </p:cNvPr>
          <p:cNvSpPr/>
          <p:nvPr/>
        </p:nvSpPr>
        <p:spPr>
          <a:xfrm>
            <a:off x="5992402" y="5568120"/>
            <a:ext cx="2184326" cy="1151343"/>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Community Empowerment Network</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8DFD069D-00E1-6C14-BEEC-4D077F34F454}"/>
              </a:ext>
            </a:extLst>
          </p:cNvPr>
          <p:cNvSpPr/>
          <p:nvPr/>
        </p:nvSpPr>
        <p:spPr>
          <a:xfrm>
            <a:off x="2487003" y="3429000"/>
            <a:ext cx="2008910" cy="1189307"/>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Aberdeen Youth Network</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4AFA5F24-9B5D-03DB-D129-F490B0A73B20}"/>
              </a:ext>
            </a:extLst>
          </p:cNvPr>
          <p:cNvSpPr/>
          <p:nvPr/>
        </p:nvSpPr>
        <p:spPr>
          <a:xfrm>
            <a:off x="6909267" y="3186050"/>
            <a:ext cx="2033481" cy="888946"/>
          </a:xfrm>
          <a:prstGeom prst="round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Participatory Budgeting</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A0397ACA-0091-EBC5-09A0-513E4C524049}"/>
              </a:ext>
            </a:extLst>
          </p:cNvPr>
          <p:cNvSpPr/>
          <p:nvPr/>
        </p:nvSpPr>
        <p:spPr>
          <a:xfrm>
            <a:off x="8116165" y="2015268"/>
            <a:ext cx="2331228" cy="730533"/>
          </a:xfrm>
          <a:prstGeom prst="round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City Voice</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DFA30C9-E65C-E9E7-965D-F1B5C99FEB25}"/>
              </a:ext>
            </a:extLst>
          </p:cNvPr>
          <p:cNvSpPr/>
          <p:nvPr/>
        </p:nvSpPr>
        <p:spPr>
          <a:xfrm>
            <a:off x="4512605" y="4510686"/>
            <a:ext cx="1921906" cy="946107"/>
          </a:xfrm>
          <a:prstGeom prst="round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Simulator</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76865ED1-FA2D-5826-F951-992DB79C142E}"/>
              </a:ext>
            </a:extLst>
          </p:cNvPr>
          <p:cNvSpPr/>
          <p:nvPr/>
        </p:nvSpPr>
        <p:spPr>
          <a:xfrm>
            <a:off x="4741637" y="3258968"/>
            <a:ext cx="1921906" cy="1086351"/>
          </a:xfrm>
          <a:prstGeom prst="round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Community Connector</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ED0E1DBA-535A-7BC3-B156-1B1D83E080A8}"/>
              </a:ext>
            </a:extLst>
          </p:cNvPr>
          <p:cNvSpPr/>
          <p:nvPr/>
        </p:nvSpPr>
        <p:spPr>
          <a:xfrm>
            <a:off x="9106591" y="2974838"/>
            <a:ext cx="2357009" cy="1086351"/>
          </a:xfrm>
          <a:prstGeom prst="round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Community Learning &amp; Development</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8D724475-53F1-89E7-719C-09B244BA7CDE}"/>
              </a:ext>
            </a:extLst>
          </p:cNvPr>
          <p:cNvSpPr/>
          <p:nvPr/>
        </p:nvSpPr>
        <p:spPr>
          <a:xfrm>
            <a:off x="3246569" y="5568120"/>
            <a:ext cx="2357009" cy="888946"/>
          </a:xfrm>
          <a:prstGeom prst="roundRect">
            <a:avLst/>
          </a:prstGeom>
          <a:solidFill>
            <a:srgbClr val="F8D8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Website</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0D3F6738-6383-58BC-84E2-57BC6D8501BC}"/>
              </a:ext>
            </a:extLst>
          </p:cNvPr>
          <p:cNvSpPr/>
          <p:nvPr/>
        </p:nvSpPr>
        <p:spPr>
          <a:xfrm>
            <a:off x="8643485" y="5623709"/>
            <a:ext cx="1925701" cy="777767"/>
          </a:xfrm>
          <a:prstGeom prst="roundRect">
            <a:avLst/>
          </a:prstGeom>
          <a:solidFill>
            <a:srgbClr val="F8D8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Community Updates</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99175AD-76BE-85DE-79C2-4BDBF1494EEF}"/>
              </a:ext>
            </a:extLst>
          </p:cNvPr>
          <p:cNvSpPr/>
          <p:nvPr/>
        </p:nvSpPr>
        <p:spPr>
          <a:xfrm>
            <a:off x="3219009" y="2246975"/>
            <a:ext cx="2184327" cy="869425"/>
          </a:xfrm>
          <a:prstGeom prst="roundRect">
            <a:avLst/>
          </a:prstGeom>
          <a:solidFill>
            <a:srgbClr val="F8D8E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Social Media</a:t>
            </a:r>
            <a:endParaRPr kumimoji="0" lang="en-GB" sz="24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p:txBody>
      </p:sp>
      <p:pic>
        <p:nvPicPr>
          <p:cNvPr id="19" name="Picture 18" descr="Shape&#10;&#10;Description automatically generated with low confidence">
            <a:extLst>
              <a:ext uri="{FF2B5EF4-FFF2-40B4-BE49-F238E27FC236}">
                <a16:creationId xmlns:a16="http://schemas.microsoft.com/office/drawing/2014/main" id="{DE75A6B7-1FC1-F43D-7359-3322183050A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3699" y="490108"/>
            <a:ext cx="5507334" cy="994977"/>
          </a:xfrm>
          <a:prstGeom prst="rect">
            <a:avLst/>
          </a:prstGeom>
        </p:spPr>
      </p:pic>
      <p:sp>
        <p:nvSpPr>
          <p:cNvPr id="22" name="Title 1">
            <a:extLst>
              <a:ext uri="{FF2B5EF4-FFF2-40B4-BE49-F238E27FC236}">
                <a16:creationId xmlns:a16="http://schemas.microsoft.com/office/drawing/2014/main" id="{E56E76CC-D5AC-A088-31B2-DFDB0232721B}"/>
              </a:ext>
            </a:extLst>
          </p:cNvPr>
          <p:cNvSpPr>
            <a:spLocks noGrp="1"/>
          </p:cNvSpPr>
          <p:nvPr>
            <p:ph type="title"/>
          </p:nvPr>
        </p:nvSpPr>
        <p:spPr>
          <a:xfrm>
            <a:off x="590185" y="376758"/>
            <a:ext cx="4959603" cy="1086351"/>
          </a:xfrm>
        </p:spPr>
        <p:txBody>
          <a:bodyPr anchor="b">
            <a:noAutofit/>
          </a:bodyPr>
          <a:lstStyle/>
          <a:p>
            <a:r>
              <a:rPr lang="en-GB" b="1">
                <a:latin typeface="+mn-lt"/>
              </a:rPr>
              <a:t>Where we are now</a:t>
            </a:r>
          </a:p>
        </p:txBody>
      </p:sp>
      <p:pic>
        <p:nvPicPr>
          <p:cNvPr id="24" name="Picture 23">
            <a:extLst>
              <a:ext uri="{FF2B5EF4-FFF2-40B4-BE49-F238E27FC236}">
                <a16:creationId xmlns:a16="http://schemas.microsoft.com/office/drawing/2014/main" id="{04C7D361-82D9-CF6E-943F-FA07D1BBBD0C}"/>
              </a:ext>
            </a:extLst>
          </p:cNvPr>
          <p:cNvPicPr>
            <a:picLocks noChangeAspect="1"/>
          </p:cNvPicPr>
          <p:nvPr/>
        </p:nvPicPr>
        <p:blipFill>
          <a:blip r:embed="rId3"/>
          <a:stretch>
            <a:fillRect/>
          </a:stretch>
        </p:blipFill>
        <p:spPr>
          <a:xfrm>
            <a:off x="545730" y="1392021"/>
            <a:ext cx="1617024" cy="7183435"/>
          </a:xfrm>
          <a:prstGeom prst="rect">
            <a:avLst/>
          </a:prstGeom>
        </p:spPr>
      </p:pic>
    </p:spTree>
    <p:extLst>
      <p:ext uri="{BB962C8B-B14F-4D97-AF65-F5344CB8AC3E}">
        <p14:creationId xmlns:p14="http://schemas.microsoft.com/office/powerpoint/2010/main" val="610961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432C-F511-A7F4-A224-80C32E9ADEAD}"/>
              </a:ext>
            </a:extLst>
          </p:cNvPr>
          <p:cNvSpPr>
            <a:spLocks noGrp="1"/>
          </p:cNvSpPr>
          <p:nvPr>
            <p:ph type="title"/>
          </p:nvPr>
        </p:nvSpPr>
        <p:spPr>
          <a:xfrm>
            <a:off x="636102" y="446634"/>
            <a:ext cx="11251097" cy="1325563"/>
          </a:xfrm>
        </p:spPr>
        <p:txBody>
          <a:bodyPr/>
          <a:lstStyle/>
          <a:p>
            <a:r>
              <a:rPr lang="en-GB" b="1">
                <a:latin typeface="+mn-lt"/>
              </a:rPr>
              <a:t>How we will know if we are improving</a:t>
            </a:r>
          </a:p>
        </p:txBody>
      </p:sp>
      <p:pic>
        <p:nvPicPr>
          <p:cNvPr id="5" name="Picture 4">
            <a:extLst>
              <a:ext uri="{FF2B5EF4-FFF2-40B4-BE49-F238E27FC236}">
                <a16:creationId xmlns:a16="http://schemas.microsoft.com/office/drawing/2014/main" id="{E4F215F3-890C-DF78-1EE1-4C025DE3D05C}"/>
              </a:ext>
            </a:extLst>
          </p:cNvPr>
          <p:cNvPicPr>
            <a:picLocks noChangeAspect="1"/>
          </p:cNvPicPr>
          <p:nvPr/>
        </p:nvPicPr>
        <p:blipFill>
          <a:blip r:embed="rId2" cstate="print">
            <a:duotone>
              <a:prstClr val="black"/>
              <a:schemeClr val="accent1">
                <a:lumMod val="20000"/>
                <a:lumOff val="80000"/>
                <a:tint val="45000"/>
                <a:satMod val="400000"/>
              </a:schemeClr>
            </a:duotone>
            <a:extLst>
              <a:ext uri="{28A0092B-C50C-407E-A947-70E740481C1C}">
                <a14:useLocalDpi xmlns:a14="http://schemas.microsoft.com/office/drawing/2010/main" val="0"/>
              </a:ext>
            </a:extLst>
          </a:blip>
          <a:srcRect/>
          <a:stretch>
            <a:fillRect/>
          </a:stretch>
        </p:blipFill>
        <p:spPr bwMode="auto">
          <a:xfrm>
            <a:off x="7217228" y="1962871"/>
            <a:ext cx="4542259" cy="2449708"/>
          </a:xfrm>
          <a:prstGeom prst="rect">
            <a:avLst/>
          </a:prstGeom>
          <a:noFill/>
        </p:spPr>
      </p:pic>
      <p:sp>
        <p:nvSpPr>
          <p:cNvPr id="7" name="Rectangle 3">
            <a:extLst>
              <a:ext uri="{FF2B5EF4-FFF2-40B4-BE49-F238E27FC236}">
                <a16:creationId xmlns:a16="http://schemas.microsoft.com/office/drawing/2014/main" id="{19E6D9A8-686D-A9FD-D372-CC17A660CEAF}"/>
              </a:ext>
            </a:extLst>
          </p:cNvPr>
          <p:cNvSpPr>
            <a:spLocks noChangeArrowheads="1"/>
          </p:cNvSpPr>
          <p:nvPr/>
        </p:nvSpPr>
        <p:spPr bwMode="auto">
          <a:xfrm>
            <a:off x="7188201" y="4041302"/>
            <a:ext cx="3454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Baseline 2021: 24% </a:t>
            </a:r>
            <a:endPar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1" u="none"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Arial" panose="020B0604020202020204" pitchFamily="34" charset="0"/>
              </a:rPr>
              <a:t>Source: Aberdeen City Voice Place standard question</a:t>
            </a:r>
            <a:endParaRPr kumimoji="0" lang="en-GB"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9FCBE8E-1375-29C6-5CF0-B1DBAF5F17DF}"/>
              </a:ext>
            </a:extLst>
          </p:cNvPr>
          <p:cNvSpPr txBox="1"/>
          <p:nvPr/>
        </p:nvSpPr>
        <p:spPr>
          <a:xfrm>
            <a:off x="636103" y="1962871"/>
            <a:ext cx="6254115" cy="255454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New Stretch Outcome 16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100% increase in the proportion of citizens who feel able to participate in decisions that help change things for the better by 2026</a:t>
            </a:r>
            <a:endParaRPr kumimoji="0" lang="en-GB" alt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712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E7A53168-8CDC-3280-33EF-29596780F10A}"/>
              </a:ext>
            </a:extLst>
          </p:cNvPr>
          <p:cNvPicPr>
            <a:picLocks noChangeAspect="1"/>
          </p:cNvPicPr>
          <p:nvPr/>
        </p:nvPicPr>
        <p:blipFill rotWithShape="1">
          <a:blip r:embed="rId2"/>
          <a:srcRect l="73284" t="10410" r="7123" b="31118"/>
          <a:stretch/>
        </p:blipFill>
        <p:spPr>
          <a:xfrm>
            <a:off x="5843859" y="1147"/>
            <a:ext cx="6344688" cy="6809795"/>
          </a:xfrm>
          <a:prstGeom prst="rect">
            <a:avLst/>
          </a:prstGeom>
        </p:spPr>
      </p:pic>
      <p:sp>
        <p:nvSpPr>
          <p:cNvPr id="10" name="Title 9">
            <a:extLst>
              <a:ext uri="{FF2B5EF4-FFF2-40B4-BE49-F238E27FC236}">
                <a16:creationId xmlns:a16="http://schemas.microsoft.com/office/drawing/2014/main" id="{FC411F4D-112A-5F2B-0FAF-9242C0BF6CB1}"/>
              </a:ext>
            </a:extLst>
          </p:cNvPr>
          <p:cNvSpPr>
            <a:spLocks noGrp="1"/>
          </p:cNvSpPr>
          <p:nvPr>
            <p:ph type="title"/>
          </p:nvPr>
        </p:nvSpPr>
        <p:spPr>
          <a:xfrm>
            <a:off x="1859" y="2710"/>
            <a:ext cx="10515600" cy="973871"/>
          </a:xfrm>
        </p:spPr>
        <p:txBody>
          <a:bodyPr>
            <a:normAutofit/>
          </a:bodyPr>
          <a:lstStyle/>
          <a:p>
            <a:r>
              <a:rPr lang="en-GB" sz="4000">
                <a:latin typeface="Calibri"/>
                <a:cs typeface="Calibri"/>
              </a:rPr>
              <a:t>ACHSCP Workforce Plan 2022 – 2025 </a:t>
            </a:r>
            <a:endParaRPr lang="en-US" sz="8000"/>
          </a:p>
        </p:txBody>
      </p:sp>
      <p:pic>
        <p:nvPicPr>
          <p:cNvPr id="12" name="Picture 12">
            <a:extLst>
              <a:ext uri="{FF2B5EF4-FFF2-40B4-BE49-F238E27FC236}">
                <a16:creationId xmlns:a16="http://schemas.microsoft.com/office/drawing/2014/main" id="{B0301D1A-A816-2F69-A531-18754025A2F9}"/>
              </a:ext>
            </a:extLst>
          </p:cNvPr>
          <p:cNvPicPr>
            <a:picLocks noChangeAspect="1"/>
          </p:cNvPicPr>
          <p:nvPr/>
        </p:nvPicPr>
        <p:blipFill rotWithShape="1">
          <a:blip r:embed="rId3"/>
          <a:srcRect l="70431" t="17575" r="8930" b="30926"/>
          <a:stretch/>
        </p:blipFill>
        <p:spPr>
          <a:xfrm>
            <a:off x="344162" y="1278805"/>
            <a:ext cx="5410587" cy="4807155"/>
          </a:xfrm>
          <a:prstGeom prst="rect">
            <a:avLst/>
          </a:prstGeom>
        </p:spPr>
      </p:pic>
    </p:spTree>
    <p:extLst>
      <p:ext uri="{BB962C8B-B14F-4D97-AF65-F5344CB8AC3E}">
        <p14:creationId xmlns:p14="http://schemas.microsoft.com/office/powerpoint/2010/main" val="2941705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699715" y="288404"/>
            <a:ext cx="7170656" cy="977442"/>
          </a:xfrm>
        </p:spPr>
        <p:txBody>
          <a:bodyPr anchor="ctr">
            <a:normAutofit/>
          </a:bodyPr>
          <a:lstStyle/>
          <a:p>
            <a:pPr algn="l"/>
            <a:r>
              <a:rPr lang="en-GB" sz="4000">
                <a:solidFill>
                  <a:srgbClr val="FFFFFF"/>
                </a:solidFill>
                <a:cs typeface="Calibri Light"/>
              </a:rPr>
              <a:t>Strategic Planning in Aberdeen</a:t>
            </a:r>
            <a:endParaRPr lang="en-GB" sz="4000">
              <a:solidFill>
                <a:srgbClr val="FFFFFF"/>
              </a:solidFill>
            </a:endParaRPr>
          </a:p>
        </p:txBody>
      </p:sp>
      <p:pic>
        <p:nvPicPr>
          <p:cNvPr id="3" name="Picture 3" descr="Logo&#10;&#10;Description automatically generated">
            <a:extLst>
              <a:ext uri="{FF2B5EF4-FFF2-40B4-BE49-F238E27FC236}">
                <a16:creationId xmlns:a16="http://schemas.microsoft.com/office/drawing/2014/main" id="{45D9A239-80EB-992D-DA6E-7A0930C6A373}"/>
              </a:ext>
            </a:extLst>
          </p:cNvPr>
          <p:cNvPicPr>
            <a:picLocks noChangeAspect="1"/>
          </p:cNvPicPr>
          <p:nvPr/>
        </p:nvPicPr>
        <p:blipFill>
          <a:blip r:embed="rId2"/>
          <a:stretch>
            <a:fillRect/>
          </a:stretch>
        </p:blipFill>
        <p:spPr>
          <a:xfrm>
            <a:off x="9063384" y="1756289"/>
            <a:ext cx="2398554" cy="244276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3F1B96B7-7B01-9CB2-736C-101589B82719}"/>
              </a:ext>
            </a:extLst>
          </p:cNvPr>
          <p:cNvPicPr>
            <a:picLocks noChangeAspect="1"/>
          </p:cNvPicPr>
          <p:nvPr/>
        </p:nvPicPr>
        <p:blipFill rotWithShape="1">
          <a:blip r:embed="rId3"/>
          <a:srcRect l="24199" t="6230" r="26335" b="64174"/>
          <a:stretch/>
        </p:blipFill>
        <p:spPr>
          <a:xfrm>
            <a:off x="4362933" y="1753075"/>
            <a:ext cx="4237028" cy="2505886"/>
          </a:xfrm>
          <a:prstGeom prst="rect">
            <a:avLst/>
          </a:prstGeom>
        </p:spPr>
      </p:pic>
      <p:pic>
        <p:nvPicPr>
          <p:cNvPr id="5" name="Picture 6">
            <a:extLst>
              <a:ext uri="{FF2B5EF4-FFF2-40B4-BE49-F238E27FC236}">
                <a16:creationId xmlns:a16="http://schemas.microsoft.com/office/drawing/2014/main" id="{18B62F7F-6B4F-2979-EEB5-F31A8C3A57C2}"/>
              </a:ext>
            </a:extLst>
          </p:cNvPr>
          <p:cNvPicPr>
            <a:picLocks noChangeAspect="1"/>
          </p:cNvPicPr>
          <p:nvPr/>
        </p:nvPicPr>
        <p:blipFill rotWithShape="1">
          <a:blip r:embed="rId4"/>
          <a:srcRect l="62633" t="11881" r="10676" b="38614"/>
          <a:stretch/>
        </p:blipFill>
        <p:spPr>
          <a:xfrm>
            <a:off x="261244" y="1753075"/>
            <a:ext cx="4002662" cy="2446748"/>
          </a:xfrm>
          <a:prstGeom prst="rect">
            <a:avLst/>
          </a:prstGeom>
        </p:spPr>
      </p:pic>
      <p:pic>
        <p:nvPicPr>
          <p:cNvPr id="4" name="Content Placeholder 4" descr="Diagram&#10;&#10;Description automatically generated">
            <a:extLst>
              <a:ext uri="{FF2B5EF4-FFF2-40B4-BE49-F238E27FC236}">
                <a16:creationId xmlns:a16="http://schemas.microsoft.com/office/drawing/2014/main" id="{9E2F4262-1D9D-E28A-6AFD-49CFBDC63B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634" b="6380"/>
          <a:stretch/>
        </p:blipFill>
        <p:spPr>
          <a:xfrm>
            <a:off x="1974483" y="4318098"/>
            <a:ext cx="4002662" cy="2251498"/>
          </a:xfrm>
          <a:prstGeom prst="rect">
            <a:avLst/>
          </a:prstGeom>
        </p:spPr>
      </p:pic>
      <p:pic>
        <p:nvPicPr>
          <p:cNvPr id="7" name="Picture 6" descr="A picture containing screenshot, building&#10;&#10;Description automatically generated">
            <a:extLst>
              <a:ext uri="{FF2B5EF4-FFF2-40B4-BE49-F238E27FC236}">
                <a16:creationId xmlns:a16="http://schemas.microsoft.com/office/drawing/2014/main" id="{4B9E5DA5-52E3-74E8-2C61-503A94EEE2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5364" y="4232601"/>
            <a:ext cx="1936251" cy="2450950"/>
          </a:xfrm>
          <a:prstGeom prst="rect">
            <a:avLst/>
          </a:prstGeom>
        </p:spPr>
      </p:pic>
      <p:sp>
        <p:nvSpPr>
          <p:cNvPr id="6" name="TextBox 5">
            <a:extLst>
              <a:ext uri="{FF2B5EF4-FFF2-40B4-BE49-F238E27FC236}">
                <a16:creationId xmlns:a16="http://schemas.microsoft.com/office/drawing/2014/main" id="{2FF9F519-66D2-BF38-D9D2-3EA4E4E7BD19}"/>
              </a:ext>
            </a:extLst>
          </p:cNvPr>
          <p:cNvSpPr txBox="1"/>
          <p:nvPr/>
        </p:nvSpPr>
        <p:spPr>
          <a:xfrm>
            <a:off x="9473973" y="6284799"/>
            <a:ext cx="25683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Alison MacLeod </a:t>
            </a:r>
            <a:endParaRPr lang="en-GB"/>
          </a:p>
        </p:txBody>
      </p:sp>
    </p:spTree>
    <p:extLst>
      <p:ext uri="{BB962C8B-B14F-4D97-AF65-F5344CB8AC3E}">
        <p14:creationId xmlns:p14="http://schemas.microsoft.com/office/powerpoint/2010/main" val="383150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7" descr="Graphical user interface&#10;&#10;Description automatically generated">
            <a:extLst>
              <a:ext uri="{FF2B5EF4-FFF2-40B4-BE49-F238E27FC236}">
                <a16:creationId xmlns:a16="http://schemas.microsoft.com/office/drawing/2014/main" id="{40F38C1F-F826-2E07-604A-A38FFE9BB6AB}"/>
              </a:ext>
            </a:extLst>
          </p:cNvPr>
          <p:cNvPicPr>
            <a:picLocks noGrp="1" noChangeAspect="1"/>
          </p:cNvPicPr>
          <p:nvPr>
            <p:ph idx="1"/>
          </p:nvPr>
        </p:nvPicPr>
        <p:blipFill rotWithShape="1">
          <a:blip r:embed="rId2"/>
          <a:srcRect l="76304" t="15196" r="2299" b="51961"/>
          <a:stretch/>
        </p:blipFill>
        <p:spPr>
          <a:xfrm>
            <a:off x="1055007" y="643466"/>
            <a:ext cx="10081987" cy="5571067"/>
          </a:xfrm>
          <a:prstGeom prst="rect">
            <a:avLst/>
          </a:prstGeom>
        </p:spPr>
      </p:pic>
    </p:spTree>
    <p:extLst>
      <p:ext uri="{BB962C8B-B14F-4D97-AF65-F5344CB8AC3E}">
        <p14:creationId xmlns:p14="http://schemas.microsoft.com/office/powerpoint/2010/main" val="352711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19B653C-798C-4333-8452-3DF3AE3C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FE50278-E2EC-42B2-A1F1-921DD3990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236153F-0DB4-40DD-87C6-B40C1B7E2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699715" y="288404"/>
            <a:ext cx="7170656" cy="977442"/>
          </a:xfrm>
        </p:spPr>
        <p:txBody>
          <a:bodyPr anchor="ctr">
            <a:normAutofit/>
          </a:bodyPr>
          <a:lstStyle/>
          <a:p>
            <a:pPr algn="l"/>
            <a:r>
              <a:rPr lang="en-GB" sz="2400">
                <a:solidFill>
                  <a:srgbClr val="FFFFFF"/>
                </a:solidFill>
                <a:cs typeface="Calibri Light"/>
              </a:rPr>
              <a:t>Strategic Planning - Consultation Timelines and Themes</a:t>
            </a:r>
            <a:endParaRPr lang="en-GB" sz="2400">
              <a:solidFill>
                <a:srgbClr val="FFFFFF"/>
              </a:solidFill>
            </a:endParaRPr>
          </a:p>
        </p:txBody>
      </p:sp>
      <p:graphicFrame>
        <p:nvGraphicFramePr>
          <p:cNvPr id="6" name="Diagram 6">
            <a:extLst>
              <a:ext uri="{FF2B5EF4-FFF2-40B4-BE49-F238E27FC236}">
                <a16:creationId xmlns:a16="http://schemas.microsoft.com/office/drawing/2014/main" id="{8A3DDEAA-79E4-298F-530A-B29A14932087}"/>
              </a:ext>
            </a:extLst>
          </p:cNvPr>
          <p:cNvGraphicFramePr/>
          <p:nvPr>
            <p:extLst>
              <p:ext uri="{D42A27DB-BD31-4B8C-83A1-F6EECF244321}">
                <p14:modId xmlns:p14="http://schemas.microsoft.com/office/powerpoint/2010/main" val="1625332784"/>
              </p:ext>
            </p:extLst>
          </p:nvPr>
        </p:nvGraphicFramePr>
        <p:xfrm>
          <a:off x="1230923" y="1580662"/>
          <a:ext cx="9276363" cy="2118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e 2">
            <a:extLst>
              <a:ext uri="{FF2B5EF4-FFF2-40B4-BE49-F238E27FC236}">
                <a16:creationId xmlns:a16="http://schemas.microsoft.com/office/drawing/2014/main" id="{1BDE46C8-FB9F-6BCF-2505-6DE9B7C832FD}"/>
              </a:ext>
            </a:extLst>
          </p:cNvPr>
          <p:cNvGraphicFramePr>
            <a:graphicFrameLocks noGrp="1"/>
          </p:cNvGraphicFramePr>
          <p:nvPr>
            <p:extLst>
              <p:ext uri="{D42A27DB-BD31-4B8C-83A1-F6EECF244321}">
                <p14:modId xmlns:p14="http://schemas.microsoft.com/office/powerpoint/2010/main" val="1078370526"/>
              </p:ext>
            </p:extLst>
          </p:nvPr>
        </p:nvGraphicFramePr>
        <p:xfrm>
          <a:off x="1338963" y="3944387"/>
          <a:ext cx="9276363" cy="2398225"/>
        </p:xfrm>
        <a:graphic>
          <a:graphicData uri="http://schemas.openxmlformats.org/drawingml/2006/table">
            <a:tbl>
              <a:tblPr firstRow="1" firstCol="1" bandRow="1"/>
              <a:tblGrid>
                <a:gridCol w="6957272">
                  <a:extLst>
                    <a:ext uri="{9D8B030D-6E8A-4147-A177-3AD203B41FA5}">
                      <a16:colId xmlns:a16="http://schemas.microsoft.com/office/drawing/2014/main" val="1801923173"/>
                    </a:ext>
                  </a:extLst>
                </a:gridCol>
                <a:gridCol w="2319091">
                  <a:extLst>
                    <a:ext uri="{9D8B030D-6E8A-4147-A177-3AD203B41FA5}">
                      <a16:colId xmlns:a16="http://schemas.microsoft.com/office/drawing/2014/main" val="4106520641"/>
                    </a:ext>
                  </a:extLst>
                </a:gridCol>
              </a:tblGrid>
              <a:tr h="213982">
                <a:tc>
                  <a:txBody>
                    <a:bodyPr/>
                    <a:lstStyle/>
                    <a:p>
                      <a:pPr>
                        <a:lnSpc>
                          <a:spcPct val="107000"/>
                        </a:lnSpc>
                        <a:spcAft>
                          <a:spcPts val="800"/>
                        </a:spcAft>
                      </a:pPr>
                      <a:r>
                        <a:rPr lang="en-GB" sz="1100" b="1">
                          <a:effectLst/>
                          <a:latin typeface="Arial" panose="020B0604020202020204" pitchFamily="34" charset="0"/>
                          <a:ea typeface="Calibri" panose="020F0502020204030204" pitchFamily="34" charset="0"/>
                          <a:cs typeface="Times New Roman" panose="02020603050405020304" pitchFamily="18" charset="0"/>
                        </a:rPr>
                        <a:t>Theme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b="1">
                          <a:effectLst/>
                          <a:latin typeface="Arial" panose="020B0604020202020204" pitchFamily="34" charset="0"/>
                          <a:ea typeface="Calibri" panose="020F0502020204030204" pitchFamily="34" charset="0"/>
                          <a:cs typeface="Times New Roman" panose="02020603050405020304" pitchFamily="18" charset="0"/>
                        </a:rPr>
                        <a:t>Consultation Source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205993"/>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Prevention/Stay Well Stay Connected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NHSG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7236267"/>
                  </a:ext>
                </a:extLst>
              </a:tr>
              <a:tr h="258405">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Access to Services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​ACHSCP &amp; NHSG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166191"/>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Quality of Services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NHSG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9438921"/>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Whole System, Collaboration, Partnership Working, Relationships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ACHSCP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39837"/>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Sustainability and Recovery from Covid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​ACHSCP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1987020"/>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Engagement/Involvement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ACHSCP, NHSG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761282"/>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Action on Poverty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​LOIP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1715299"/>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Support for Mental Health (all ages)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LOIP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609599"/>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Looking After Staff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ACHSCP</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434529"/>
                  </a:ext>
                </a:extLst>
              </a:tr>
              <a:tr h="213982">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Maximising Digital Technology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100">
                          <a:effectLst/>
                          <a:latin typeface="Arial" panose="020B0604020202020204" pitchFamily="34" charset="0"/>
                          <a:ea typeface="Calibri" panose="020F0502020204030204" pitchFamily="34" charset="0"/>
                          <a:cs typeface="Times New Roman" panose="02020603050405020304" pitchFamily="18" charset="0"/>
                        </a:rPr>
                        <a:t>NHSG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538527"/>
                  </a:ext>
                </a:extLst>
              </a:tr>
            </a:tbl>
          </a:graphicData>
        </a:graphic>
      </p:graphicFrame>
      <p:sp>
        <p:nvSpPr>
          <p:cNvPr id="30" name="TextBox 29">
            <a:extLst>
              <a:ext uri="{FF2B5EF4-FFF2-40B4-BE49-F238E27FC236}">
                <a16:creationId xmlns:a16="http://schemas.microsoft.com/office/drawing/2014/main" id="{FA0BE5E7-97FA-C633-3AE5-E917A59FFAC1}"/>
              </a:ext>
            </a:extLst>
          </p:cNvPr>
          <p:cNvSpPr txBox="1"/>
          <p:nvPr/>
        </p:nvSpPr>
        <p:spPr>
          <a:xfrm>
            <a:off x="9473973" y="6284799"/>
            <a:ext cx="25683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Alison MacLeod </a:t>
            </a:r>
            <a:endParaRPr lang="en-GB"/>
          </a:p>
        </p:txBody>
      </p:sp>
    </p:spTree>
    <p:extLst>
      <p:ext uri="{BB962C8B-B14F-4D97-AF65-F5344CB8AC3E}">
        <p14:creationId xmlns:p14="http://schemas.microsoft.com/office/powerpoint/2010/main" val="73970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GB" sz="4000">
                <a:solidFill>
                  <a:srgbClr val="FFFFFF"/>
                </a:solidFill>
                <a:cs typeface="Calibri Light"/>
              </a:rPr>
              <a:t>ACHSCP Strategic Plan</a:t>
            </a:r>
            <a:endParaRPr lang="en-GB" sz="4000">
              <a:solidFill>
                <a:srgbClr val="FFFFFF"/>
              </a:solidFill>
            </a:endParaRPr>
          </a:p>
        </p:txBody>
      </p:sp>
      <p:sp>
        <p:nvSpPr>
          <p:cNvPr id="5" name="Content Placeholder 4">
            <a:extLst>
              <a:ext uri="{FF2B5EF4-FFF2-40B4-BE49-F238E27FC236}">
                <a16:creationId xmlns:a16="http://schemas.microsoft.com/office/drawing/2014/main" id="{C478525C-73DA-4EB9-DA20-D82AC7558E4F}"/>
              </a:ext>
            </a:extLst>
          </p:cNvPr>
          <p:cNvSpPr>
            <a:spLocks noGrp="1"/>
          </p:cNvSpPr>
          <p:nvPr>
            <p:ph idx="1"/>
          </p:nvPr>
        </p:nvSpPr>
        <p:spPr>
          <a:xfrm>
            <a:off x="1371599" y="2318197"/>
            <a:ext cx="9724031" cy="3683358"/>
          </a:xfrm>
        </p:spPr>
        <p:txBody>
          <a:bodyPr anchor="ctr">
            <a:normAutofit fontScale="92500" lnSpcReduction="10000"/>
          </a:bodyPr>
          <a:lstStyle/>
          <a:p>
            <a:r>
              <a:rPr lang="en-GB" sz="2000"/>
              <a:t>Our Approach – Integration Principles</a:t>
            </a:r>
            <a:endParaRPr lang="en-GB" sz="2000">
              <a:cs typeface="Calibri"/>
            </a:endParaRPr>
          </a:p>
          <a:p>
            <a:r>
              <a:rPr lang="en-GB" sz="2000"/>
              <a:t>Review of previous performance/achievements/gaps (2019 – 2022)</a:t>
            </a:r>
            <a:endParaRPr lang="en-GB" sz="2000">
              <a:cs typeface="Calibri"/>
            </a:endParaRPr>
          </a:p>
          <a:p>
            <a:r>
              <a:rPr lang="en-GB" sz="2000"/>
              <a:t>Progress against National and MSG Indicators</a:t>
            </a:r>
          </a:p>
          <a:p>
            <a:r>
              <a:rPr lang="en-GB" sz="2000"/>
              <a:t>Strategic Context – PHS, Housing, Digital, Climate Change, The Promise, UNCRC, Feeley</a:t>
            </a:r>
          </a:p>
          <a:p>
            <a:r>
              <a:rPr lang="en-GB" sz="2000"/>
              <a:t>Our Data – increasing demand, increasing inequality</a:t>
            </a:r>
            <a:endParaRPr lang="en-GB" sz="2000">
              <a:cs typeface="Calibri"/>
            </a:endParaRPr>
          </a:p>
          <a:p>
            <a:r>
              <a:rPr lang="en-GB" sz="2000"/>
              <a:t>Need for a focus on: -</a:t>
            </a:r>
            <a:endParaRPr lang="en-GB"/>
          </a:p>
          <a:p>
            <a:pPr lvl="1"/>
            <a:r>
              <a:rPr lang="en-GB" sz="1600"/>
              <a:t>Mental Health</a:t>
            </a:r>
            <a:endParaRPr lang="en-GB"/>
          </a:p>
          <a:p>
            <a:pPr lvl="1"/>
            <a:r>
              <a:rPr lang="en-GB" sz="1600"/>
              <a:t>Substance Use </a:t>
            </a:r>
            <a:endParaRPr lang="en-GB">
              <a:cs typeface="Calibri"/>
            </a:endParaRPr>
          </a:p>
          <a:p>
            <a:pPr lvl="1"/>
            <a:r>
              <a:rPr lang="en-GB" sz="1600"/>
              <a:t>Carers </a:t>
            </a:r>
            <a:endParaRPr lang="en-GB">
              <a:cs typeface="Calibri"/>
            </a:endParaRPr>
          </a:p>
          <a:p>
            <a:pPr lvl="1"/>
            <a:r>
              <a:rPr lang="en-GB" sz="1600"/>
              <a:t>Prevention </a:t>
            </a:r>
            <a:endParaRPr lang="en-GB" sz="1600">
              <a:cs typeface="Calibri"/>
            </a:endParaRPr>
          </a:p>
          <a:p>
            <a:pPr lvl="1"/>
            <a:r>
              <a:rPr lang="en-GB" sz="1600"/>
              <a:t>Transformation</a:t>
            </a:r>
            <a:endParaRPr lang="en-GB" sz="1600">
              <a:cs typeface="Calibri"/>
            </a:endParaRPr>
          </a:p>
          <a:p>
            <a:pPr lvl="1"/>
            <a:r>
              <a:rPr lang="en-GB" sz="1600"/>
              <a:t>Sustainability</a:t>
            </a:r>
            <a:endParaRPr lang="en-GB" sz="1600">
              <a:cs typeface="Calibri"/>
            </a:endParaRPr>
          </a:p>
          <a:p>
            <a:endParaRPr lang="en-GB" sz="2000"/>
          </a:p>
          <a:p>
            <a:endParaRPr lang="en-GB" sz="2000"/>
          </a:p>
        </p:txBody>
      </p:sp>
      <p:sp>
        <p:nvSpPr>
          <p:cNvPr id="4" name="TextBox 3">
            <a:extLst>
              <a:ext uri="{FF2B5EF4-FFF2-40B4-BE49-F238E27FC236}">
                <a16:creationId xmlns:a16="http://schemas.microsoft.com/office/drawing/2014/main" id="{4B871A93-45AB-D2BE-CEF6-E0164FC91531}"/>
              </a:ext>
            </a:extLst>
          </p:cNvPr>
          <p:cNvSpPr txBox="1"/>
          <p:nvPr/>
        </p:nvSpPr>
        <p:spPr>
          <a:xfrm>
            <a:off x="9473973" y="6284799"/>
            <a:ext cx="25683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Alison MacLeod </a:t>
            </a:r>
            <a:endParaRPr lang="en-GB"/>
          </a:p>
        </p:txBody>
      </p:sp>
    </p:spTree>
    <p:extLst>
      <p:ext uri="{BB962C8B-B14F-4D97-AF65-F5344CB8AC3E}">
        <p14:creationId xmlns:p14="http://schemas.microsoft.com/office/powerpoint/2010/main" val="3257461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5168161-7D6C-46F6-96A2-694CBD7E0D95}"/>
              </a:ext>
            </a:extLst>
          </p:cNvPr>
          <p:cNvPicPr>
            <a:picLocks noChangeAspect="1"/>
          </p:cNvPicPr>
          <p:nvPr/>
        </p:nvPicPr>
        <p:blipFill rotWithShape="1">
          <a:blip r:embed="rId3">
            <a:extLst>
              <a:ext uri="{28A0092B-C50C-407E-A947-70E740481C1C}">
                <a14:useLocalDpi xmlns:a14="http://schemas.microsoft.com/office/drawing/2010/main" val="0"/>
              </a:ext>
            </a:extLst>
          </a:blip>
          <a:srcRect l="80799"/>
          <a:stretch/>
        </p:blipFill>
        <p:spPr>
          <a:xfrm>
            <a:off x="8423835" y="1"/>
            <a:ext cx="3768166" cy="3602739"/>
          </a:xfrm>
          <a:prstGeom prst="rect">
            <a:avLst/>
          </a:prstGeom>
        </p:spPr>
      </p:pic>
      <p:pic>
        <p:nvPicPr>
          <p:cNvPr id="3" name="Picture 2">
            <a:extLst>
              <a:ext uri="{FF2B5EF4-FFF2-40B4-BE49-F238E27FC236}">
                <a16:creationId xmlns:a16="http://schemas.microsoft.com/office/drawing/2014/main" id="{64C3C903-6D12-32E7-9DF5-2A1D8C2E956E}"/>
              </a:ext>
            </a:extLst>
          </p:cNvPr>
          <p:cNvPicPr>
            <a:picLocks noChangeAspect="1"/>
          </p:cNvPicPr>
          <p:nvPr/>
        </p:nvPicPr>
        <p:blipFill>
          <a:blip r:embed="rId4"/>
          <a:stretch>
            <a:fillRect/>
          </a:stretch>
        </p:blipFill>
        <p:spPr>
          <a:xfrm>
            <a:off x="1313466" y="630682"/>
            <a:ext cx="9815411" cy="5944115"/>
          </a:xfrm>
          <a:prstGeom prst="rect">
            <a:avLst/>
          </a:prstGeom>
        </p:spPr>
      </p:pic>
      <p:sp>
        <p:nvSpPr>
          <p:cNvPr id="4" name="TextBox 3">
            <a:extLst>
              <a:ext uri="{FF2B5EF4-FFF2-40B4-BE49-F238E27FC236}">
                <a16:creationId xmlns:a16="http://schemas.microsoft.com/office/drawing/2014/main" id="{85785EB7-27C8-6765-FF28-45CC020C2246}"/>
              </a:ext>
            </a:extLst>
          </p:cNvPr>
          <p:cNvSpPr txBox="1"/>
          <p:nvPr/>
        </p:nvSpPr>
        <p:spPr>
          <a:xfrm>
            <a:off x="9473973" y="6284799"/>
            <a:ext cx="25683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Alison MacLeod </a:t>
            </a:r>
            <a:endParaRPr lang="en-GB"/>
          </a:p>
        </p:txBody>
      </p:sp>
    </p:spTree>
    <p:extLst>
      <p:ext uri="{BB962C8B-B14F-4D97-AF65-F5344CB8AC3E}">
        <p14:creationId xmlns:p14="http://schemas.microsoft.com/office/powerpoint/2010/main" val="2991824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5168161-7D6C-46F6-96A2-694CBD7E0D95}"/>
              </a:ext>
            </a:extLst>
          </p:cNvPr>
          <p:cNvPicPr>
            <a:picLocks noChangeAspect="1"/>
          </p:cNvPicPr>
          <p:nvPr/>
        </p:nvPicPr>
        <p:blipFill rotWithShape="1">
          <a:blip r:embed="rId3">
            <a:extLst>
              <a:ext uri="{28A0092B-C50C-407E-A947-70E740481C1C}">
                <a14:useLocalDpi xmlns:a14="http://schemas.microsoft.com/office/drawing/2010/main" val="0"/>
              </a:ext>
            </a:extLst>
          </a:blip>
          <a:srcRect l="80799"/>
          <a:stretch/>
        </p:blipFill>
        <p:spPr>
          <a:xfrm>
            <a:off x="8423835" y="1"/>
            <a:ext cx="3768166" cy="3602739"/>
          </a:xfrm>
          <a:prstGeom prst="rect">
            <a:avLst/>
          </a:prstGeom>
        </p:spPr>
      </p:pic>
      <p:pic>
        <p:nvPicPr>
          <p:cNvPr id="5" name="Picture 4">
            <a:extLst>
              <a:ext uri="{FF2B5EF4-FFF2-40B4-BE49-F238E27FC236}">
                <a16:creationId xmlns:a16="http://schemas.microsoft.com/office/drawing/2014/main" id="{6280A4BE-14E9-CB30-AC85-3935E214F869}"/>
              </a:ext>
            </a:extLst>
          </p:cNvPr>
          <p:cNvPicPr>
            <a:picLocks noChangeAspect="1"/>
          </p:cNvPicPr>
          <p:nvPr/>
        </p:nvPicPr>
        <p:blipFill>
          <a:blip r:embed="rId4"/>
          <a:stretch>
            <a:fillRect/>
          </a:stretch>
        </p:blipFill>
        <p:spPr>
          <a:xfrm>
            <a:off x="216290" y="227363"/>
            <a:ext cx="11554532" cy="6497890"/>
          </a:xfrm>
          <a:prstGeom prst="rect">
            <a:avLst/>
          </a:prstGeom>
        </p:spPr>
      </p:pic>
      <p:sp>
        <p:nvSpPr>
          <p:cNvPr id="3" name="TextBox 2">
            <a:extLst>
              <a:ext uri="{FF2B5EF4-FFF2-40B4-BE49-F238E27FC236}">
                <a16:creationId xmlns:a16="http://schemas.microsoft.com/office/drawing/2014/main" id="{B7A465F0-884B-9E93-E0AE-26A28B4247D0}"/>
              </a:ext>
            </a:extLst>
          </p:cNvPr>
          <p:cNvSpPr txBox="1"/>
          <p:nvPr/>
        </p:nvSpPr>
        <p:spPr>
          <a:xfrm>
            <a:off x="9678081" y="229620"/>
            <a:ext cx="25683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Alison MacLeod </a:t>
            </a:r>
            <a:endParaRPr lang="en-GB"/>
          </a:p>
        </p:txBody>
      </p:sp>
    </p:spTree>
    <p:extLst>
      <p:ext uri="{BB962C8B-B14F-4D97-AF65-F5344CB8AC3E}">
        <p14:creationId xmlns:p14="http://schemas.microsoft.com/office/powerpoint/2010/main" val="39215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5168161-7D6C-46F6-96A2-694CBD7E0D95}"/>
              </a:ext>
            </a:extLst>
          </p:cNvPr>
          <p:cNvPicPr>
            <a:picLocks noChangeAspect="1"/>
          </p:cNvPicPr>
          <p:nvPr/>
        </p:nvPicPr>
        <p:blipFill rotWithShape="1">
          <a:blip r:embed="rId3">
            <a:extLst>
              <a:ext uri="{28A0092B-C50C-407E-A947-70E740481C1C}">
                <a14:useLocalDpi xmlns:a14="http://schemas.microsoft.com/office/drawing/2010/main" val="0"/>
              </a:ext>
            </a:extLst>
          </a:blip>
          <a:srcRect l="80799"/>
          <a:stretch/>
        </p:blipFill>
        <p:spPr>
          <a:xfrm>
            <a:off x="8423835" y="1"/>
            <a:ext cx="3768166" cy="3602739"/>
          </a:xfrm>
          <a:prstGeom prst="rect">
            <a:avLst/>
          </a:prstGeom>
        </p:spPr>
      </p:pic>
      <p:pic>
        <p:nvPicPr>
          <p:cNvPr id="7" name="Picture 6">
            <a:extLst>
              <a:ext uri="{FF2B5EF4-FFF2-40B4-BE49-F238E27FC236}">
                <a16:creationId xmlns:a16="http://schemas.microsoft.com/office/drawing/2014/main" id="{5AFE701D-3FD5-1642-A9AD-FA7F88B2AE10}"/>
              </a:ext>
            </a:extLst>
          </p:cNvPr>
          <p:cNvPicPr>
            <a:picLocks noChangeAspect="1"/>
          </p:cNvPicPr>
          <p:nvPr/>
        </p:nvPicPr>
        <p:blipFill>
          <a:blip r:embed="rId4"/>
          <a:stretch>
            <a:fillRect/>
          </a:stretch>
        </p:blipFill>
        <p:spPr>
          <a:xfrm>
            <a:off x="528410" y="472444"/>
            <a:ext cx="9779508" cy="6260592"/>
          </a:xfrm>
          <a:prstGeom prst="rect">
            <a:avLst/>
          </a:prstGeom>
        </p:spPr>
      </p:pic>
      <p:sp>
        <p:nvSpPr>
          <p:cNvPr id="3" name="TextBox 2">
            <a:extLst>
              <a:ext uri="{FF2B5EF4-FFF2-40B4-BE49-F238E27FC236}">
                <a16:creationId xmlns:a16="http://schemas.microsoft.com/office/drawing/2014/main" id="{5ACAD310-B27B-769F-55D3-F6A24E4D363A}"/>
              </a:ext>
            </a:extLst>
          </p:cNvPr>
          <p:cNvSpPr txBox="1"/>
          <p:nvPr/>
        </p:nvSpPr>
        <p:spPr>
          <a:xfrm>
            <a:off x="9848169" y="6448084"/>
            <a:ext cx="25683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Alison MacLeod </a:t>
            </a:r>
            <a:endParaRPr lang="en-GB"/>
          </a:p>
        </p:txBody>
      </p:sp>
    </p:spTree>
    <p:extLst>
      <p:ext uri="{BB962C8B-B14F-4D97-AF65-F5344CB8AC3E}">
        <p14:creationId xmlns:p14="http://schemas.microsoft.com/office/powerpoint/2010/main" val="3593318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7" y="348865"/>
            <a:ext cx="10044023" cy="877729"/>
          </a:xfrm>
        </p:spPr>
        <p:txBody>
          <a:bodyPr anchor="ctr">
            <a:normAutofit/>
          </a:bodyPr>
          <a:lstStyle/>
          <a:p>
            <a:r>
              <a:rPr lang="en-GB" sz="4000">
                <a:solidFill>
                  <a:srgbClr val="FFFFFF"/>
                </a:solidFill>
                <a:cs typeface="Calibri Light"/>
              </a:rPr>
              <a:t>Strategic Planning </a:t>
            </a:r>
            <a:endParaRPr lang="en-GB" sz="4000">
              <a:solidFill>
                <a:srgbClr val="FFFFFF"/>
              </a:solidFill>
            </a:endParaRPr>
          </a:p>
        </p:txBody>
      </p:sp>
      <p:graphicFrame>
        <p:nvGraphicFramePr>
          <p:cNvPr id="20" name="Content Placeholder 4">
            <a:extLst>
              <a:ext uri="{FF2B5EF4-FFF2-40B4-BE49-F238E27FC236}">
                <a16:creationId xmlns:a16="http://schemas.microsoft.com/office/drawing/2014/main" id="{7E1D7D1B-C790-7894-81A3-DB61EA5B2531}"/>
              </a:ext>
            </a:extLst>
          </p:cNvPr>
          <p:cNvGraphicFramePr>
            <a:graphicFrameLocks noGrp="1"/>
          </p:cNvGraphicFramePr>
          <p:nvPr>
            <p:ph idx="1"/>
            <p:extLst>
              <p:ext uri="{D42A27DB-BD31-4B8C-83A1-F6EECF244321}">
                <p14:modId xmlns:p14="http://schemas.microsoft.com/office/powerpoint/2010/main" val="223373422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2C218B8B-EFFA-73AE-CD86-18DE8433B95F}"/>
              </a:ext>
            </a:extLst>
          </p:cNvPr>
          <p:cNvSpPr txBox="1"/>
          <p:nvPr/>
        </p:nvSpPr>
        <p:spPr>
          <a:xfrm>
            <a:off x="9473973" y="6284799"/>
            <a:ext cx="25683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Alison MacLeod </a:t>
            </a:r>
            <a:endParaRPr lang="en-GB"/>
          </a:p>
        </p:txBody>
      </p:sp>
    </p:spTree>
    <p:extLst>
      <p:ext uri="{BB962C8B-B14F-4D97-AF65-F5344CB8AC3E}">
        <p14:creationId xmlns:p14="http://schemas.microsoft.com/office/powerpoint/2010/main" val="2916075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1BB82A-04EB-480F-AF57-CF58A78A890C}"/>
              </a:ext>
            </a:extLst>
          </p:cNvPr>
          <p:cNvSpPr/>
          <p:nvPr/>
        </p:nvSpPr>
        <p:spPr>
          <a:xfrm>
            <a:off x="7600332" y="2643873"/>
            <a:ext cx="3919667" cy="3071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11125" lvl="0" indent="0" algn="l" defTabSz="914400" rtl="0" eaLnBrk="1" fontAlgn="auto" latinLnBrk="0" hangingPunct="1">
              <a:lnSpc>
                <a:spcPct val="115000"/>
              </a:lnSpc>
              <a:spcBef>
                <a:spcPts val="0"/>
              </a:spcBef>
              <a:spcAft>
                <a:spcPts val="1000"/>
              </a:spcAft>
              <a:buClrTx/>
              <a:buSzTx/>
              <a:buFontTx/>
              <a:buNone/>
              <a:tabLst>
                <a:tab pos="490855" algn="l"/>
              </a:tabLst>
              <a:defRPr/>
            </a:pPr>
            <a:r>
              <a:rPr kumimoji="0" lang="en-GB" sz="2000" b="1" i="0" u="sng"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Priority Neighbourhoods</a:t>
            </a:r>
            <a:endParaRPr kumimoji="0" lang="en-GB" sz="20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111125" lvl="0" indent="0" algn="l" defTabSz="914400" rtl="0" eaLnBrk="1" fontAlgn="auto" latinLnBrk="0" hangingPunct="1">
              <a:lnSpc>
                <a:spcPct val="100000"/>
              </a:lnSpc>
              <a:spcBef>
                <a:spcPts val="0"/>
              </a:spcBef>
              <a:spcAft>
                <a:spcPts val="0"/>
              </a:spcAft>
              <a:buClrTx/>
              <a:buSzTx/>
              <a:buFontTx/>
              <a:buNone/>
              <a:tabLst>
                <a:tab pos="490855" algn="l"/>
              </a:tabLst>
              <a:defRPr/>
            </a:pPr>
            <a:r>
              <a:rPr kumimoji="0" lang="en-GB" sz="2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North: </a:t>
            </a:r>
            <a:r>
              <a:rPr kumimoji="0" lang="en-GB" sz="20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Heathryfold</a:t>
            </a: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Middlefield, Northfield, Cummings Park, Mastrick</a:t>
            </a:r>
            <a:endParaRPr kumimoji="0" lang="en-GB" sz="20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111125" lvl="0" indent="0" algn="l" defTabSz="914400" rtl="0" eaLnBrk="1" fontAlgn="auto" latinLnBrk="0" hangingPunct="1">
              <a:lnSpc>
                <a:spcPct val="100000"/>
              </a:lnSpc>
              <a:spcBef>
                <a:spcPts val="0"/>
              </a:spcBef>
              <a:spcAft>
                <a:spcPts val="0"/>
              </a:spcAft>
              <a:buClrTx/>
              <a:buSzTx/>
              <a:buFontTx/>
              <a:buNone/>
              <a:tabLst>
                <a:tab pos="108585" algn="l"/>
              </a:tabLst>
              <a:defRPr/>
            </a:pPr>
            <a:r>
              <a:rPr kumimoji="0" lang="en-GB" sz="2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111125" lvl="0" indent="0" algn="l" defTabSz="914400" rtl="0" eaLnBrk="1" fontAlgn="auto" latinLnBrk="0" hangingPunct="1">
              <a:lnSpc>
                <a:spcPct val="100000"/>
              </a:lnSpc>
              <a:spcBef>
                <a:spcPts val="0"/>
              </a:spcBef>
              <a:spcAft>
                <a:spcPts val="0"/>
              </a:spcAft>
              <a:buClrTx/>
              <a:buSzTx/>
              <a:buFontTx/>
              <a:buNone/>
              <a:tabLst>
                <a:tab pos="108585" algn="l"/>
              </a:tabLst>
              <a:defRPr/>
            </a:pPr>
            <a:r>
              <a:rPr kumimoji="0" lang="en-GB" sz="2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South: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Torry, Kincorth </a:t>
            </a:r>
            <a:endPar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111125" lvl="0" indent="0" algn="l" defTabSz="914400" rtl="0" eaLnBrk="1" fontAlgn="auto" latinLnBrk="0" hangingPunct="1">
              <a:lnSpc>
                <a:spcPct val="100000"/>
              </a:lnSpc>
              <a:spcBef>
                <a:spcPts val="0"/>
              </a:spcBef>
              <a:spcAft>
                <a:spcPts val="0"/>
              </a:spcAft>
              <a:buClrTx/>
              <a:buSzTx/>
              <a:buFontTx/>
              <a:buNone/>
              <a:tabLst>
                <a:tab pos="108585" algn="l"/>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111125" lvl="0" indent="0" algn="l" defTabSz="914400" rtl="0" eaLnBrk="1" fontAlgn="auto" latinLnBrk="0" hangingPunct="1">
              <a:lnSpc>
                <a:spcPct val="100000"/>
              </a:lnSpc>
              <a:spcBef>
                <a:spcPts val="0"/>
              </a:spcBef>
              <a:spcAft>
                <a:spcPts val="0"/>
              </a:spcAft>
              <a:buClrTx/>
              <a:buSzTx/>
              <a:buFontTx/>
              <a:buNone/>
              <a:tabLst>
                <a:tab pos="108585" algn="l"/>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Central: </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Tillydrone, Seaton, Woodside, </a:t>
            </a:r>
            <a:r>
              <a:rPr kumimoji="0" lang="en-GB" sz="20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Stockethill</a:t>
            </a: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Ashgrove and George Street </a:t>
            </a:r>
            <a:endParaRPr kumimoji="0" lang="en-GB" sz="20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78F01F2-EE51-4233-A847-F2E773CEB62D}"/>
              </a:ext>
            </a:extLst>
          </p:cNvPr>
          <p:cNvPicPr>
            <a:picLocks noChangeAspect="1"/>
          </p:cNvPicPr>
          <p:nvPr/>
        </p:nvPicPr>
        <p:blipFill>
          <a:blip r:embed="rId3"/>
          <a:stretch>
            <a:fillRect/>
          </a:stretch>
        </p:blipFill>
        <p:spPr>
          <a:xfrm>
            <a:off x="989982" y="1362284"/>
            <a:ext cx="6610350" cy="5037844"/>
          </a:xfrm>
          <a:prstGeom prst="rect">
            <a:avLst/>
          </a:prstGeom>
        </p:spPr>
      </p:pic>
      <p:sp>
        <p:nvSpPr>
          <p:cNvPr id="8" name="Title 1">
            <a:extLst>
              <a:ext uri="{FF2B5EF4-FFF2-40B4-BE49-F238E27FC236}">
                <a16:creationId xmlns:a16="http://schemas.microsoft.com/office/drawing/2014/main" id="{6D5D4384-F613-4438-9560-EE7F0CB6481D}"/>
              </a:ext>
            </a:extLst>
          </p:cNvPr>
          <p:cNvSpPr>
            <a:spLocks noGrp="1"/>
          </p:cNvSpPr>
          <p:nvPr>
            <p:ph type="title"/>
          </p:nvPr>
        </p:nvSpPr>
        <p:spPr>
          <a:xfrm>
            <a:off x="364067" y="251650"/>
            <a:ext cx="10515600" cy="1325563"/>
          </a:xfrm>
        </p:spPr>
        <p:txBody>
          <a:bodyPr>
            <a:normAutofit/>
          </a:bodyPr>
          <a:lstStyle/>
          <a:p>
            <a:r>
              <a:rPr lang="en-GB" sz="3600">
                <a:latin typeface="+mn-lt"/>
                <a:ea typeface="+mn-ea"/>
                <a:cs typeface="+mn-cs"/>
              </a:rPr>
              <a:t>Integrated Locality Planning Model</a:t>
            </a:r>
          </a:p>
        </p:txBody>
      </p:sp>
      <p:sp>
        <p:nvSpPr>
          <p:cNvPr id="2" name="Rectangle 1">
            <a:extLst>
              <a:ext uri="{FF2B5EF4-FFF2-40B4-BE49-F238E27FC236}">
                <a16:creationId xmlns:a16="http://schemas.microsoft.com/office/drawing/2014/main" id="{FDAC0C47-01CB-4B28-F59A-9D890DDEB936}"/>
              </a:ext>
            </a:extLst>
          </p:cNvPr>
          <p:cNvSpPr/>
          <p:nvPr/>
        </p:nvSpPr>
        <p:spPr>
          <a:xfrm>
            <a:off x="1190318" y="2054673"/>
            <a:ext cx="3346980" cy="3071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111125" lvl="0" indent="0" algn="l" defTabSz="914400" rtl="0" eaLnBrk="1" fontAlgn="auto" latinLnBrk="0" hangingPunct="1">
              <a:lnSpc>
                <a:spcPct val="115000"/>
              </a:lnSpc>
              <a:spcBef>
                <a:spcPts val="0"/>
              </a:spcBef>
              <a:spcAft>
                <a:spcPts val="1000"/>
              </a:spcAft>
              <a:buClrTx/>
              <a:buSzTx/>
              <a:buFontTx/>
              <a:buNone/>
              <a:tabLst>
                <a:tab pos="490855" algn="l"/>
              </a:tabLst>
              <a:defRPr/>
            </a:pPr>
            <a:r>
              <a:rPr kumimoji="0" lang="en-GB" sz="2000" b="1" i="0" u="sng"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Localities</a:t>
            </a:r>
            <a:endParaRPr kumimoji="0" lang="en-GB" sz="2000" b="0"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GB" sz="2000" b="0" i="0" u="none" strike="noStrike" kern="120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20509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BDB167"/>
      </a:accent1>
      <a:accent2>
        <a:srgbClr val="A296BA"/>
      </a:accent2>
      <a:accent3>
        <a:srgbClr val="EDCCB9"/>
      </a:accent3>
      <a:accent4>
        <a:srgbClr val="E1A8C8"/>
      </a:accent4>
      <a:accent5>
        <a:srgbClr val="8ABA86"/>
      </a:accent5>
      <a:accent6>
        <a:srgbClr val="B1D7E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B1878C38928D42A2D66FD3F3DC9432" ma:contentTypeVersion="6" ma:contentTypeDescription="Create a new document." ma:contentTypeScope="" ma:versionID="2dd3b0306eb9344a94283637ab77bec2">
  <xsd:schema xmlns:xsd="http://www.w3.org/2001/XMLSchema" xmlns:xs="http://www.w3.org/2001/XMLSchema" xmlns:p="http://schemas.microsoft.com/office/2006/metadata/properties" xmlns:ns2="19a4c3c8-e21e-4f06-9335-5c95b33e50cd" xmlns:ns3="27f52916-5a8f-473f-a6ee-aba4a51fd594" targetNamespace="http://schemas.microsoft.com/office/2006/metadata/properties" ma:root="true" ma:fieldsID="d49cfe521de643d3ee02b9bf03c979ac" ns2:_="" ns3:_="">
    <xsd:import namespace="19a4c3c8-e21e-4f06-9335-5c95b33e50cd"/>
    <xsd:import namespace="27f52916-5a8f-473f-a6ee-aba4a51fd5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a4c3c8-e21e-4f06-9335-5c95b33e50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f52916-5a8f-473f-a6ee-aba4a51fd59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45FFBA-8A37-4D95-AA59-49781B103CEE}">
  <ds:schemaRefs>
    <ds:schemaRef ds:uri="http://schemas.microsoft.com/sharepoint/v3/contenttype/forms"/>
  </ds:schemaRefs>
</ds:datastoreItem>
</file>

<file path=customXml/itemProps2.xml><?xml version="1.0" encoding="utf-8"?>
<ds:datastoreItem xmlns:ds="http://schemas.openxmlformats.org/officeDocument/2006/customXml" ds:itemID="{CA13CBA7-F2A7-4EA0-B874-BCC7BE2B818C}">
  <ds:schemaRefs>
    <ds:schemaRef ds:uri="19a4c3c8-e21e-4f06-9335-5c95b33e50cd"/>
    <ds:schemaRef ds:uri="27f52916-5a8f-473f-a6ee-aba4a51fd5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CE3854-DFA3-4590-B49A-2B66B3047885}">
  <ds:schemaRefs>
    <ds:schemaRef ds:uri="19a4c3c8-e21e-4f06-9335-5c95b33e50cd"/>
    <ds:schemaRef ds:uri="27f52916-5a8f-473f-a6ee-aba4a51fd5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20</Slides>
  <Notes>5</Notes>
  <HiddenSlides>0</HiddenSlide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theme</vt:lpstr>
      <vt:lpstr>Office Theme</vt:lpstr>
      <vt:lpstr>1_Office Theme</vt:lpstr>
      <vt:lpstr>PowerPoint Presentation</vt:lpstr>
      <vt:lpstr>Strategic Planning in Aberdeen</vt:lpstr>
      <vt:lpstr>Strategic Planning - Consultation Timelines and Themes</vt:lpstr>
      <vt:lpstr>ACHSCP Strategic Plan</vt:lpstr>
      <vt:lpstr>PowerPoint Presentation</vt:lpstr>
      <vt:lpstr>PowerPoint Presentation</vt:lpstr>
      <vt:lpstr>PowerPoint Presentation</vt:lpstr>
      <vt:lpstr>Strategic Planning </vt:lpstr>
      <vt:lpstr>Integrated Locality Planning Model</vt:lpstr>
      <vt:lpstr>PowerPoint Presentation</vt:lpstr>
      <vt:lpstr>PowerPoint Presentation</vt:lpstr>
      <vt:lpstr>PowerPoint Presentation</vt:lpstr>
      <vt:lpstr>Community Connectors</vt:lpstr>
      <vt:lpstr>Shared Management of Outcomes</vt:lpstr>
      <vt:lpstr>PowerPoint Presentation</vt:lpstr>
      <vt:lpstr>Ladder of Empowerment</vt:lpstr>
      <vt:lpstr>Where we are now</vt:lpstr>
      <vt:lpstr>How we will know if we are improving</vt:lpstr>
      <vt:lpstr>ACHSCP Workforce Plan 2022 – 2025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2023-04-26T13:42:21Z</dcterms:created>
  <dcterms:modified xsi:type="dcterms:W3CDTF">2023-05-19T09:03:43Z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0x010100C2B1878C38928D42A2D66FD3F3DC9432</vt:lpwstr>
  </property>
</Properties>
</file>