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60" r:id="rId6"/>
  </p:sldMasterIdLst>
  <p:notesMasterIdLst>
    <p:notesMasterId r:id="rId17"/>
  </p:notesMasterIdLst>
  <p:sldIdLst>
    <p:sldId id="256" r:id="rId7"/>
    <p:sldId id="266" r:id="rId8"/>
    <p:sldId id="278" r:id="rId9"/>
    <p:sldId id="279" r:id="rId10"/>
    <p:sldId id="271" r:id="rId11"/>
    <p:sldId id="272" r:id="rId12"/>
    <p:sldId id="268" r:id="rId13"/>
    <p:sldId id="273" r:id="rId14"/>
    <p:sldId id="277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8153A5-BBF8-463A-A16F-B2F14B2D0B62}" v="201" dt="2022-03-14T13:17:53.137"/>
    <p1510:client id="{C3579ACE-8778-4D87-AA75-DD6129E9BC32}" v="3" dt="2023-05-03T08:47:39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6433" autoAdjust="0"/>
  </p:normalViewPr>
  <p:slideViewPr>
    <p:cSldViewPr snapToGrid="0">
      <p:cViewPr varScale="1">
        <p:scale>
          <a:sx n="68" d="100"/>
          <a:sy n="68" d="100"/>
        </p:scale>
        <p:origin x="924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A5DD63-AE17-4872-BA63-511E4BC1E25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E67F5B-7952-4C80-BC36-57137C999437}">
      <dgm:prSet phldrT="[Text]"/>
      <dgm:spPr>
        <a:noFill/>
        <a:ln>
          <a:solidFill>
            <a:srgbClr val="C00000"/>
          </a:solidFill>
        </a:ln>
      </dgm:spPr>
      <dgm:t>
        <a:bodyPr/>
        <a:lstStyle/>
        <a:p>
          <a:r>
            <a:rPr lang="en-GB" b="1" dirty="0">
              <a:solidFill>
                <a:srgbClr val="C00000"/>
              </a:solidFill>
            </a:rPr>
            <a:t>Integrated Family Portfolio</a:t>
          </a:r>
          <a:endParaRPr lang="en-GB" dirty="0"/>
        </a:p>
      </dgm:t>
    </dgm:pt>
    <dgm:pt modelId="{2F4C8D48-55D4-4C91-A54C-CE2F35D5332D}" type="parTrans" cxnId="{E93C66D0-2E8C-474C-8BF3-100536F5214C}">
      <dgm:prSet/>
      <dgm:spPr/>
      <dgm:t>
        <a:bodyPr/>
        <a:lstStyle/>
        <a:p>
          <a:endParaRPr lang="en-GB"/>
        </a:p>
      </dgm:t>
    </dgm:pt>
    <dgm:pt modelId="{5B58BD77-F1DF-4A73-95ED-81DED3659CD5}" type="sibTrans" cxnId="{E93C66D0-2E8C-474C-8BF3-100536F5214C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F8C0E894-ED81-41E3-90DA-9F9968477F26}">
      <dgm:prSet phldrT="[Text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n-GB" b="1" dirty="0">
              <a:solidFill>
                <a:srgbClr val="002060"/>
              </a:solidFill>
            </a:rPr>
            <a:t>Adult Medical / Unscheduled Care Portfolio</a:t>
          </a:r>
          <a:endParaRPr lang="en-GB" dirty="0"/>
        </a:p>
      </dgm:t>
    </dgm:pt>
    <dgm:pt modelId="{B195382F-8DE2-416D-940E-E2C7159247EF}" type="parTrans" cxnId="{3EC5DF82-9A52-4104-843D-E6F47CD4BDCC}">
      <dgm:prSet/>
      <dgm:spPr/>
      <dgm:t>
        <a:bodyPr/>
        <a:lstStyle/>
        <a:p>
          <a:endParaRPr lang="en-GB"/>
        </a:p>
      </dgm:t>
    </dgm:pt>
    <dgm:pt modelId="{CEE3C458-1AEF-4846-A329-F606E7CEF279}" type="sibTrans" cxnId="{3EC5DF82-9A52-4104-843D-E6F47CD4BDCC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764005BF-562E-4FD7-BE56-1DF7E09B7C6D}">
      <dgm:prSet phldrT="[Text]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GB" b="1" dirty="0">
              <a:solidFill>
                <a:schemeClr val="accent2"/>
              </a:solidFill>
            </a:rPr>
            <a:t>Aberdeenshire Services Portfolio</a:t>
          </a:r>
          <a:endParaRPr lang="en-GB" dirty="0"/>
        </a:p>
      </dgm:t>
    </dgm:pt>
    <dgm:pt modelId="{B5759D02-9D3A-4799-93E2-B78AA74DF28D}" type="parTrans" cxnId="{094DD3FC-ACBA-4607-B895-CF3F1D45A1AB}">
      <dgm:prSet/>
      <dgm:spPr/>
      <dgm:t>
        <a:bodyPr/>
        <a:lstStyle/>
        <a:p>
          <a:endParaRPr lang="en-GB"/>
        </a:p>
      </dgm:t>
    </dgm:pt>
    <dgm:pt modelId="{9F438658-7CE1-4F72-9A09-FAAE7D5C8FE2}" type="sibTrans" cxnId="{094DD3FC-ACBA-4607-B895-CF3F1D45A1AB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3435C9CA-9331-4356-A3A5-22ACCA75017B}">
      <dgm:prSet phldrT="[Text]"/>
      <dgm:spPr>
        <a:noFill/>
        <a:ln>
          <a:solidFill>
            <a:srgbClr val="7030A0"/>
          </a:solidFill>
        </a:ln>
      </dgm:spPr>
      <dgm:t>
        <a:bodyPr/>
        <a:lstStyle/>
        <a:p>
          <a:r>
            <a:rPr lang="en-GB" b="1" dirty="0">
              <a:solidFill>
                <a:srgbClr val="7030A0"/>
              </a:solidFill>
            </a:rPr>
            <a:t>Integrated Specialist Care Services Portfolio</a:t>
          </a:r>
          <a:endParaRPr lang="en-GB" dirty="0"/>
        </a:p>
      </dgm:t>
    </dgm:pt>
    <dgm:pt modelId="{FD8FE926-1531-408A-98B9-03B0AC88A693}" type="parTrans" cxnId="{9857B498-BBE0-45E2-99A6-EBF377947BEE}">
      <dgm:prSet/>
      <dgm:spPr/>
      <dgm:t>
        <a:bodyPr/>
        <a:lstStyle/>
        <a:p>
          <a:endParaRPr lang="en-GB"/>
        </a:p>
      </dgm:t>
    </dgm:pt>
    <dgm:pt modelId="{ADFE185F-9AC2-4AD8-9D4F-0B8D39A3076F}" type="sibTrans" cxnId="{9857B498-BBE0-45E2-99A6-EBF377947BEE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C11B3114-2A32-49E2-9512-FE0B514B4CCA}">
      <dgm:prSet phldrT="[Text]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en-GB" b="1" dirty="0">
              <a:solidFill>
                <a:srgbClr val="FF0000"/>
              </a:solidFill>
            </a:rPr>
            <a:t>Aberdeen City &amp; Mental Health / Learning Disability Portfolio </a:t>
          </a:r>
          <a:endParaRPr lang="en-GB" dirty="0">
            <a:solidFill>
              <a:srgbClr val="FF0000"/>
            </a:solidFill>
          </a:endParaRPr>
        </a:p>
      </dgm:t>
    </dgm:pt>
    <dgm:pt modelId="{C7487D2D-EF16-4261-9CCA-AB14FEBB04C1}" type="parTrans" cxnId="{2FD4EC91-40BA-4C6A-B685-4F7C4126318D}">
      <dgm:prSet/>
      <dgm:spPr/>
      <dgm:t>
        <a:bodyPr/>
        <a:lstStyle/>
        <a:p>
          <a:endParaRPr lang="en-GB"/>
        </a:p>
      </dgm:t>
    </dgm:pt>
    <dgm:pt modelId="{9A36484A-5160-459D-ABE0-4D0FAFF6C5D9}" type="sibTrans" cxnId="{2FD4EC91-40BA-4C6A-B685-4F7C4126318D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D9486F11-2466-4163-BED5-70F51787A8E1}">
      <dgm:prSet phldrT="[Text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en-GB" b="1" dirty="0">
              <a:solidFill>
                <a:schemeClr val="accent1"/>
              </a:solidFill>
            </a:rPr>
            <a:t>Moray Portfolio</a:t>
          </a:r>
          <a:endParaRPr lang="en-GB" dirty="0"/>
        </a:p>
      </dgm:t>
    </dgm:pt>
    <dgm:pt modelId="{D8B81CF2-F42D-403C-993A-74C01B38203C}" type="parTrans" cxnId="{51E86EB4-A158-4AFB-B40B-9F96E966026F}">
      <dgm:prSet/>
      <dgm:spPr/>
      <dgm:t>
        <a:bodyPr/>
        <a:lstStyle/>
        <a:p>
          <a:endParaRPr lang="en-GB"/>
        </a:p>
      </dgm:t>
    </dgm:pt>
    <dgm:pt modelId="{8C2C8499-E01B-4978-B92D-CFBF40A2CC6D}" type="sibTrans" cxnId="{51E86EB4-A158-4AFB-B40B-9F96E966026F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5637D302-2AE8-4E2D-81DD-ECDBC6B8156F}">
      <dgm:prSet phldrT="[Text]"/>
      <dgm:spPr>
        <a:noFill/>
        <a:ln>
          <a:solidFill>
            <a:srgbClr val="00B050"/>
          </a:solidFill>
        </a:ln>
      </dgm:spPr>
      <dgm:t>
        <a:bodyPr/>
        <a:lstStyle/>
        <a:p>
          <a:r>
            <a:rPr lang="en-GB" b="1" dirty="0">
              <a:solidFill>
                <a:srgbClr val="00B050"/>
              </a:solidFill>
            </a:rPr>
            <a:t>Population Health Portfolio</a:t>
          </a:r>
          <a:endParaRPr lang="en-GB" dirty="0">
            <a:solidFill>
              <a:srgbClr val="00B050"/>
            </a:solidFill>
          </a:endParaRPr>
        </a:p>
      </dgm:t>
    </dgm:pt>
    <dgm:pt modelId="{652B3FEC-FF34-4425-9329-3D1CEAEE75E3}" type="parTrans" cxnId="{F7EA35CA-13D1-4E07-A780-F93E26C5B6A0}">
      <dgm:prSet/>
      <dgm:spPr/>
      <dgm:t>
        <a:bodyPr/>
        <a:lstStyle/>
        <a:p>
          <a:endParaRPr lang="en-GB"/>
        </a:p>
      </dgm:t>
    </dgm:pt>
    <dgm:pt modelId="{023B428F-CE84-4D2B-9759-B98FBB904921}" type="sibTrans" cxnId="{F7EA35CA-13D1-4E07-A780-F93E26C5B6A0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570F3CE9-C2A2-4939-BCE6-5FA233D2B20A}" type="pres">
      <dgm:prSet presAssocID="{22A5DD63-AE17-4872-BA63-511E4BC1E25E}" presName="cycle" presStyleCnt="0">
        <dgm:presLayoutVars>
          <dgm:dir/>
          <dgm:resizeHandles val="exact"/>
        </dgm:presLayoutVars>
      </dgm:prSet>
      <dgm:spPr/>
    </dgm:pt>
    <dgm:pt modelId="{D57298F2-ABD5-4707-B63E-43DD7B13D35A}" type="pres">
      <dgm:prSet presAssocID="{F0E67F5B-7952-4C80-BC36-57137C999437}" presName="node" presStyleLbl="node1" presStyleIdx="0" presStyleCnt="7">
        <dgm:presLayoutVars>
          <dgm:bulletEnabled val="1"/>
        </dgm:presLayoutVars>
      </dgm:prSet>
      <dgm:spPr/>
    </dgm:pt>
    <dgm:pt modelId="{B7CD2371-F970-436B-B7EB-09BC05A9082D}" type="pres">
      <dgm:prSet presAssocID="{F0E67F5B-7952-4C80-BC36-57137C999437}" presName="spNode" presStyleCnt="0"/>
      <dgm:spPr/>
    </dgm:pt>
    <dgm:pt modelId="{47826F7D-2D18-4207-A242-864D3BC1E5DD}" type="pres">
      <dgm:prSet presAssocID="{5B58BD77-F1DF-4A73-95ED-81DED3659CD5}" presName="sibTrans" presStyleLbl="sibTrans1D1" presStyleIdx="0" presStyleCnt="7"/>
      <dgm:spPr/>
    </dgm:pt>
    <dgm:pt modelId="{6705FA54-BE91-4C86-BED0-04C7BFA05207}" type="pres">
      <dgm:prSet presAssocID="{F8C0E894-ED81-41E3-90DA-9F9968477F26}" presName="node" presStyleLbl="node1" presStyleIdx="1" presStyleCnt="7">
        <dgm:presLayoutVars>
          <dgm:bulletEnabled val="1"/>
        </dgm:presLayoutVars>
      </dgm:prSet>
      <dgm:spPr/>
    </dgm:pt>
    <dgm:pt modelId="{9718DF8F-6F75-4301-878C-CB928CBC35EB}" type="pres">
      <dgm:prSet presAssocID="{F8C0E894-ED81-41E3-90DA-9F9968477F26}" presName="spNode" presStyleCnt="0"/>
      <dgm:spPr/>
    </dgm:pt>
    <dgm:pt modelId="{CB756624-46BD-46F6-A961-1B06AA4B1231}" type="pres">
      <dgm:prSet presAssocID="{CEE3C458-1AEF-4846-A329-F606E7CEF279}" presName="sibTrans" presStyleLbl="sibTrans1D1" presStyleIdx="1" presStyleCnt="7"/>
      <dgm:spPr/>
    </dgm:pt>
    <dgm:pt modelId="{39B8951D-DE42-48CA-AB49-18DFE0C20A00}" type="pres">
      <dgm:prSet presAssocID="{764005BF-562E-4FD7-BE56-1DF7E09B7C6D}" presName="node" presStyleLbl="node1" presStyleIdx="2" presStyleCnt="7">
        <dgm:presLayoutVars>
          <dgm:bulletEnabled val="1"/>
        </dgm:presLayoutVars>
      </dgm:prSet>
      <dgm:spPr/>
    </dgm:pt>
    <dgm:pt modelId="{5E771E3A-FD08-4D7D-8501-3247968405A8}" type="pres">
      <dgm:prSet presAssocID="{764005BF-562E-4FD7-BE56-1DF7E09B7C6D}" presName="spNode" presStyleCnt="0"/>
      <dgm:spPr/>
    </dgm:pt>
    <dgm:pt modelId="{E39199E8-5730-48AF-A32D-BED55C36E820}" type="pres">
      <dgm:prSet presAssocID="{9F438658-7CE1-4F72-9A09-FAAE7D5C8FE2}" presName="sibTrans" presStyleLbl="sibTrans1D1" presStyleIdx="2" presStyleCnt="7"/>
      <dgm:spPr/>
    </dgm:pt>
    <dgm:pt modelId="{0FAA59E1-4B8C-4C91-B8B7-BA73C0456E73}" type="pres">
      <dgm:prSet presAssocID="{3435C9CA-9331-4356-A3A5-22ACCA75017B}" presName="node" presStyleLbl="node1" presStyleIdx="3" presStyleCnt="7">
        <dgm:presLayoutVars>
          <dgm:bulletEnabled val="1"/>
        </dgm:presLayoutVars>
      </dgm:prSet>
      <dgm:spPr/>
    </dgm:pt>
    <dgm:pt modelId="{FE226241-105F-4472-92FC-DA488ECB47C3}" type="pres">
      <dgm:prSet presAssocID="{3435C9CA-9331-4356-A3A5-22ACCA75017B}" presName="spNode" presStyleCnt="0"/>
      <dgm:spPr/>
    </dgm:pt>
    <dgm:pt modelId="{05965D88-BE5B-48D1-A2B6-CAA58502B285}" type="pres">
      <dgm:prSet presAssocID="{ADFE185F-9AC2-4AD8-9D4F-0B8D39A3076F}" presName="sibTrans" presStyleLbl="sibTrans1D1" presStyleIdx="3" presStyleCnt="7"/>
      <dgm:spPr/>
    </dgm:pt>
    <dgm:pt modelId="{9486FEF4-9BAB-4725-B9E9-E82E877315DC}" type="pres">
      <dgm:prSet presAssocID="{C11B3114-2A32-49E2-9512-FE0B514B4CCA}" presName="node" presStyleLbl="node1" presStyleIdx="4" presStyleCnt="7">
        <dgm:presLayoutVars>
          <dgm:bulletEnabled val="1"/>
        </dgm:presLayoutVars>
      </dgm:prSet>
      <dgm:spPr/>
    </dgm:pt>
    <dgm:pt modelId="{3BF0E374-FA47-4856-A3E7-0822425EA545}" type="pres">
      <dgm:prSet presAssocID="{C11B3114-2A32-49E2-9512-FE0B514B4CCA}" presName="spNode" presStyleCnt="0"/>
      <dgm:spPr/>
    </dgm:pt>
    <dgm:pt modelId="{BC585A2C-2B12-4CE5-BDAB-1F19AD3817F6}" type="pres">
      <dgm:prSet presAssocID="{9A36484A-5160-459D-ABE0-4D0FAFF6C5D9}" presName="sibTrans" presStyleLbl="sibTrans1D1" presStyleIdx="4" presStyleCnt="7"/>
      <dgm:spPr/>
    </dgm:pt>
    <dgm:pt modelId="{5996E736-B9E6-4953-BB38-A5ADCFA3499F}" type="pres">
      <dgm:prSet presAssocID="{D9486F11-2466-4163-BED5-70F51787A8E1}" presName="node" presStyleLbl="node1" presStyleIdx="5" presStyleCnt="7">
        <dgm:presLayoutVars>
          <dgm:bulletEnabled val="1"/>
        </dgm:presLayoutVars>
      </dgm:prSet>
      <dgm:spPr/>
    </dgm:pt>
    <dgm:pt modelId="{D619B230-DC3C-454F-B627-72740AFD6C83}" type="pres">
      <dgm:prSet presAssocID="{D9486F11-2466-4163-BED5-70F51787A8E1}" presName="spNode" presStyleCnt="0"/>
      <dgm:spPr/>
    </dgm:pt>
    <dgm:pt modelId="{08435329-CB87-43E2-87D0-6152C01E10E5}" type="pres">
      <dgm:prSet presAssocID="{8C2C8499-E01B-4978-B92D-CFBF40A2CC6D}" presName="sibTrans" presStyleLbl="sibTrans1D1" presStyleIdx="5" presStyleCnt="7"/>
      <dgm:spPr/>
    </dgm:pt>
    <dgm:pt modelId="{C9F09070-2152-43A1-A78D-904CB2AC5BB1}" type="pres">
      <dgm:prSet presAssocID="{5637D302-2AE8-4E2D-81DD-ECDBC6B8156F}" presName="node" presStyleLbl="node1" presStyleIdx="6" presStyleCnt="7">
        <dgm:presLayoutVars>
          <dgm:bulletEnabled val="1"/>
        </dgm:presLayoutVars>
      </dgm:prSet>
      <dgm:spPr/>
    </dgm:pt>
    <dgm:pt modelId="{6F0005DE-1A68-429F-A551-7A3910CD8C7E}" type="pres">
      <dgm:prSet presAssocID="{5637D302-2AE8-4E2D-81DD-ECDBC6B8156F}" presName="spNode" presStyleCnt="0"/>
      <dgm:spPr/>
    </dgm:pt>
    <dgm:pt modelId="{2F8037F1-B10B-4680-AE86-7EE1BDA2B107}" type="pres">
      <dgm:prSet presAssocID="{023B428F-CE84-4D2B-9759-B98FBB904921}" presName="sibTrans" presStyleLbl="sibTrans1D1" presStyleIdx="6" presStyleCnt="7"/>
      <dgm:spPr/>
    </dgm:pt>
  </dgm:ptLst>
  <dgm:cxnLst>
    <dgm:cxn modelId="{21FEA006-2FBE-4CAD-87D2-ED7BF1A44833}" type="presOf" srcId="{764005BF-562E-4FD7-BE56-1DF7E09B7C6D}" destId="{39B8951D-DE42-48CA-AB49-18DFE0C20A00}" srcOrd="0" destOrd="0" presId="urn:microsoft.com/office/officeart/2005/8/layout/cycle6"/>
    <dgm:cxn modelId="{F446B90A-1D4E-4953-A7CA-DF45B55E101F}" type="presOf" srcId="{5637D302-2AE8-4E2D-81DD-ECDBC6B8156F}" destId="{C9F09070-2152-43A1-A78D-904CB2AC5BB1}" srcOrd="0" destOrd="0" presId="urn:microsoft.com/office/officeart/2005/8/layout/cycle6"/>
    <dgm:cxn modelId="{6F5EC21F-C034-4116-B009-E2866E7CDD9E}" type="presOf" srcId="{9A36484A-5160-459D-ABE0-4D0FAFF6C5D9}" destId="{BC585A2C-2B12-4CE5-BDAB-1F19AD3817F6}" srcOrd="0" destOrd="0" presId="urn:microsoft.com/office/officeart/2005/8/layout/cycle6"/>
    <dgm:cxn modelId="{EC367F22-010C-4824-8926-3E5F23BCE135}" type="presOf" srcId="{ADFE185F-9AC2-4AD8-9D4F-0B8D39A3076F}" destId="{05965D88-BE5B-48D1-A2B6-CAA58502B285}" srcOrd="0" destOrd="0" presId="urn:microsoft.com/office/officeart/2005/8/layout/cycle6"/>
    <dgm:cxn modelId="{5EE36526-FFFD-4808-AAA2-2F3AFD2BE9B7}" type="presOf" srcId="{C11B3114-2A32-49E2-9512-FE0B514B4CCA}" destId="{9486FEF4-9BAB-4725-B9E9-E82E877315DC}" srcOrd="0" destOrd="0" presId="urn:microsoft.com/office/officeart/2005/8/layout/cycle6"/>
    <dgm:cxn modelId="{9448F83E-B84D-4967-B1D2-070173D1A909}" type="presOf" srcId="{F0E67F5B-7952-4C80-BC36-57137C999437}" destId="{D57298F2-ABD5-4707-B63E-43DD7B13D35A}" srcOrd="0" destOrd="0" presId="urn:microsoft.com/office/officeart/2005/8/layout/cycle6"/>
    <dgm:cxn modelId="{C6744942-0458-4256-AFC4-F95A19C258B7}" type="presOf" srcId="{3435C9CA-9331-4356-A3A5-22ACCA75017B}" destId="{0FAA59E1-4B8C-4C91-B8B7-BA73C0456E73}" srcOrd="0" destOrd="0" presId="urn:microsoft.com/office/officeart/2005/8/layout/cycle6"/>
    <dgm:cxn modelId="{7694F674-61A1-411D-BDF7-68542D7226C5}" type="presOf" srcId="{5B58BD77-F1DF-4A73-95ED-81DED3659CD5}" destId="{47826F7D-2D18-4207-A242-864D3BC1E5DD}" srcOrd="0" destOrd="0" presId="urn:microsoft.com/office/officeart/2005/8/layout/cycle6"/>
    <dgm:cxn modelId="{6A981F7A-ECE9-4F12-9DAA-C6A6360D16F3}" type="presOf" srcId="{023B428F-CE84-4D2B-9759-B98FBB904921}" destId="{2F8037F1-B10B-4680-AE86-7EE1BDA2B107}" srcOrd="0" destOrd="0" presId="urn:microsoft.com/office/officeart/2005/8/layout/cycle6"/>
    <dgm:cxn modelId="{13422681-F12B-4336-B4D6-B34738233102}" type="presOf" srcId="{8C2C8499-E01B-4978-B92D-CFBF40A2CC6D}" destId="{08435329-CB87-43E2-87D0-6152C01E10E5}" srcOrd="0" destOrd="0" presId="urn:microsoft.com/office/officeart/2005/8/layout/cycle6"/>
    <dgm:cxn modelId="{3EC5DF82-9A52-4104-843D-E6F47CD4BDCC}" srcId="{22A5DD63-AE17-4872-BA63-511E4BC1E25E}" destId="{F8C0E894-ED81-41E3-90DA-9F9968477F26}" srcOrd="1" destOrd="0" parTransId="{B195382F-8DE2-416D-940E-E2C7159247EF}" sibTransId="{CEE3C458-1AEF-4846-A329-F606E7CEF279}"/>
    <dgm:cxn modelId="{2FD4EC91-40BA-4C6A-B685-4F7C4126318D}" srcId="{22A5DD63-AE17-4872-BA63-511E4BC1E25E}" destId="{C11B3114-2A32-49E2-9512-FE0B514B4CCA}" srcOrd="4" destOrd="0" parTransId="{C7487D2D-EF16-4261-9CCA-AB14FEBB04C1}" sibTransId="{9A36484A-5160-459D-ABE0-4D0FAFF6C5D9}"/>
    <dgm:cxn modelId="{9857B498-BBE0-45E2-99A6-EBF377947BEE}" srcId="{22A5DD63-AE17-4872-BA63-511E4BC1E25E}" destId="{3435C9CA-9331-4356-A3A5-22ACCA75017B}" srcOrd="3" destOrd="0" parTransId="{FD8FE926-1531-408A-98B9-03B0AC88A693}" sibTransId="{ADFE185F-9AC2-4AD8-9D4F-0B8D39A3076F}"/>
    <dgm:cxn modelId="{8FD91A9E-6269-4CA5-A7CB-1C6D916E4D15}" type="presOf" srcId="{D9486F11-2466-4163-BED5-70F51787A8E1}" destId="{5996E736-B9E6-4953-BB38-A5ADCFA3499F}" srcOrd="0" destOrd="0" presId="urn:microsoft.com/office/officeart/2005/8/layout/cycle6"/>
    <dgm:cxn modelId="{6BFA19AA-BCA1-49F7-B72D-53EEA3B4C3EF}" type="presOf" srcId="{CEE3C458-1AEF-4846-A329-F606E7CEF279}" destId="{CB756624-46BD-46F6-A961-1B06AA4B1231}" srcOrd="0" destOrd="0" presId="urn:microsoft.com/office/officeart/2005/8/layout/cycle6"/>
    <dgm:cxn modelId="{51E86EB4-A158-4AFB-B40B-9F96E966026F}" srcId="{22A5DD63-AE17-4872-BA63-511E4BC1E25E}" destId="{D9486F11-2466-4163-BED5-70F51787A8E1}" srcOrd="5" destOrd="0" parTransId="{D8B81CF2-F42D-403C-993A-74C01B38203C}" sibTransId="{8C2C8499-E01B-4978-B92D-CFBF40A2CC6D}"/>
    <dgm:cxn modelId="{F7EA35CA-13D1-4E07-A780-F93E26C5B6A0}" srcId="{22A5DD63-AE17-4872-BA63-511E4BC1E25E}" destId="{5637D302-2AE8-4E2D-81DD-ECDBC6B8156F}" srcOrd="6" destOrd="0" parTransId="{652B3FEC-FF34-4425-9329-3D1CEAEE75E3}" sibTransId="{023B428F-CE84-4D2B-9759-B98FBB904921}"/>
    <dgm:cxn modelId="{E93C66D0-2E8C-474C-8BF3-100536F5214C}" srcId="{22A5DD63-AE17-4872-BA63-511E4BC1E25E}" destId="{F0E67F5B-7952-4C80-BC36-57137C999437}" srcOrd="0" destOrd="0" parTransId="{2F4C8D48-55D4-4C91-A54C-CE2F35D5332D}" sibTransId="{5B58BD77-F1DF-4A73-95ED-81DED3659CD5}"/>
    <dgm:cxn modelId="{6AFEA7E5-EC07-428A-8402-B421AE63975B}" type="presOf" srcId="{F8C0E894-ED81-41E3-90DA-9F9968477F26}" destId="{6705FA54-BE91-4C86-BED0-04C7BFA05207}" srcOrd="0" destOrd="0" presId="urn:microsoft.com/office/officeart/2005/8/layout/cycle6"/>
    <dgm:cxn modelId="{4F478BEA-D671-49EF-B67B-C8421EC219CC}" type="presOf" srcId="{9F438658-7CE1-4F72-9A09-FAAE7D5C8FE2}" destId="{E39199E8-5730-48AF-A32D-BED55C36E820}" srcOrd="0" destOrd="0" presId="urn:microsoft.com/office/officeart/2005/8/layout/cycle6"/>
    <dgm:cxn modelId="{752491F9-8C9D-4886-89C7-CAD10F1B7C59}" type="presOf" srcId="{22A5DD63-AE17-4872-BA63-511E4BC1E25E}" destId="{570F3CE9-C2A2-4939-BCE6-5FA233D2B20A}" srcOrd="0" destOrd="0" presId="urn:microsoft.com/office/officeart/2005/8/layout/cycle6"/>
    <dgm:cxn modelId="{094DD3FC-ACBA-4607-B895-CF3F1D45A1AB}" srcId="{22A5DD63-AE17-4872-BA63-511E4BC1E25E}" destId="{764005BF-562E-4FD7-BE56-1DF7E09B7C6D}" srcOrd="2" destOrd="0" parTransId="{B5759D02-9D3A-4799-93E2-B78AA74DF28D}" sibTransId="{9F438658-7CE1-4F72-9A09-FAAE7D5C8FE2}"/>
    <dgm:cxn modelId="{D2C589FE-8778-4FBD-828D-4EAFEE4A8DEC}" type="presParOf" srcId="{570F3CE9-C2A2-4939-BCE6-5FA233D2B20A}" destId="{D57298F2-ABD5-4707-B63E-43DD7B13D35A}" srcOrd="0" destOrd="0" presId="urn:microsoft.com/office/officeart/2005/8/layout/cycle6"/>
    <dgm:cxn modelId="{289AC14D-ECF6-4843-BCEB-E60264EF1E2D}" type="presParOf" srcId="{570F3CE9-C2A2-4939-BCE6-5FA233D2B20A}" destId="{B7CD2371-F970-436B-B7EB-09BC05A9082D}" srcOrd="1" destOrd="0" presId="urn:microsoft.com/office/officeart/2005/8/layout/cycle6"/>
    <dgm:cxn modelId="{15D2925B-050F-4E3E-A250-08963377497D}" type="presParOf" srcId="{570F3CE9-C2A2-4939-BCE6-5FA233D2B20A}" destId="{47826F7D-2D18-4207-A242-864D3BC1E5DD}" srcOrd="2" destOrd="0" presId="urn:microsoft.com/office/officeart/2005/8/layout/cycle6"/>
    <dgm:cxn modelId="{1E6CBD0D-362A-4184-A447-32FD4DAE15F9}" type="presParOf" srcId="{570F3CE9-C2A2-4939-BCE6-5FA233D2B20A}" destId="{6705FA54-BE91-4C86-BED0-04C7BFA05207}" srcOrd="3" destOrd="0" presId="urn:microsoft.com/office/officeart/2005/8/layout/cycle6"/>
    <dgm:cxn modelId="{F7E57E7D-D4BE-4717-93AE-0D5FFBF97EEA}" type="presParOf" srcId="{570F3CE9-C2A2-4939-BCE6-5FA233D2B20A}" destId="{9718DF8F-6F75-4301-878C-CB928CBC35EB}" srcOrd="4" destOrd="0" presId="urn:microsoft.com/office/officeart/2005/8/layout/cycle6"/>
    <dgm:cxn modelId="{3D388E18-7B0E-49C6-80FA-3F74CCD6316B}" type="presParOf" srcId="{570F3CE9-C2A2-4939-BCE6-5FA233D2B20A}" destId="{CB756624-46BD-46F6-A961-1B06AA4B1231}" srcOrd="5" destOrd="0" presId="urn:microsoft.com/office/officeart/2005/8/layout/cycle6"/>
    <dgm:cxn modelId="{6F49CE65-276C-49AC-AF4A-FCB7DD4CD5D2}" type="presParOf" srcId="{570F3CE9-C2A2-4939-BCE6-5FA233D2B20A}" destId="{39B8951D-DE42-48CA-AB49-18DFE0C20A00}" srcOrd="6" destOrd="0" presId="urn:microsoft.com/office/officeart/2005/8/layout/cycle6"/>
    <dgm:cxn modelId="{4646D122-DF7B-436D-95EB-8A76DD32BA88}" type="presParOf" srcId="{570F3CE9-C2A2-4939-BCE6-5FA233D2B20A}" destId="{5E771E3A-FD08-4D7D-8501-3247968405A8}" srcOrd="7" destOrd="0" presId="urn:microsoft.com/office/officeart/2005/8/layout/cycle6"/>
    <dgm:cxn modelId="{30560291-2301-4146-AC5E-A50AB01CD293}" type="presParOf" srcId="{570F3CE9-C2A2-4939-BCE6-5FA233D2B20A}" destId="{E39199E8-5730-48AF-A32D-BED55C36E820}" srcOrd="8" destOrd="0" presId="urn:microsoft.com/office/officeart/2005/8/layout/cycle6"/>
    <dgm:cxn modelId="{5B686B9F-CB1B-4C7E-8F4D-12A181EAB20F}" type="presParOf" srcId="{570F3CE9-C2A2-4939-BCE6-5FA233D2B20A}" destId="{0FAA59E1-4B8C-4C91-B8B7-BA73C0456E73}" srcOrd="9" destOrd="0" presId="urn:microsoft.com/office/officeart/2005/8/layout/cycle6"/>
    <dgm:cxn modelId="{5FCDB843-EB6F-4B67-96EE-9289BB5B5C6B}" type="presParOf" srcId="{570F3CE9-C2A2-4939-BCE6-5FA233D2B20A}" destId="{FE226241-105F-4472-92FC-DA488ECB47C3}" srcOrd="10" destOrd="0" presId="urn:microsoft.com/office/officeart/2005/8/layout/cycle6"/>
    <dgm:cxn modelId="{615DBDE6-89DE-40DF-AAE4-C3B858C8BEAB}" type="presParOf" srcId="{570F3CE9-C2A2-4939-BCE6-5FA233D2B20A}" destId="{05965D88-BE5B-48D1-A2B6-CAA58502B285}" srcOrd="11" destOrd="0" presId="urn:microsoft.com/office/officeart/2005/8/layout/cycle6"/>
    <dgm:cxn modelId="{C2E2C85B-91F1-46F2-AA51-3F51F1B53011}" type="presParOf" srcId="{570F3CE9-C2A2-4939-BCE6-5FA233D2B20A}" destId="{9486FEF4-9BAB-4725-B9E9-E82E877315DC}" srcOrd="12" destOrd="0" presId="urn:microsoft.com/office/officeart/2005/8/layout/cycle6"/>
    <dgm:cxn modelId="{2FA295F9-3965-4081-A0A4-3510E0E80D2D}" type="presParOf" srcId="{570F3CE9-C2A2-4939-BCE6-5FA233D2B20A}" destId="{3BF0E374-FA47-4856-A3E7-0822425EA545}" srcOrd="13" destOrd="0" presId="urn:microsoft.com/office/officeart/2005/8/layout/cycle6"/>
    <dgm:cxn modelId="{13130DD7-4EB5-4349-881B-528DB5868706}" type="presParOf" srcId="{570F3CE9-C2A2-4939-BCE6-5FA233D2B20A}" destId="{BC585A2C-2B12-4CE5-BDAB-1F19AD3817F6}" srcOrd="14" destOrd="0" presId="urn:microsoft.com/office/officeart/2005/8/layout/cycle6"/>
    <dgm:cxn modelId="{B16ED267-2840-407B-9FE6-C1E5BA12B880}" type="presParOf" srcId="{570F3CE9-C2A2-4939-BCE6-5FA233D2B20A}" destId="{5996E736-B9E6-4953-BB38-A5ADCFA3499F}" srcOrd="15" destOrd="0" presId="urn:microsoft.com/office/officeart/2005/8/layout/cycle6"/>
    <dgm:cxn modelId="{92342C76-6110-4E44-8A63-BF411A98CE4C}" type="presParOf" srcId="{570F3CE9-C2A2-4939-BCE6-5FA233D2B20A}" destId="{D619B230-DC3C-454F-B627-72740AFD6C83}" srcOrd="16" destOrd="0" presId="urn:microsoft.com/office/officeart/2005/8/layout/cycle6"/>
    <dgm:cxn modelId="{ACEBFE97-8329-49EE-A186-6C66D09D1650}" type="presParOf" srcId="{570F3CE9-C2A2-4939-BCE6-5FA233D2B20A}" destId="{08435329-CB87-43E2-87D0-6152C01E10E5}" srcOrd="17" destOrd="0" presId="urn:microsoft.com/office/officeart/2005/8/layout/cycle6"/>
    <dgm:cxn modelId="{E38A9B38-4E59-40C6-BAB0-013576A37690}" type="presParOf" srcId="{570F3CE9-C2A2-4939-BCE6-5FA233D2B20A}" destId="{C9F09070-2152-43A1-A78D-904CB2AC5BB1}" srcOrd="18" destOrd="0" presId="urn:microsoft.com/office/officeart/2005/8/layout/cycle6"/>
    <dgm:cxn modelId="{E2D875E1-A9B5-4B7C-9795-2647AC3B6499}" type="presParOf" srcId="{570F3CE9-C2A2-4939-BCE6-5FA233D2B20A}" destId="{6F0005DE-1A68-429F-A551-7A3910CD8C7E}" srcOrd="19" destOrd="0" presId="urn:microsoft.com/office/officeart/2005/8/layout/cycle6"/>
    <dgm:cxn modelId="{3E88E26F-A2AD-44ED-86ED-D2CDD987E69D}" type="presParOf" srcId="{570F3CE9-C2A2-4939-BCE6-5FA233D2B20A}" destId="{2F8037F1-B10B-4680-AE86-7EE1BDA2B107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298F2-ABD5-4707-B63E-43DD7B13D35A}">
      <dsp:nvSpPr>
        <dsp:cNvPr id="0" name=""/>
        <dsp:cNvSpPr/>
      </dsp:nvSpPr>
      <dsp:spPr>
        <a:xfrm>
          <a:off x="3929083" y="3160"/>
          <a:ext cx="1490381" cy="968747"/>
        </a:xfrm>
        <a:prstGeom prst="roundRect">
          <a:avLst/>
        </a:prstGeom>
        <a:noFill/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C00000"/>
              </a:solidFill>
            </a:rPr>
            <a:t>Integrated Family Portfolio</a:t>
          </a:r>
          <a:endParaRPr lang="en-GB" sz="1300" kern="1200" dirty="0"/>
        </a:p>
      </dsp:txBody>
      <dsp:txXfrm>
        <a:off x="3976373" y="50450"/>
        <a:ext cx="1395801" cy="874167"/>
      </dsp:txXfrm>
    </dsp:sp>
    <dsp:sp modelId="{47826F7D-2D18-4207-A242-864D3BC1E5DD}">
      <dsp:nvSpPr>
        <dsp:cNvPr id="0" name=""/>
        <dsp:cNvSpPr/>
      </dsp:nvSpPr>
      <dsp:spPr>
        <a:xfrm>
          <a:off x="1908686" y="487534"/>
          <a:ext cx="5531176" cy="5531176"/>
        </a:xfrm>
        <a:custGeom>
          <a:avLst/>
          <a:gdLst/>
          <a:ahLst/>
          <a:cxnLst/>
          <a:rect l="0" t="0" r="0" b="0"/>
          <a:pathLst>
            <a:path>
              <a:moveTo>
                <a:pt x="3520649" y="105069"/>
              </a:moveTo>
              <a:arcTo wR="2765588" hR="2765588" stAng="17150643" swAng="1256624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5FA54-BE91-4C86-BED0-04C7BFA05207}">
      <dsp:nvSpPr>
        <dsp:cNvPr id="0" name=""/>
        <dsp:cNvSpPr/>
      </dsp:nvSpPr>
      <dsp:spPr>
        <a:xfrm>
          <a:off x="6091307" y="1044432"/>
          <a:ext cx="1490381" cy="968747"/>
        </a:xfrm>
        <a:prstGeom prst="round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002060"/>
              </a:solidFill>
            </a:rPr>
            <a:t>Adult Medical / Unscheduled Care Portfolio</a:t>
          </a:r>
          <a:endParaRPr lang="en-GB" sz="1300" kern="1200" dirty="0"/>
        </a:p>
      </dsp:txBody>
      <dsp:txXfrm>
        <a:off x="6138597" y="1091722"/>
        <a:ext cx="1395801" cy="874167"/>
      </dsp:txXfrm>
    </dsp:sp>
    <dsp:sp modelId="{CB756624-46BD-46F6-A961-1B06AA4B1231}">
      <dsp:nvSpPr>
        <dsp:cNvPr id="0" name=""/>
        <dsp:cNvSpPr/>
      </dsp:nvSpPr>
      <dsp:spPr>
        <a:xfrm>
          <a:off x="1908686" y="487534"/>
          <a:ext cx="5531176" cy="5531176"/>
        </a:xfrm>
        <a:custGeom>
          <a:avLst/>
          <a:gdLst/>
          <a:ahLst/>
          <a:cxnLst/>
          <a:rect l="0" t="0" r="0" b="0"/>
          <a:pathLst>
            <a:path>
              <a:moveTo>
                <a:pt x="5243887" y="1538188"/>
              </a:moveTo>
              <a:arcTo wR="2765588" hR="2765588" stAng="20019161" swAng="1726353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8951D-DE42-48CA-AB49-18DFE0C20A00}">
      <dsp:nvSpPr>
        <dsp:cNvPr id="0" name=""/>
        <dsp:cNvSpPr/>
      </dsp:nvSpPr>
      <dsp:spPr>
        <a:xfrm>
          <a:off x="6625332" y="3384149"/>
          <a:ext cx="1490381" cy="968747"/>
        </a:xfrm>
        <a:prstGeom prst="roundRect">
          <a:avLst/>
        </a:pr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accent2"/>
              </a:solidFill>
            </a:rPr>
            <a:t>Aberdeenshire Services Portfolio</a:t>
          </a:r>
          <a:endParaRPr lang="en-GB" sz="1300" kern="1200" dirty="0"/>
        </a:p>
      </dsp:txBody>
      <dsp:txXfrm>
        <a:off x="6672622" y="3431439"/>
        <a:ext cx="1395801" cy="874167"/>
      </dsp:txXfrm>
    </dsp:sp>
    <dsp:sp modelId="{E39199E8-5730-48AF-A32D-BED55C36E820}">
      <dsp:nvSpPr>
        <dsp:cNvPr id="0" name=""/>
        <dsp:cNvSpPr/>
      </dsp:nvSpPr>
      <dsp:spPr>
        <a:xfrm>
          <a:off x="1908686" y="487534"/>
          <a:ext cx="5531176" cy="5531176"/>
        </a:xfrm>
        <a:custGeom>
          <a:avLst/>
          <a:gdLst/>
          <a:ahLst/>
          <a:cxnLst/>
          <a:rect l="0" t="0" r="0" b="0"/>
          <a:pathLst>
            <a:path>
              <a:moveTo>
                <a:pt x="5298675" y="3875518"/>
              </a:moveTo>
              <a:arcTo wR="2765588" hR="2765588" stAng="1419703" swAng="1358782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AA59E1-4B8C-4C91-B8B7-BA73C0456E73}">
      <dsp:nvSpPr>
        <dsp:cNvPr id="0" name=""/>
        <dsp:cNvSpPr/>
      </dsp:nvSpPr>
      <dsp:spPr>
        <a:xfrm>
          <a:off x="5129027" y="5260457"/>
          <a:ext cx="1490381" cy="968747"/>
        </a:xfrm>
        <a:prstGeom prst="roundRect">
          <a:avLst/>
        </a:pr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7030A0"/>
              </a:solidFill>
            </a:rPr>
            <a:t>Integrated Specialist Care Services Portfolio</a:t>
          </a:r>
          <a:endParaRPr lang="en-GB" sz="1300" kern="1200" dirty="0"/>
        </a:p>
      </dsp:txBody>
      <dsp:txXfrm>
        <a:off x="5176317" y="5307747"/>
        <a:ext cx="1395801" cy="874167"/>
      </dsp:txXfrm>
    </dsp:sp>
    <dsp:sp modelId="{05965D88-BE5B-48D1-A2B6-CAA58502B285}">
      <dsp:nvSpPr>
        <dsp:cNvPr id="0" name=""/>
        <dsp:cNvSpPr/>
      </dsp:nvSpPr>
      <dsp:spPr>
        <a:xfrm>
          <a:off x="1908686" y="487534"/>
          <a:ext cx="5531176" cy="5531176"/>
        </a:xfrm>
        <a:custGeom>
          <a:avLst/>
          <a:gdLst/>
          <a:ahLst/>
          <a:cxnLst/>
          <a:rect l="0" t="0" r="0" b="0"/>
          <a:pathLst>
            <a:path>
              <a:moveTo>
                <a:pt x="3211367" y="5495012"/>
              </a:moveTo>
              <a:arcTo wR="2765588" hR="2765588" stAng="4843449" swAng="1113102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6FEF4-9BAB-4725-B9E9-E82E877315DC}">
      <dsp:nvSpPr>
        <dsp:cNvPr id="0" name=""/>
        <dsp:cNvSpPr/>
      </dsp:nvSpPr>
      <dsp:spPr>
        <a:xfrm>
          <a:off x="2729140" y="5260457"/>
          <a:ext cx="1490381" cy="968747"/>
        </a:xfrm>
        <a:prstGeom prst="round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FF0000"/>
              </a:solidFill>
            </a:rPr>
            <a:t>Aberdeen City &amp; Mental Health / Learning Disability Portfolio </a:t>
          </a:r>
          <a:endParaRPr lang="en-GB" sz="1300" kern="1200" dirty="0">
            <a:solidFill>
              <a:srgbClr val="FF0000"/>
            </a:solidFill>
          </a:endParaRPr>
        </a:p>
      </dsp:txBody>
      <dsp:txXfrm>
        <a:off x="2776430" y="5307747"/>
        <a:ext cx="1395801" cy="874167"/>
      </dsp:txXfrm>
    </dsp:sp>
    <dsp:sp modelId="{BC585A2C-2B12-4CE5-BDAB-1F19AD3817F6}">
      <dsp:nvSpPr>
        <dsp:cNvPr id="0" name=""/>
        <dsp:cNvSpPr/>
      </dsp:nvSpPr>
      <dsp:spPr>
        <a:xfrm>
          <a:off x="1908686" y="487534"/>
          <a:ext cx="5531176" cy="5531176"/>
        </a:xfrm>
        <a:custGeom>
          <a:avLst/>
          <a:gdLst/>
          <a:ahLst/>
          <a:cxnLst/>
          <a:rect l="0" t="0" r="0" b="0"/>
          <a:pathLst>
            <a:path>
              <a:moveTo>
                <a:pt x="855174" y="4765287"/>
              </a:moveTo>
              <a:arcTo wR="2765588" hR="2765588" stAng="8021515" swAng="1358782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6E736-B9E6-4953-BB38-A5ADCFA3499F}">
      <dsp:nvSpPr>
        <dsp:cNvPr id="0" name=""/>
        <dsp:cNvSpPr/>
      </dsp:nvSpPr>
      <dsp:spPr>
        <a:xfrm>
          <a:off x="1232834" y="3384149"/>
          <a:ext cx="1490381" cy="968747"/>
        </a:xfrm>
        <a:prstGeom prst="roundRect">
          <a:avLst/>
        </a:pr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accent1"/>
              </a:solidFill>
            </a:rPr>
            <a:t>Moray Portfolio</a:t>
          </a:r>
          <a:endParaRPr lang="en-GB" sz="1300" kern="1200" dirty="0"/>
        </a:p>
      </dsp:txBody>
      <dsp:txXfrm>
        <a:off x="1280124" y="3431439"/>
        <a:ext cx="1395801" cy="874167"/>
      </dsp:txXfrm>
    </dsp:sp>
    <dsp:sp modelId="{08435329-CB87-43E2-87D0-6152C01E10E5}">
      <dsp:nvSpPr>
        <dsp:cNvPr id="0" name=""/>
        <dsp:cNvSpPr/>
      </dsp:nvSpPr>
      <dsp:spPr>
        <a:xfrm>
          <a:off x="1908686" y="487534"/>
          <a:ext cx="5531176" cy="5531176"/>
        </a:xfrm>
        <a:custGeom>
          <a:avLst/>
          <a:gdLst/>
          <a:ahLst/>
          <a:cxnLst/>
          <a:rect l="0" t="0" r="0" b="0"/>
          <a:pathLst>
            <a:path>
              <a:moveTo>
                <a:pt x="2477" y="2882615"/>
              </a:moveTo>
              <a:arcTo wR="2765588" hR="2765588" stAng="10654486" swAng="1726353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09070-2152-43A1-A78D-904CB2AC5BB1}">
      <dsp:nvSpPr>
        <dsp:cNvPr id="0" name=""/>
        <dsp:cNvSpPr/>
      </dsp:nvSpPr>
      <dsp:spPr>
        <a:xfrm>
          <a:off x="1766859" y="1044432"/>
          <a:ext cx="1490381" cy="968747"/>
        </a:xfrm>
        <a:prstGeom prst="roundRect">
          <a:avLst/>
        </a:prstGeom>
        <a:noFill/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00B050"/>
              </a:solidFill>
            </a:rPr>
            <a:t>Population Health Portfolio</a:t>
          </a:r>
          <a:endParaRPr lang="en-GB" sz="1300" kern="1200" dirty="0">
            <a:solidFill>
              <a:srgbClr val="00B050"/>
            </a:solidFill>
          </a:endParaRPr>
        </a:p>
      </dsp:txBody>
      <dsp:txXfrm>
        <a:off x="1814149" y="1091722"/>
        <a:ext cx="1395801" cy="874167"/>
      </dsp:txXfrm>
    </dsp:sp>
    <dsp:sp modelId="{2F8037F1-B10B-4680-AE86-7EE1BDA2B107}">
      <dsp:nvSpPr>
        <dsp:cNvPr id="0" name=""/>
        <dsp:cNvSpPr/>
      </dsp:nvSpPr>
      <dsp:spPr>
        <a:xfrm>
          <a:off x="1908686" y="487534"/>
          <a:ext cx="5531176" cy="5531176"/>
        </a:xfrm>
        <a:custGeom>
          <a:avLst/>
          <a:gdLst/>
          <a:ahLst/>
          <a:cxnLst/>
          <a:rect l="0" t="0" r="0" b="0"/>
          <a:pathLst>
            <a:path>
              <a:moveTo>
                <a:pt x="1109407" y="550741"/>
              </a:moveTo>
              <a:arcTo wR="2765588" hR="2765588" stAng="13992733" swAng="1256624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9ED4D-ECE1-491B-A626-205A4E838F75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C3AFE-2BD5-4517-931A-DF3F649A3E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48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0CEA63D-39D6-4C60-9D75-F0320661CC63}" type="slidenum">
              <a:rPr lang="en-GB" altLang="en-US" sz="1200" smtClean="0">
                <a:solidFill>
                  <a:srgbClr val="000000"/>
                </a:solidFill>
              </a:rPr>
              <a:pPr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5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8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9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165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3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32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42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4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9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29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64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5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13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8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73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15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C5552FE-F01A-4CC6-9AB4-42535D0A4AEB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C40851C-0470-4A1F-A0E8-DC29B4E4AD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924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B531D6C-D4E4-44F2-9013-C5DF256F7B48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3D7D345-B38B-46B8-9BFA-660FE610E4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7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6B87C0E-D4DD-466C-9FA6-70A6F5171380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475521B-42BB-4078-9ED2-9741D4BF34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24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299D241-373A-496D-9144-4FB55A79B52A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7876FB1-61A5-4F93-9C63-2E32C471A8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47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B03F660-2DC4-449F-9595-E1697B11D19A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304A337-5504-4746-9E82-4CCFAB145B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6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B15DDE6-57DC-4BA9-BECD-1DCEFF58DF4B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724D9B1-8C41-4050-8801-A0DBE8E926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597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7DAC4C8-FC61-4A76-96B0-D1318E3C86AE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54153D1-4C3D-4F12-AC3A-4C38E362A4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69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649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5503B24-E042-4853-B2FC-D8F2D3949EE2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9FE3466-3E42-43AC-B795-4A7FEA37B8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861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DA6CE42-D0CB-4BA6-9924-C73F5796545E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6A2F50D-FADA-4AE6-973E-2023EB686B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381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B9C85C1-945B-4BFB-9E84-D54C6C64C797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7B6A82E-9698-4CCB-B7EC-2A943AF6FA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07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5A47A67-22C2-45CE-813F-98985B466FD6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56A37DA-B8F4-40B0-A14A-D130CF9003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7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38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4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9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2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70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94270-B839-464F-8DE6-D9507ADFEBE3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A80A-19CF-45DE-B11B-8471CEE47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04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B75C-4706-4A93-B120-9D1581D7E4B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19/05/2023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C64FF-C5EA-4104-B7F5-EB1D01BB43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718C92F1-C4F9-49BE-9D49-57AF9C0F157A}" type="datetimeFigureOut">
              <a:rPr lang="en-GB"/>
              <a:pPr>
                <a:defRPr/>
              </a:pPr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2D0C55BE-CFEB-44A0-A6D4-866E40A2A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67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svg"/><Relationship Id="rId7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.png"/><Relationship Id="rId2" Type="http://schemas.openxmlformats.org/officeDocument/2006/relationships/image" Target="../media/image2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2FCAFE-1BB2-4AA0-A094-A9D75111510A}"/>
              </a:ext>
            </a:extLst>
          </p:cNvPr>
          <p:cNvSpPr txBox="1"/>
          <p:nvPr/>
        </p:nvSpPr>
        <p:spPr>
          <a:xfrm>
            <a:off x="182880" y="2658794"/>
            <a:ext cx="118449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Grampian’s Portfolio Approach</a:t>
            </a:r>
          </a:p>
          <a:p>
            <a:r>
              <a:rPr lang="en-GB" sz="2000" dirty="0"/>
              <a:t>A model for planning and delivering integrated services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42C419-EB31-4CFD-BDE2-8495819F0D7D}"/>
              </a:ext>
            </a:extLst>
          </p:cNvPr>
          <p:cNvGrpSpPr/>
          <p:nvPr/>
        </p:nvGrpSpPr>
        <p:grpSpPr>
          <a:xfrm>
            <a:off x="1573024" y="5725551"/>
            <a:ext cx="9624243" cy="1016226"/>
            <a:chOff x="194389" y="1712973"/>
            <a:chExt cx="13252551" cy="13993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14EC50-E9F7-4DBB-8291-5196BDF12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2B6425-408B-4AB7-9685-CAAC6E88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872CBB-2F2E-41EB-BC84-731F9243C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E6E846-364D-4007-BDCB-F3275DCD3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3E0B35-3357-48E9-8CEB-F729D99AC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1945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FD4150-9C50-480E-9CFA-E7C7D7CB5861}"/>
              </a:ext>
            </a:extLst>
          </p:cNvPr>
          <p:cNvCxnSpPr>
            <a:cxnSpLocks/>
          </p:cNvCxnSpPr>
          <p:nvPr/>
        </p:nvCxnSpPr>
        <p:spPr>
          <a:xfrm flipV="1">
            <a:off x="1026942" y="3428999"/>
            <a:ext cx="10114670" cy="246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D0FB3B-9ED9-4E7A-B752-8CF4416EB9C6}"/>
              </a:ext>
            </a:extLst>
          </p:cNvPr>
          <p:cNvSpPr txBox="1"/>
          <p:nvPr/>
        </p:nvSpPr>
        <p:spPr>
          <a:xfrm>
            <a:off x="103162" y="3105834"/>
            <a:ext cx="119856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do Portfolios mean to us?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2B769E4-7C65-4CDD-8666-8A60E235AEC1}"/>
              </a:ext>
            </a:extLst>
          </p:cNvPr>
          <p:cNvSpPr/>
          <p:nvPr/>
        </p:nvSpPr>
        <p:spPr>
          <a:xfrm>
            <a:off x="323557" y="590843"/>
            <a:ext cx="5050295" cy="2096086"/>
          </a:xfrm>
          <a:prstGeom prst="wedgeRectCallout">
            <a:avLst>
              <a:gd name="adj1" fmla="val -31140"/>
              <a:gd name="adj2" fmla="val 66527"/>
            </a:avLst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/>
              <a:t>“An exciting new chapter of integration and whole-system working”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0532FD85-4D0A-4074-BFAB-1A02E3060B2D}"/>
              </a:ext>
            </a:extLst>
          </p:cNvPr>
          <p:cNvSpPr/>
          <p:nvPr/>
        </p:nvSpPr>
        <p:spPr>
          <a:xfrm>
            <a:off x="6818147" y="541605"/>
            <a:ext cx="5050295" cy="2096086"/>
          </a:xfrm>
          <a:prstGeom prst="wedgeRectCallout">
            <a:avLst>
              <a:gd name="adj1" fmla="val 35991"/>
              <a:gd name="adj2" fmla="val 65856"/>
            </a:avLst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/>
              <a:t>“An environment in which staff can thrive and find joy at work”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824BCD-0BE8-40F3-A054-55B2AFD11223}"/>
              </a:ext>
            </a:extLst>
          </p:cNvPr>
          <p:cNvGrpSpPr/>
          <p:nvPr/>
        </p:nvGrpSpPr>
        <p:grpSpPr>
          <a:xfrm>
            <a:off x="4399564" y="6355387"/>
            <a:ext cx="3392871" cy="358254"/>
            <a:chOff x="194389" y="1712973"/>
            <a:chExt cx="13252551" cy="13993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378E7A-83CA-4DFC-8986-37D6135A2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05570C-64BE-46E1-AEF8-04775167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0F644B-1121-4F93-B344-4B03F878A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3168E4-1590-4EB9-B897-D7BD8CDE9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4BD123-2914-4D8A-B7D3-391F92D18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1B574EA3-5387-46FD-B880-BB808ACE2D57}"/>
              </a:ext>
            </a:extLst>
          </p:cNvPr>
          <p:cNvSpPr/>
          <p:nvPr/>
        </p:nvSpPr>
        <p:spPr>
          <a:xfrm>
            <a:off x="323557" y="4171070"/>
            <a:ext cx="5050295" cy="2096086"/>
          </a:xfrm>
          <a:prstGeom prst="wedgeRectCallout">
            <a:avLst>
              <a:gd name="adj1" fmla="val -31418"/>
              <a:gd name="adj2" fmla="val 67869"/>
            </a:avLst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/>
              <a:t>“Bringing everyone together to deliver seamless support to our population”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D6CCE89D-F4CC-481C-BC3B-ECA63A365064}"/>
              </a:ext>
            </a:extLst>
          </p:cNvPr>
          <p:cNvSpPr/>
          <p:nvPr/>
        </p:nvSpPr>
        <p:spPr>
          <a:xfrm>
            <a:off x="6818147" y="4171070"/>
            <a:ext cx="5050295" cy="2096086"/>
          </a:xfrm>
          <a:prstGeom prst="wedgeRectCallout">
            <a:avLst>
              <a:gd name="adj1" fmla="val 32928"/>
              <a:gd name="adj2" fmla="val 68540"/>
            </a:avLst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/>
              <a:t>“An opportunity to strike the right balance between community and hospital care”</a:t>
            </a:r>
          </a:p>
        </p:txBody>
      </p:sp>
    </p:spTree>
    <p:extLst>
      <p:ext uri="{BB962C8B-B14F-4D97-AF65-F5344CB8AC3E}">
        <p14:creationId xmlns:p14="http://schemas.microsoft.com/office/powerpoint/2010/main" val="327253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1DC451-966E-477C-96F6-A1BE5FD10027}"/>
              </a:ext>
            </a:extLst>
          </p:cNvPr>
          <p:cNvSpPr txBox="1"/>
          <p:nvPr/>
        </p:nvSpPr>
        <p:spPr>
          <a:xfrm>
            <a:off x="422031" y="1308296"/>
            <a:ext cx="1134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is a Portfolio?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2DBC8-340B-458B-81F8-48C0823675BE}"/>
              </a:ext>
            </a:extLst>
          </p:cNvPr>
          <p:cNvSpPr txBox="1"/>
          <p:nvPr/>
        </p:nvSpPr>
        <p:spPr>
          <a:xfrm>
            <a:off x="1805354" y="2662583"/>
            <a:ext cx="8581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“A collection of linked services that sit naturally together. Our health and care system is made up of several Portfolios and each Portfolio works in a different way to improve the health of our population”</a:t>
            </a:r>
            <a:endParaRPr lang="en-GB" sz="28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016C54-5E73-48D0-B42F-F13390FE3649}"/>
              </a:ext>
            </a:extLst>
          </p:cNvPr>
          <p:cNvGrpSpPr/>
          <p:nvPr/>
        </p:nvGrpSpPr>
        <p:grpSpPr>
          <a:xfrm>
            <a:off x="4399564" y="6355387"/>
            <a:ext cx="3392871" cy="358254"/>
            <a:chOff x="194389" y="1712973"/>
            <a:chExt cx="13252551" cy="13993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103AD7-B981-4CA9-A8F0-D5BEBCF1C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E9346F-BA3D-46DB-B4C5-C412F935E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4DA42E-FE4E-4BD5-8AF8-F22A932D7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172586-49C5-4B79-8F59-48404B9FA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EBE251-8070-46EA-B145-BF093C702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9163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0CDBEF0C-2424-42BE-9349-495542BE0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2939577"/>
              </p:ext>
            </p:extLst>
          </p:nvPr>
        </p:nvGraphicFramePr>
        <p:xfrm>
          <a:off x="1172928" y="0"/>
          <a:ext cx="9348549" cy="6232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99FA908A-EF54-483D-B843-9EDC5547C138}"/>
              </a:ext>
            </a:extLst>
          </p:cNvPr>
          <p:cNvSpPr txBox="1"/>
          <p:nvPr/>
        </p:nvSpPr>
        <p:spPr>
          <a:xfrm>
            <a:off x="4273831" y="2540020"/>
            <a:ext cx="314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What are the Grampian Portfolios?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93B410-50BD-42EF-821A-76968F555C86}"/>
              </a:ext>
            </a:extLst>
          </p:cNvPr>
          <p:cNvGrpSpPr/>
          <p:nvPr/>
        </p:nvGrpSpPr>
        <p:grpSpPr>
          <a:xfrm>
            <a:off x="4123787" y="6499746"/>
            <a:ext cx="3392871" cy="358254"/>
            <a:chOff x="194389" y="1712973"/>
            <a:chExt cx="13252551" cy="139934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1DDEE6-8BD6-4AB0-9F6C-E17B3A727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9078977-DC96-4341-AE31-23405FAB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1FFBD65-7B0A-4827-81FD-66AC20E20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DF07C27-6BA6-4F2D-84ED-382A86F5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78E3BFD-A405-4B8E-BC68-77C87E417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9596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8454405" y="3386008"/>
            <a:ext cx="1617662" cy="248793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br>
              <a:rPr lang="en-GB" sz="11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7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157736" y="22232"/>
            <a:ext cx="11988800" cy="838195"/>
          </a:xfrm>
          <a:prstGeom prst="triangle">
            <a:avLst>
              <a:gd name="adj" fmla="val 4935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6333" y="121763"/>
            <a:ext cx="6751638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Our Plan for the Future</a:t>
            </a:r>
            <a:br>
              <a:rPr lang="en-GB" b="1" dirty="0">
                <a:solidFill>
                  <a:prstClr val="black"/>
                </a:solidFill>
                <a:ea typeface="ＭＳ Ｐゴシック" panose="020B0600070205080204" pitchFamily="34" charset="-128"/>
              </a:rPr>
            </a:br>
            <a:r>
              <a:rPr lang="en-GB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“</a:t>
            </a:r>
            <a:r>
              <a:rPr lang="en-GB" i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Healthier Together 2022 – 2028”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15644" y="2464692"/>
            <a:ext cx="12020550" cy="4319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050" dirty="0">
              <a:solidFill>
                <a:prstClr val="white"/>
              </a:solidFill>
            </a:endParaRPr>
          </a:p>
          <a:p>
            <a:pPr>
              <a:defRPr/>
            </a:pPr>
            <a:endParaRPr lang="en-GB" sz="105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GB" sz="16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3251" y="3407603"/>
            <a:ext cx="1616075" cy="252804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945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945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945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945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945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945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2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2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2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2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4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55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r>
              <a:rPr lang="en-GB" sz="1155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 </a:t>
            </a:r>
          </a:p>
          <a:p>
            <a:pPr algn="ctr">
              <a:defRPr/>
            </a:pPr>
            <a:endParaRPr lang="en-GB" sz="1155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55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2129288" y="3414160"/>
            <a:ext cx="1617663" cy="249034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GB" sz="1100" b="1" dirty="0">
                <a:solidFill>
                  <a:prstClr val="white"/>
                </a:solidFill>
              </a:rPr>
              <a:t> </a:t>
            </a: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GB" sz="6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169953" y="3413535"/>
            <a:ext cx="1616075" cy="247237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0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326107" y="3397971"/>
            <a:ext cx="1617662" cy="248793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br>
              <a:rPr lang="en-GB" sz="11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7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432865" y="3397971"/>
            <a:ext cx="1617663" cy="249034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 algn="ctr">
              <a:defRPr/>
            </a:pPr>
            <a:endParaRPr lang="en-GB" sz="1100" b="1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534073" y="6690524"/>
            <a:ext cx="796925" cy="20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00" dirty="0">
                <a:solidFill>
                  <a:prstClr val="black"/>
                </a:solidFill>
                <a:latin typeface="Calibri Light" panose="020F0302020204030204"/>
                <a:ea typeface="ＭＳ Ｐゴシック" panose="020B0600070205080204" pitchFamily="34" charset="-128"/>
              </a:rPr>
              <a:t>PGv2.0200223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333" y="6360169"/>
            <a:ext cx="1666102" cy="415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</a:rPr>
              <a:t>Women &amp; Children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155523" y="6363780"/>
            <a:ext cx="1527163" cy="404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</a:rPr>
              <a:t>Surgery /CSS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951130" y="6388131"/>
            <a:ext cx="2070162" cy="400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</a:rPr>
              <a:t>Medicine / Unscheduled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180827" y="6351700"/>
            <a:ext cx="1941022" cy="400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</a:rPr>
              <a:t>Mental Health / </a:t>
            </a:r>
            <a:br>
              <a:rPr lang="en-GB" sz="1400" b="1" dirty="0">
                <a:solidFill>
                  <a:prstClr val="black"/>
                </a:solidFill>
              </a:rPr>
            </a:br>
            <a:r>
              <a:rPr lang="en-GB" sz="1400" b="1" dirty="0">
                <a:solidFill>
                  <a:prstClr val="black"/>
                </a:solidFill>
              </a:rPr>
              <a:t>Learning Disability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0566106" y="6329739"/>
            <a:ext cx="1411287" cy="394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</a:rPr>
              <a:t>Dr </a:t>
            </a:r>
            <a:r>
              <a:rPr lang="en-GB" sz="1400" b="1" dirty="0" err="1">
                <a:solidFill>
                  <a:prstClr val="black"/>
                </a:solidFill>
              </a:rPr>
              <a:t>Gray’s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25528" y="2940535"/>
            <a:ext cx="12003243" cy="4178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prstClr val="white"/>
                </a:solidFill>
              </a:rPr>
              <a:t>Population Health Portfolio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50" b="1" dirty="0">
                <a:solidFill>
                  <a:prstClr val="white"/>
                </a:solidFill>
              </a:rPr>
              <a:t>Exec Lead: Susan Webb</a:t>
            </a:r>
          </a:p>
        </p:txBody>
      </p:sp>
      <p:sp>
        <p:nvSpPr>
          <p:cNvPr id="15" name="Striped Right Arrow 14"/>
          <p:cNvSpPr/>
          <p:nvPr/>
        </p:nvSpPr>
        <p:spPr>
          <a:xfrm rot="16200000">
            <a:off x="748601" y="5615686"/>
            <a:ext cx="429219" cy="1067186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79" name="Striped Right Arrow 78"/>
          <p:cNvSpPr/>
          <p:nvPr/>
        </p:nvSpPr>
        <p:spPr>
          <a:xfrm rot="16200000">
            <a:off x="2728696" y="5602108"/>
            <a:ext cx="462390" cy="1067186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80" name="Striped Right Arrow 79"/>
          <p:cNvSpPr/>
          <p:nvPr/>
        </p:nvSpPr>
        <p:spPr>
          <a:xfrm rot="16200000">
            <a:off x="4771116" y="5611349"/>
            <a:ext cx="479005" cy="1067186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81" name="Striped Right Arrow 80"/>
          <p:cNvSpPr/>
          <p:nvPr/>
        </p:nvSpPr>
        <p:spPr>
          <a:xfrm rot="16200000">
            <a:off x="6941916" y="5605575"/>
            <a:ext cx="462390" cy="1067186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82" name="Striped Right Arrow 81"/>
          <p:cNvSpPr/>
          <p:nvPr/>
        </p:nvSpPr>
        <p:spPr>
          <a:xfrm rot="16200000">
            <a:off x="11051385" y="5591621"/>
            <a:ext cx="462390" cy="1067186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150739" y="3972741"/>
            <a:ext cx="11902826" cy="4356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sz="1050" dirty="0">
              <a:solidFill>
                <a:prstClr val="white"/>
              </a:solidFill>
            </a:endParaRPr>
          </a:p>
          <a:p>
            <a:pPr>
              <a:defRPr/>
            </a:pPr>
            <a:endParaRPr lang="en-GB" sz="1050" dirty="0">
              <a:solidFill>
                <a:prstClr val="white"/>
              </a:solidFill>
            </a:endParaRPr>
          </a:p>
          <a:p>
            <a:pPr>
              <a:defRPr/>
            </a:pPr>
            <a:endParaRPr lang="en-GB" sz="105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GB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388363" y="4021984"/>
            <a:ext cx="51022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 Light" panose="020F0302020204030204"/>
                <a:ea typeface="ＭＳ Ｐゴシック" panose="020B0600070205080204" pitchFamily="34" charset="-128"/>
              </a:rPr>
              <a:t>Shared Portfolio Objectives and Outcomes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812817" y="4193193"/>
            <a:ext cx="774726" cy="200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807258" y="4194929"/>
            <a:ext cx="774726" cy="200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7520292" y="4014583"/>
            <a:ext cx="5243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 Light" panose="020F0302020204030204"/>
                <a:ea typeface="ＭＳ Ｐゴシック" panose="020B0600070205080204" pitchFamily="34" charset="-128"/>
              </a:rPr>
              <a:t>Shared Portfolio Objectives and Outcomes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313212" y="6330790"/>
            <a:ext cx="1941022" cy="400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</a:rPr>
              <a:t>Aberdeenshire Services</a:t>
            </a:r>
          </a:p>
        </p:txBody>
      </p:sp>
      <p:sp>
        <p:nvSpPr>
          <p:cNvPr id="67" name="Striped Right Arrow 66"/>
          <p:cNvSpPr/>
          <p:nvPr/>
        </p:nvSpPr>
        <p:spPr>
          <a:xfrm rot="16200000">
            <a:off x="9074301" y="5584665"/>
            <a:ext cx="462390" cy="1067186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6398" y="2465716"/>
            <a:ext cx="8928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34" charset="-128"/>
              </a:rPr>
              <a:t>Measureable Benefits and Whole System Outcomes achieved by Portfolios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16209" y="4010209"/>
            <a:ext cx="51022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 Light" panose="020F0302020204030204"/>
                <a:ea typeface="ＭＳ Ｐゴシック" panose="020B0600070205080204" pitchFamily="34" charset="-128"/>
              </a:rPr>
              <a:t>Shared Portfolio Objectives and Outcomes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1785" y="4503085"/>
            <a:ext cx="159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white"/>
                </a:solidFill>
              </a:rPr>
              <a:t>Aberdeen City &amp; Mental Health/</a:t>
            </a:r>
            <a:br>
              <a:rPr lang="en-GB" sz="1600" b="1" dirty="0">
                <a:solidFill>
                  <a:prstClr val="white"/>
                </a:solidFill>
              </a:rPr>
            </a:br>
            <a:r>
              <a:rPr lang="en-GB" sz="1600" b="1" dirty="0">
                <a:solidFill>
                  <a:prstClr val="white"/>
                </a:solidFill>
              </a:rPr>
              <a:t>Learning Disability Portfolio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8290" y="3405391"/>
            <a:ext cx="133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prstClr val="white"/>
                </a:solidFill>
              </a:rPr>
              <a:t>Exec Lead: </a:t>
            </a:r>
          </a:p>
          <a:p>
            <a:pPr algn="ctr"/>
            <a:r>
              <a:rPr lang="en-GB" sz="1200" b="1" dirty="0">
                <a:solidFill>
                  <a:prstClr val="white"/>
                </a:solidFill>
              </a:rPr>
              <a:t>Sandra Macleod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198005" y="4542646"/>
            <a:ext cx="1598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Adult Medical/</a:t>
            </a:r>
            <a:b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Unscheduled Care </a:t>
            </a:r>
            <a:b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Portfolio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146852" y="4534778"/>
            <a:ext cx="1598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prstClr val="white"/>
                </a:solidFill>
              </a:rPr>
              <a:t>Integrated Specialist Care Services Portfolio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6296" y="4567190"/>
            <a:ext cx="159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Integrated </a:t>
            </a:r>
            <a:b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Family </a:t>
            </a:r>
            <a:b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Portfolio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86053" y="3429700"/>
            <a:ext cx="133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prstClr val="white"/>
                </a:solidFill>
              </a:rPr>
              <a:t>Exec Lead: </a:t>
            </a:r>
          </a:p>
          <a:p>
            <a:pPr algn="ctr"/>
            <a:r>
              <a:rPr lang="en-GB" sz="1200" b="1" dirty="0">
                <a:solidFill>
                  <a:prstClr val="white"/>
                </a:solidFill>
              </a:rPr>
              <a:t>Sandra Macleod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42635" y="3437919"/>
            <a:ext cx="133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prstClr val="white"/>
                </a:solidFill>
              </a:rPr>
              <a:t>Exec Lead: </a:t>
            </a:r>
          </a:p>
          <a:p>
            <a:pPr algn="ctr"/>
            <a:r>
              <a:rPr lang="en-GB" sz="1200" b="1" dirty="0">
                <a:solidFill>
                  <a:prstClr val="white"/>
                </a:solidFill>
              </a:rPr>
              <a:t>Paul </a:t>
            </a:r>
            <a:r>
              <a:rPr lang="en-GB" sz="1200" b="1" dirty="0" err="1">
                <a:solidFill>
                  <a:prstClr val="white"/>
                </a:solidFill>
              </a:rPr>
              <a:t>Bachoo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90200" y="3444476"/>
            <a:ext cx="133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prstClr val="white"/>
                </a:solidFill>
              </a:rPr>
              <a:t>Exec Lead: </a:t>
            </a:r>
          </a:p>
          <a:p>
            <a:pPr algn="ctr"/>
            <a:r>
              <a:rPr lang="en-GB" sz="1200" b="1" dirty="0">
                <a:solidFill>
                  <a:prstClr val="white"/>
                </a:solidFill>
              </a:rPr>
              <a:t>Geraldine Fraser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630570" y="3429700"/>
            <a:ext cx="133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prstClr val="white"/>
                </a:solidFill>
              </a:rPr>
              <a:t>Exec Lead: </a:t>
            </a:r>
          </a:p>
          <a:p>
            <a:pPr algn="ctr"/>
            <a:r>
              <a:rPr lang="en-GB" sz="1200" b="1" dirty="0">
                <a:solidFill>
                  <a:prstClr val="white"/>
                </a:solidFill>
              </a:rPr>
              <a:t>Pamela Milliken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45594" y="4489131"/>
            <a:ext cx="159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Aberdeenshire </a:t>
            </a:r>
          </a:p>
          <a:p>
            <a:pPr algn="ctr">
              <a:defRPr/>
            </a:pP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Services</a:t>
            </a:r>
            <a:b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 Portfolio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443789" y="4488690"/>
            <a:ext cx="159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Moray </a:t>
            </a:r>
            <a:b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</a:br>
            <a:r>
              <a:rPr lang="en-GB" sz="16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Portfolio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0507851" y="3419732"/>
            <a:ext cx="148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prstClr val="white"/>
                </a:solidFill>
              </a:rPr>
              <a:t>Exec Lead: </a:t>
            </a:r>
          </a:p>
          <a:p>
            <a:pPr algn="ctr">
              <a:defRPr/>
            </a:pPr>
            <a:r>
              <a:rPr lang="en-GB" sz="12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Simon </a:t>
            </a:r>
            <a:r>
              <a:rPr lang="en-GB" sz="1200" b="1" dirty="0" err="1">
                <a:solidFill>
                  <a:prstClr val="white"/>
                </a:solidFill>
                <a:ea typeface="ＭＳ Ｐゴシック" panose="020B0600070205080204" pitchFamily="34" charset="-128"/>
              </a:rPr>
              <a:t>Bokor</a:t>
            </a:r>
            <a:r>
              <a:rPr lang="en-GB" sz="1200" b="1" dirty="0">
                <a:solidFill>
                  <a:prstClr val="white"/>
                </a:solidFill>
                <a:ea typeface="ＭＳ Ｐゴシック" panose="020B0600070205080204" pitchFamily="34" charset="-128"/>
              </a:rPr>
              <a:t>-Ingram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28873" y="891759"/>
          <a:ext cx="11999898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3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33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7924"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People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Places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Pathways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91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Citizens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Children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Colleagues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Being an anchor</a:t>
                      </a:r>
                      <a:r>
                        <a:rPr lang="en-GB" sz="1200" baseline="0" dirty="0">
                          <a:solidFill>
                            <a:schemeClr val="bg1"/>
                          </a:solidFill>
                        </a:rPr>
                        <a:t> organisation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Communities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Environment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Empowering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Access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Whole system working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4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No citizens in Grampian will be left behind</a:t>
                      </a:r>
                      <a:endParaRPr lang="en-GB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Children are given the best start, to live healthy, happy lives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Colleagues are empowered to succeed, and be safe and well through work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We have social responsibility, beyond healthcare</a:t>
                      </a:r>
                    </a:p>
                    <a:p>
                      <a:pPr algn="ctr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Playing our role with partners for flourishing communities</a:t>
                      </a:r>
                    </a:p>
                    <a:p>
                      <a:pPr algn="ctr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We are leaders in sustainability, minimising our environmental impact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Grampian’s population is enabled to live healthier for longer</a:t>
                      </a:r>
                    </a:p>
                    <a:p>
                      <a:pPr algn="ctr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Patients are able to access the right care at the right time</a:t>
                      </a:r>
                    </a:p>
                    <a:p>
                      <a:pPr algn="ctr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prstClr val="white"/>
                          </a:solidFill>
                        </a:rPr>
                        <a:t>Joined up and connected, with and around people</a:t>
                      </a:r>
                    </a:p>
                    <a:p>
                      <a:pPr algn="ctr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2600325" cy="354295"/>
          </a:xfrm>
          <a:solidFill>
            <a:schemeClr val="bg2"/>
          </a:solidFill>
        </p:spPr>
        <p:txBody>
          <a:bodyPr/>
          <a:lstStyle/>
          <a:p>
            <a:r>
              <a:rPr lang="en-GB" sz="2400" dirty="0"/>
              <a:t>Cross Portfolio view</a:t>
            </a:r>
          </a:p>
        </p:txBody>
      </p:sp>
    </p:spTree>
    <p:extLst>
      <p:ext uri="{BB962C8B-B14F-4D97-AF65-F5344CB8AC3E}">
        <p14:creationId xmlns:p14="http://schemas.microsoft.com/office/powerpoint/2010/main" val="642494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19BECF-74DF-424D-A9B3-134A11A70713}"/>
              </a:ext>
            </a:extLst>
          </p:cNvPr>
          <p:cNvSpPr txBox="1"/>
          <p:nvPr/>
        </p:nvSpPr>
        <p:spPr>
          <a:xfrm>
            <a:off x="4051497" y="3685344"/>
            <a:ext cx="420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The system is not managing increasing demands and health inequalities are rising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02442-5B91-4A75-8A8A-9982135DF1E9}"/>
              </a:ext>
            </a:extLst>
          </p:cNvPr>
          <p:cNvSpPr txBox="1"/>
          <p:nvPr/>
        </p:nvSpPr>
        <p:spPr>
          <a:xfrm>
            <a:off x="8255392" y="3719279"/>
            <a:ext cx="3936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Opportunity to build relationships and create solutions through more integrated cross departmental / organisational working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43F2A3-A3DB-4C87-996B-34830E00294A}"/>
              </a:ext>
            </a:extLst>
          </p:cNvPr>
          <p:cNvCxnSpPr>
            <a:cxnSpLocks/>
          </p:cNvCxnSpPr>
          <p:nvPr/>
        </p:nvCxnSpPr>
        <p:spPr>
          <a:xfrm flipV="1">
            <a:off x="8257735" y="1983546"/>
            <a:ext cx="0" cy="36153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BEBCE1-6DDA-4C31-AE00-7E203B2F2988}"/>
              </a:ext>
            </a:extLst>
          </p:cNvPr>
          <p:cNvSpPr txBox="1"/>
          <p:nvPr/>
        </p:nvSpPr>
        <p:spPr>
          <a:xfrm>
            <a:off x="1544343" y="570917"/>
            <a:ext cx="91033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Why do we need a Portfolio approach?</a:t>
            </a:r>
          </a:p>
        </p:txBody>
      </p:sp>
      <p:pic>
        <p:nvPicPr>
          <p:cNvPr id="15" name="Graphic 14" descr="Business Growth with solid fill">
            <a:extLst>
              <a:ext uri="{FF2B5EF4-FFF2-40B4-BE49-F238E27FC236}">
                <a16:creationId xmlns:a16="http://schemas.microsoft.com/office/drawing/2014/main" id="{1E409668-D52F-4349-9FBD-9C15F48A9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8585" y="2668079"/>
            <a:ext cx="914400" cy="914400"/>
          </a:xfrm>
          <a:prstGeom prst="rect">
            <a:avLst/>
          </a:prstGeom>
        </p:spPr>
      </p:pic>
      <p:pic>
        <p:nvPicPr>
          <p:cNvPr id="19" name="Graphic 18" descr="Link outline">
            <a:extLst>
              <a:ext uri="{FF2B5EF4-FFF2-40B4-BE49-F238E27FC236}">
                <a16:creationId xmlns:a16="http://schemas.microsoft.com/office/drawing/2014/main" id="{D084C587-C944-466C-B36A-9C04C9922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3256" y="2668079"/>
            <a:ext cx="914400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B7BF3A5-70A8-4F70-BB7B-22EA4A0138CF}"/>
              </a:ext>
            </a:extLst>
          </p:cNvPr>
          <p:cNvGrpSpPr/>
          <p:nvPr/>
        </p:nvGrpSpPr>
        <p:grpSpPr>
          <a:xfrm>
            <a:off x="4399564" y="6355387"/>
            <a:ext cx="3392871" cy="358254"/>
            <a:chOff x="194389" y="1712973"/>
            <a:chExt cx="13252551" cy="1399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3CF50C-2A09-4A5C-AC0F-0CF12F03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797A5CC-2800-4B7A-BEA2-093512A6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7582D-A7C7-4A26-B1FE-731F16A98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5014BB-30EC-4BB5-9F97-BC0929E5E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7E2946-EFE4-4C76-BAFC-FAE6C08DB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9" name="Graphic 28" descr="Management outline">
            <a:extLst>
              <a:ext uri="{FF2B5EF4-FFF2-40B4-BE49-F238E27FC236}">
                <a16:creationId xmlns:a16="http://schemas.microsoft.com/office/drawing/2014/main" id="{D89C57D9-2487-43A8-BF91-00DAA230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85970" y="2668079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A2B7DC1-BBBA-41BC-86DB-57C8AD6C7097}"/>
              </a:ext>
            </a:extLst>
          </p:cNvPr>
          <p:cNvSpPr txBox="1"/>
          <p:nvPr/>
        </p:nvSpPr>
        <p:spPr>
          <a:xfrm>
            <a:off x="69613" y="3616969"/>
            <a:ext cx="3547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Hierarchal structures are not effective at addressing wicked issues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74F511-6097-4F1C-9955-AB35BCCAD827}"/>
              </a:ext>
            </a:extLst>
          </p:cNvPr>
          <p:cNvCxnSpPr>
            <a:cxnSpLocks/>
          </p:cNvCxnSpPr>
          <p:nvPr/>
        </p:nvCxnSpPr>
        <p:spPr>
          <a:xfrm flipV="1">
            <a:off x="3936609" y="1983546"/>
            <a:ext cx="0" cy="36153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4E25A7-A640-4985-9FDD-10201E72132A}"/>
              </a:ext>
            </a:extLst>
          </p:cNvPr>
          <p:cNvCxnSpPr>
            <a:cxnSpLocks/>
          </p:cNvCxnSpPr>
          <p:nvPr/>
        </p:nvCxnSpPr>
        <p:spPr>
          <a:xfrm flipV="1">
            <a:off x="1026942" y="3428999"/>
            <a:ext cx="10114670" cy="246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2069D1-0F76-44BD-A4FD-BC7F3AC17E38}"/>
              </a:ext>
            </a:extLst>
          </p:cNvPr>
          <p:cNvCxnSpPr/>
          <p:nvPr/>
        </p:nvCxnSpPr>
        <p:spPr>
          <a:xfrm>
            <a:off x="6095999" y="590843"/>
            <a:ext cx="0" cy="57255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BEBCE1-6DDA-4C31-AE00-7E203B2F2988}"/>
              </a:ext>
            </a:extLst>
          </p:cNvPr>
          <p:cNvSpPr txBox="1"/>
          <p:nvPr/>
        </p:nvSpPr>
        <p:spPr>
          <a:xfrm>
            <a:off x="3502855" y="2956718"/>
            <a:ext cx="546060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does success for Portfolios look like?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19E96-D719-4D09-86B2-64BAA2AC735A}"/>
              </a:ext>
            </a:extLst>
          </p:cNvPr>
          <p:cNvSpPr txBox="1"/>
          <p:nvPr/>
        </p:nvSpPr>
        <p:spPr>
          <a:xfrm>
            <a:off x="1026942" y="2009177"/>
            <a:ext cx="334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Improved efficiencies related to service planning and delivery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7F65F-292C-46E3-B068-8C3E13B3FEE5}"/>
              </a:ext>
            </a:extLst>
          </p:cNvPr>
          <p:cNvSpPr txBox="1"/>
          <p:nvPr/>
        </p:nvSpPr>
        <p:spPr>
          <a:xfrm>
            <a:off x="6931977" y="2074246"/>
            <a:ext cx="478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Appropriate level of care in and out of hospital within available 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94C28-405B-4A80-87DE-7D9312AEFF87}"/>
              </a:ext>
            </a:extLst>
          </p:cNvPr>
          <p:cNvSpPr txBox="1"/>
          <p:nvPr/>
        </p:nvSpPr>
        <p:spPr>
          <a:xfrm>
            <a:off x="914401" y="5273176"/>
            <a:ext cx="334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Grampian is a place people want to work in health and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93009-993C-4146-80DF-3246E6A8B174}"/>
              </a:ext>
            </a:extLst>
          </p:cNvPr>
          <p:cNvSpPr txBox="1"/>
          <p:nvPr/>
        </p:nvSpPr>
        <p:spPr>
          <a:xfrm>
            <a:off x="7692683" y="5273177"/>
            <a:ext cx="289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Support people to keep well at home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6D221-1999-44C8-BE9C-E5844FDEF318}"/>
              </a:ext>
            </a:extLst>
          </p:cNvPr>
          <p:cNvGrpSpPr/>
          <p:nvPr/>
        </p:nvGrpSpPr>
        <p:grpSpPr>
          <a:xfrm>
            <a:off x="4399564" y="6355387"/>
            <a:ext cx="3392871" cy="358254"/>
            <a:chOff x="194389" y="1712973"/>
            <a:chExt cx="13252551" cy="13993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70D327-8118-4A63-9D82-DC7A5FD14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7693B4-04F0-4082-9E3E-3D5D30507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88B069-EEE6-42D9-B5BE-E6AF8C502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750F847-77D3-474D-95B1-957DB670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A2E1B8-A3C9-4A1B-9E71-71B2626ED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9" name="Graphic 18" descr="Coins with solid fill">
            <a:extLst>
              <a:ext uri="{FF2B5EF4-FFF2-40B4-BE49-F238E27FC236}">
                <a16:creationId xmlns:a16="http://schemas.microsoft.com/office/drawing/2014/main" id="{C4AE63CA-2DC6-4E0F-93A9-F96A4CE85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23434" y="1119589"/>
            <a:ext cx="914400" cy="914400"/>
          </a:xfrm>
          <a:prstGeom prst="rect">
            <a:avLst/>
          </a:prstGeom>
        </p:spPr>
      </p:pic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1FA7CE5D-1BF0-4713-BCB8-1709B7B71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35483" y="1127519"/>
            <a:ext cx="914400" cy="914400"/>
          </a:xfrm>
          <a:prstGeom prst="rect">
            <a:avLst/>
          </a:prstGeom>
        </p:spPr>
      </p:pic>
      <p:pic>
        <p:nvPicPr>
          <p:cNvPr id="23" name="Graphic 22" descr="Home with solid fill">
            <a:extLst>
              <a:ext uri="{FF2B5EF4-FFF2-40B4-BE49-F238E27FC236}">
                <a16:creationId xmlns:a16="http://schemas.microsoft.com/office/drawing/2014/main" id="{669F8FBC-7045-421A-9BE3-45FD554C6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11385" y="1119589"/>
            <a:ext cx="914400" cy="9144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379B75-2F11-48DD-B706-398D3DC15E6E}"/>
              </a:ext>
            </a:extLst>
          </p:cNvPr>
          <p:cNvCxnSpPr>
            <a:stCxn id="21" idx="3"/>
            <a:endCxn id="19" idx="1"/>
          </p:cNvCxnSpPr>
          <p:nvPr/>
        </p:nvCxnSpPr>
        <p:spPr>
          <a:xfrm flipV="1">
            <a:off x="8149883" y="1576789"/>
            <a:ext cx="673551" cy="793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DF5888-A939-4789-8072-D330767FB426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9737834" y="1576789"/>
            <a:ext cx="673551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Connections with solid fill">
            <a:extLst>
              <a:ext uri="{FF2B5EF4-FFF2-40B4-BE49-F238E27FC236}">
                <a16:creationId xmlns:a16="http://schemas.microsoft.com/office/drawing/2014/main" id="{BB440360-0CF2-49C1-A3DF-CECBA2A8C6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31256" y="4358776"/>
            <a:ext cx="914400" cy="914400"/>
          </a:xfrm>
          <a:prstGeom prst="rect">
            <a:avLst/>
          </a:prstGeom>
        </p:spPr>
      </p:pic>
      <p:pic>
        <p:nvPicPr>
          <p:cNvPr id="39" name="Graphic 38" descr="Workflow with solid fill">
            <a:extLst>
              <a:ext uri="{FF2B5EF4-FFF2-40B4-BE49-F238E27FC236}">
                <a16:creationId xmlns:a16="http://schemas.microsoft.com/office/drawing/2014/main" id="{28CCCCB0-61CB-4437-915A-00083515A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31256" y="1082832"/>
            <a:ext cx="914400" cy="914400"/>
          </a:xfrm>
          <a:prstGeom prst="rect">
            <a:avLst/>
          </a:prstGeom>
        </p:spPr>
      </p:pic>
      <p:pic>
        <p:nvPicPr>
          <p:cNvPr id="6" name="Graphic 5" descr="Group of people with solid fill">
            <a:extLst>
              <a:ext uri="{FF2B5EF4-FFF2-40B4-BE49-F238E27FC236}">
                <a16:creationId xmlns:a16="http://schemas.microsoft.com/office/drawing/2014/main" id="{D0D73CF3-054A-47FB-A1FC-B63EECA743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23771" y="43800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8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3862D-1715-48CC-A4F8-0310E15DF2AD}"/>
              </a:ext>
            </a:extLst>
          </p:cNvPr>
          <p:cNvSpPr txBox="1"/>
          <p:nvPr/>
        </p:nvSpPr>
        <p:spPr>
          <a:xfrm>
            <a:off x="422030" y="548640"/>
            <a:ext cx="11347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do Portfolios mean for people living in our communities?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E3896-2252-482A-82CB-A06E4D7FC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77" y="1993679"/>
            <a:ext cx="9829045" cy="41750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A1157B-2847-4F92-8C2B-9C4F318BA0E6}"/>
              </a:ext>
            </a:extLst>
          </p:cNvPr>
          <p:cNvGrpSpPr/>
          <p:nvPr/>
        </p:nvGrpSpPr>
        <p:grpSpPr>
          <a:xfrm>
            <a:off x="4399564" y="6355387"/>
            <a:ext cx="3392871" cy="358254"/>
            <a:chOff x="194389" y="1712973"/>
            <a:chExt cx="13252551" cy="13993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09E8E4-8A9C-42C4-A980-7A87CD728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720870-39E5-49C8-85F4-D716095DB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58E090-1CA3-4015-88EB-D178A8F8A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FBEA61-6BA8-459C-B2F9-FCD2A76D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11197C-6CF4-4BAA-A68D-6B0B7E598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1195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4A534A-5D05-4AD3-8B0A-6B63F0598A69}"/>
              </a:ext>
            </a:extLst>
          </p:cNvPr>
          <p:cNvCxnSpPr>
            <a:cxnSpLocks/>
          </p:cNvCxnSpPr>
          <p:nvPr/>
        </p:nvCxnSpPr>
        <p:spPr>
          <a:xfrm flipV="1">
            <a:off x="8257735" y="604912"/>
            <a:ext cx="0" cy="57396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32D630-D509-4E55-BDFB-2A27A8BEF371}"/>
              </a:ext>
            </a:extLst>
          </p:cNvPr>
          <p:cNvCxnSpPr>
            <a:cxnSpLocks/>
          </p:cNvCxnSpPr>
          <p:nvPr/>
        </p:nvCxnSpPr>
        <p:spPr>
          <a:xfrm flipV="1">
            <a:off x="3936609" y="562708"/>
            <a:ext cx="0" cy="5739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B82AA31-E89C-4902-BA10-C40157D98349}"/>
              </a:ext>
            </a:extLst>
          </p:cNvPr>
          <p:cNvSpPr txBox="1"/>
          <p:nvPr/>
        </p:nvSpPr>
        <p:spPr>
          <a:xfrm>
            <a:off x="103162" y="3105834"/>
            <a:ext cx="119856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principles underpin the Portfolio approach?</a:t>
            </a:r>
          </a:p>
        </p:txBody>
      </p:sp>
      <p:pic>
        <p:nvPicPr>
          <p:cNvPr id="14" name="Graphic 13" descr="Eye outline">
            <a:extLst>
              <a:ext uri="{FF2B5EF4-FFF2-40B4-BE49-F238E27FC236}">
                <a16:creationId xmlns:a16="http://schemas.microsoft.com/office/drawing/2014/main" id="{506045A0-6DCF-4664-8AF0-AC34692ED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4142" y="1039836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4EFCDF-BD8B-4165-8DD6-80D7CD98E695}"/>
              </a:ext>
            </a:extLst>
          </p:cNvPr>
          <p:cNvSpPr txBox="1"/>
          <p:nvPr/>
        </p:nvSpPr>
        <p:spPr>
          <a:xfrm>
            <a:off x="661182" y="1820203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Common purpose &amp; unifying vision</a:t>
            </a:r>
          </a:p>
        </p:txBody>
      </p:sp>
      <p:pic>
        <p:nvPicPr>
          <p:cNvPr id="17" name="Graphic 16" descr="Arrow circle with solid fill">
            <a:extLst>
              <a:ext uri="{FF2B5EF4-FFF2-40B4-BE49-F238E27FC236}">
                <a16:creationId xmlns:a16="http://schemas.microsoft.com/office/drawing/2014/main" id="{DB0829D9-1778-4E85-9448-9CE0C5594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4142" y="4398499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F314DA-018A-433E-9AAD-015A32046C4E}"/>
              </a:ext>
            </a:extLst>
          </p:cNvPr>
          <p:cNvSpPr txBox="1"/>
          <p:nvPr/>
        </p:nvSpPr>
        <p:spPr>
          <a:xfrm>
            <a:off x="382172" y="5270696"/>
            <a:ext cx="319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Iterative, embedded approach to learning &amp; evaluation</a:t>
            </a:r>
          </a:p>
        </p:txBody>
      </p:sp>
      <p:pic>
        <p:nvPicPr>
          <p:cNvPr id="20" name="Graphic 19" descr="Touchscreen outline">
            <a:extLst>
              <a:ext uri="{FF2B5EF4-FFF2-40B4-BE49-F238E27FC236}">
                <a16:creationId xmlns:a16="http://schemas.microsoft.com/office/drawing/2014/main" id="{AB90C6C4-4BF9-4D24-833E-F4BC61537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799" y="940973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F461BA-59E0-407B-9739-76917CBC5759}"/>
              </a:ext>
            </a:extLst>
          </p:cNvPr>
          <p:cNvSpPr txBox="1"/>
          <p:nvPr/>
        </p:nvSpPr>
        <p:spPr>
          <a:xfrm>
            <a:off x="4845147" y="1926605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Maximising digital</a:t>
            </a:r>
          </a:p>
        </p:txBody>
      </p:sp>
      <p:pic>
        <p:nvPicPr>
          <p:cNvPr id="23" name="Graphic 22" descr="Chat outline">
            <a:extLst>
              <a:ext uri="{FF2B5EF4-FFF2-40B4-BE49-F238E27FC236}">
                <a16:creationId xmlns:a16="http://schemas.microsoft.com/office/drawing/2014/main" id="{4A28BB88-5702-4318-901B-8F926CEED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68107" y="4398499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B1DD6D-638F-4FF2-9A1F-8FB3A5C71C4F}"/>
              </a:ext>
            </a:extLst>
          </p:cNvPr>
          <p:cNvSpPr txBox="1"/>
          <p:nvPr/>
        </p:nvSpPr>
        <p:spPr>
          <a:xfrm>
            <a:off x="4597206" y="5270695"/>
            <a:ext cx="319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Positive engagement culture with staff and communities</a:t>
            </a:r>
          </a:p>
        </p:txBody>
      </p:sp>
      <p:pic>
        <p:nvPicPr>
          <p:cNvPr id="26" name="Graphic 25" descr="Good Idea outline">
            <a:extLst>
              <a:ext uri="{FF2B5EF4-FFF2-40B4-BE49-F238E27FC236}">
                <a16:creationId xmlns:a16="http://schemas.microsoft.com/office/drawing/2014/main" id="{EDBA7FB8-CF52-4298-835F-38B3B6D34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57578" y="1130103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5F8087-7FB8-4F7C-AA15-912742840FC0}"/>
              </a:ext>
            </a:extLst>
          </p:cNvPr>
          <p:cNvSpPr txBox="1"/>
          <p:nvPr/>
        </p:nvSpPr>
        <p:spPr>
          <a:xfrm>
            <a:off x="8539089" y="1958702"/>
            <a:ext cx="354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Empowering teams to develop innovative solutions</a:t>
            </a:r>
          </a:p>
        </p:txBody>
      </p:sp>
      <p:pic>
        <p:nvPicPr>
          <p:cNvPr id="28" name="Graphic 27" descr="Connections with solid fill">
            <a:extLst>
              <a:ext uri="{FF2B5EF4-FFF2-40B4-BE49-F238E27FC236}">
                <a16:creationId xmlns:a16="http://schemas.microsoft.com/office/drawing/2014/main" id="{FE015331-2ED1-4472-9B53-351E0624F1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32964" y="4398499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0AE14D-4B64-4437-B7F7-13BC0116B528}"/>
              </a:ext>
            </a:extLst>
          </p:cNvPr>
          <p:cNvSpPr txBox="1"/>
          <p:nvPr/>
        </p:nvSpPr>
        <p:spPr>
          <a:xfrm>
            <a:off x="8454685" y="5270695"/>
            <a:ext cx="354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Ensuring a well developed network that spans the system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1D98C6-D859-4E2B-9EE9-EA86436C5A6C}"/>
              </a:ext>
            </a:extLst>
          </p:cNvPr>
          <p:cNvGrpSpPr/>
          <p:nvPr/>
        </p:nvGrpSpPr>
        <p:grpSpPr>
          <a:xfrm>
            <a:off x="4399564" y="6355387"/>
            <a:ext cx="3392871" cy="358254"/>
            <a:chOff x="194389" y="1712973"/>
            <a:chExt cx="13252551" cy="13993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9BA66B-EC74-4C50-B6DD-DC00267F9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185" r="45250"/>
            <a:stretch/>
          </p:blipFill>
          <p:spPr>
            <a:xfrm>
              <a:off x="10794029" y="1712973"/>
              <a:ext cx="2652911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1CF6F6F-381E-4B8C-8FCD-DAAE6DD48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85304" y="1714459"/>
              <a:ext cx="4091694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1123909-E18D-4F05-B62E-B6F58842E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013" r="8917"/>
            <a:stretch/>
          </p:blipFill>
          <p:spPr>
            <a:xfrm>
              <a:off x="6176998" y="1712973"/>
              <a:ext cx="3200957" cy="13978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F5C5C94-D458-4219-864D-011891CAC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377955" y="1714019"/>
              <a:ext cx="1416074" cy="1396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BBB0F89-3E8C-42F2-810C-52A3D09B8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12825" b="13329"/>
            <a:stretch/>
          </p:blipFill>
          <p:spPr>
            <a:xfrm>
              <a:off x="194389" y="1714459"/>
              <a:ext cx="1890915" cy="139636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949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72E68-E152-49F4-ABC2-494D40DCC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7" r="33308" b="7638"/>
          <a:stretch/>
        </p:blipFill>
        <p:spPr>
          <a:xfrm>
            <a:off x="5922498" y="3347"/>
            <a:ext cx="6269502" cy="3425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9D2ED-5AAE-471B-82A7-67AEEE639E22}"/>
              </a:ext>
            </a:extLst>
          </p:cNvPr>
          <p:cNvSpPr txBox="1"/>
          <p:nvPr/>
        </p:nvSpPr>
        <p:spPr>
          <a:xfrm>
            <a:off x="0" y="3429000"/>
            <a:ext cx="1223433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What kind of initiatives can Portfolios deliver? (Case Study)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ADFF5B-42DF-4C48-82B9-F0ECB1F55C11}"/>
              </a:ext>
            </a:extLst>
          </p:cNvPr>
          <p:cNvSpPr/>
          <p:nvPr/>
        </p:nvSpPr>
        <p:spPr>
          <a:xfrm>
            <a:off x="2644907" y="4075331"/>
            <a:ext cx="7116811" cy="2779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255C1-56E2-46B9-8818-32696F8D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22498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598E3-F4A9-476D-B976-692554910874}"/>
              </a:ext>
            </a:extLst>
          </p:cNvPr>
          <p:cNvSpPr txBox="1"/>
          <p:nvPr/>
        </p:nvSpPr>
        <p:spPr>
          <a:xfrm>
            <a:off x="977704" y="227798"/>
            <a:ext cx="396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Rosewell House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091D0A-88F2-4CB7-89CA-8743E347F03F}"/>
              </a:ext>
            </a:extLst>
          </p:cNvPr>
          <p:cNvSpPr/>
          <p:nvPr/>
        </p:nvSpPr>
        <p:spPr>
          <a:xfrm>
            <a:off x="1" y="4075331"/>
            <a:ext cx="2644906" cy="2779322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“The staff were friendly, attentive, made me feel I was well care for. Very nice.”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Service User</a:t>
            </a:r>
          </a:p>
          <a:p>
            <a:pPr algn="ctr"/>
            <a:r>
              <a:rPr lang="en-GB" dirty="0"/>
              <a:t>Rosewell House</a:t>
            </a:r>
          </a:p>
        </p:txBody>
      </p:sp>
      <p:pic>
        <p:nvPicPr>
          <p:cNvPr id="8" name="Graphic 7" descr="Hospital with solid fill">
            <a:extLst>
              <a:ext uri="{FF2B5EF4-FFF2-40B4-BE49-F238E27FC236}">
                <a16:creationId xmlns:a16="http://schemas.microsoft.com/office/drawing/2014/main" id="{08BC2845-80CD-4405-AF15-9D5680293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3094" y="4330413"/>
            <a:ext cx="1400438" cy="1400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600BBD-EB67-4708-B631-5BF740DA3E3D}"/>
              </a:ext>
            </a:extLst>
          </p:cNvPr>
          <p:cNvSpPr txBox="1"/>
          <p:nvPr/>
        </p:nvSpPr>
        <p:spPr>
          <a:xfrm>
            <a:off x="3959813" y="5559147"/>
            <a:ext cx="448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Rosewell</a:t>
            </a:r>
          </a:p>
        </p:txBody>
      </p:sp>
      <p:pic>
        <p:nvPicPr>
          <p:cNvPr id="10" name="Graphic 9" descr="Medical with solid fill">
            <a:extLst>
              <a:ext uri="{FF2B5EF4-FFF2-40B4-BE49-F238E27FC236}">
                <a16:creationId xmlns:a16="http://schemas.microsoft.com/office/drawing/2014/main" id="{99E20F79-827A-43DC-9813-59502C412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2952" y="4507586"/>
            <a:ext cx="1400438" cy="140043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1D26247-C249-4095-AA65-E3A8CD6F7D37}"/>
              </a:ext>
            </a:extLst>
          </p:cNvPr>
          <p:cNvSpPr/>
          <p:nvPr/>
        </p:nvSpPr>
        <p:spPr>
          <a:xfrm>
            <a:off x="4558883" y="4985976"/>
            <a:ext cx="918138" cy="461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0EAA16-8093-40BF-B24E-00538695F372}"/>
              </a:ext>
            </a:extLst>
          </p:cNvPr>
          <p:cNvSpPr txBox="1"/>
          <p:nvPr/>
        </p:nvSpPr>
        <p:spPr>
          <a:xfrm>
            <a:off x="2757268" y="5779276"/>
            <a:ext cx="2150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FF0000"/>
                </a:solidFill>
              </a:rPr>
              <a:t>Step-Down care from hospital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0B27741-67FE-4999-AD5C-F2A82C0E19AF}"/>
              </a:ext>
            </a:extLst>
          </p:cNvPr>
          <p:cNvSpPr/>
          <p:nvPr/>
        </p:nvSpPr>
        <p:spPr>
          <a:xfrm rot="10800000">
            <a:off x="6931635" y="4976972"/>
            <a:ext cx="918138" cy="46166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House with solid fill">
            <a:extLst>
              <a:ext uri="{FF2B5EF4-FFF2-40B4-BE49-F238E27FC236}">
                <a16:creationId xmlns:a16="http://schemas.microsoft.com/office/drawing/2014/main" id="{51DEBC83-5DFC-448F-B005-39125CC10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3236" y="4426673"/>
            <a:ext cx="1400438" cy="14004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B2151E-9BD9-41E0-9155-5CCF56DBD6F5}"/>
              </a:ext>
            </a:extLst>
          </p:cNvPr>
          <p:cNvSpPr txBox="1"/>
          <p:nvPr/>
        </p:nvSpPr>
        <p:spPr>
          <a:xfrm>
            <a:off x="7470751" y="5779275"/>
            <a:ext cx="2385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B050"/>
                </a:solidFill>
              </a:rPr>
              <a:t>Step-Up care from community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93F24-2742-45E6-86E4-F6B8BE7417E2}"/>
              </a:ext>
            </a:extLst>
          </p:cNvPr>
          <p:cNvSpPr/>
          <p:nvPr/>
        </p:nvSpPr>
        <p:spPr>
          <a:xfrm>
            <a:off x="9761719" y="4078678"/>
            <a:ext cx="2472612" cy="2779322"/>
          </a:xfrm>
          <a:prstGeom prst="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/>
              <a:t>&gt;700</a:t>
            </a:r>
          </a:p>
          <a:p>
            <a:pPr algn="ctr"/>
            <a:r>
              <a:rPr lang="en-GB" sz="2400" dirty="0"/>
              <a:t>Referrals to date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569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B1878C38928D42A2D66FD3F3DC9432" ma:contentTypeVersion="6" ma:contentTypeDescription="Create a new document." ma:contentTypeScope="" ma:versionID="2dd3b0306eb9344a94283637ab77bec2">
  <xsd:schema xmlns:xsd="http://www.w3.org/2001/XMLSchema" xmlns:xs="http://www.w3.org/2001/XMLSchema" xmlns:p="http://schemas.microsoft.com/office/2006/metadata/properties" xmlns:ns2="19a4c3c8-e21e-4f06-9335-5c95b33e50cd" xmlns:ns3="27f52916-5a8f-473f-a6ee-aba4a51fd594" targetNamespace="http://schemas.microsoft.com/office/2006/metadata/properties" ma:root="true" ma:fieldsID="d49cfe521de643d3ee02b9bf03c979ac" ns2:_="" ns3:_="">
    <xsd:import namespace="19a4c3c8-e21e-4f06-9335-5c95b33e50cd"/>
    <xsd:import namespace="27f52916-5a8f-473f-a6ee-aba4a51fd5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4c3c8-e21e-4f06-9335-5c95b33e5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52916-5a8f-473f-a6ee-aba4a51fd59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36098E-29DB-4A1B-93DB-F1538B158B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841696-63FB-4A7A-BF38-86389F19B5E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4F1B4B6-DC63-436E-9B05-6E385EEC7E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a4c3c8-e21e-4f06-9335-5c95b33e50cd"/>
    <ds:schemaRef ds:uri="27f52916-5a8f-473f-a6ee-aba4a51fd5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563</Words>
  <Application>Microsoft Office PowerPoint</Application>
  <PresentationFormat>Widescreen</PresentationFormat>
  <Paragraphs>158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Cross Portfolio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 Grampian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Model  (The Portfolio Approach)</dc:title>
  <dc:creator>Preston Gan (NHS Grampian)</dc:creator>
  <cp:lastModifiedBy>Calum Leask</cp:lastModifiedBy>
  <cp:revision>53</cp:revision>
  <dcterms:created xsi:type="dcterms:W3CDTF">2022-02-27T15:49:37Z</dcterms:created>
  <dcterms:modified xsi:type="dcterms:W3CDTF">2023-05-19T09:04:49Z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0x010100C2B1878C38928D42A2D66FD3F3DC9432</vt:lpwstr>
  </property>
</Properties>
</file>