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7" r:id="rId5"/>
    <p:sldId id="275" r:id="rId6"/>
    <p:sldId id="276" r:id="rId7"/>
    <p:sldId id="272" r:id="rId8"/>
    <p:sldId id="274" r:id="rId9"/>
    <p:sldId id="277" r:id="rId10"/>
    <p:sldId id="273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>
          <p15:clr>
            <a:srgbClr val="A4A3A4"/>
          </p15:clr>
        </p15:guide>
        <p15:guide id="2" pos="44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EFB72-658D-439E-9B29-4603AF60F898}" v="3" dt="2023-05-02T15:53:00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56" y="60"/>
      </p:cViewPr>
      <p:guideLst>
        <p:guide orient="horz" pos="1434"/>
        <p:guide pos="44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0E025-1339-4232-8B7D-0DD96F68019E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2C7E1-C113-44A3-963C-2A42FE9CF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00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2C7E1-C113-44A3-963C-2A42FE9CF7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49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Support mechanisms = DSC, Provider Network, Care Home Team etc.</a:t>
            </a:r>
            <a:endParaRPr lang="en-US" dirty="0"/>
          </a:p>
          <a:p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Aberdeen is a City but unlike any other in Scotland – north east is very remote from Central Belt.   </a:t>
            </a:r>
          </a:p>
          <a:p>
            <a:r>
              <a:rPr lang="en-US" dirty="0">
                <a:cs typeface="Calibri"/>
              </a:rPr>
              <a:t>We are facing similar increases in elderly population as the rest of Scotland</a:t>
            </a:r>
          </a:p>
          <a:p>
            <a:r>
              <a:rPr lang="en-US" dirty="0">
                <a:cs typeface="Calibri"/>
              </a:rPr>
              <a:t>Although Aberdeen is seen as affluent from Oil and Gas, 22 of our data zones are in the most deprived 20%, this represents 18,055 people.</a:t>
            </a:r>
          </a:p>
          <a:p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11% of our workforce are due to retire between 2023 and 2027 and we have a higher staff turnover rate than both of our partner </a:t>
            </a:r>
            <a:r>
              <a:rPr lang="en-US" dirty="0" err="1">
                <a:cs typeface="Calibri"/>
              </a:rPr>
              <a:t>organisations</a:t>
            </a:r>
            <a:r>
              <a:rPr lang="en-US" dirty="0">
                <a:cs typeface="Calibri"/>
              </a:rPr>
              <a:t> (+1.86% compared to NHSG, +1.7% compared to ACC).   Our sickness absence rates are higher than we would like (5% NHSG employed staff and 17% ACC employed staff).   Our overall vacancy rate is 8% but of course this varies between services.</a:t>
            </a:r>
          </a:p>
          <a:p>
            <a:endParaRPr lang="en-US"/>
          </a:p>
          <a:p>
            <a:r>
              <a:rPr lang="en-US" dirty="0"/>
              <a:t>Care home bed capacity is usually around 93% occupancy which leaves very little wiggle room, this is even with the additional capacity created by Woodlands. 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Need to mention Primary Care pressure – practice list sizes in Grampian have increased by higher than the Scottish average (10.4% against 10.2%) but GP Headcount which has increased in Scotland by 6.2% has decreased in Grampian by 4.6%.   85% of our GP practices remain at high or medium risk and we currently have 10 with closed lists (although working to reverse that)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2C7E1-C113-44A3-963C-2A42FE9CF74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334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2C7E1-C113-44A3-963C-2A42FE9CF74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82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Daily – DSC plus those with BAC and GCC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2C7E1-C113-44A3-963C-2A42FE9CF74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4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38BAF4-5BF5-49E7-BADA-C881FFCEDC33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F1A09-33C1-4AA3-8B1B-5A523E0713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0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9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485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30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1558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57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DDA6AB-8765-44AC-A2A1-B32F1D09B97A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02204-5453-42D0-B7DB-BA7095530F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6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622DBE-4411-476A-A1BD-40BC325320C4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CED1E-7986-4A7E-BB01-1894452DA14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40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477C6-6D7B-4BD3-8FB7-CE95D433BFC7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BCE4D9-EB61-48C8-8ABE-DFD5ED8982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21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45996-E948-404A-B4FA-1F54B75F0C44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7782C-4EB4-4F65-827B-8254C9E7B47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3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4B01CC-AD8B-4113-AC2D-35E788619B6E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45257-0C5A-4F44-923F-E6F751D499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59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2C287-8C5E-4368-9C1B-DC4E32D4EE8E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0F700-10F4-40AC-BED5-C613950E55A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C74C7-8086-4C9C-B269-8D5D738FA615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3A1BA-42A0-4172-A3E7-77FA9FF9D52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14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C31B2C-C7F9-42EE-88DE-E5DF4F27B475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88600-7DD2-47C0-ABA5-A702C531C78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8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E10EA-6EBC-4FE5-9B15-C0527E97D0E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024F6-7632-48F2-8B40-447EBD57E0B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2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07EAE-0840-4046-A5E7-B4E9122E5863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2C514-9629-4594-B2C7-2D2EA95D61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8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8353BA-4F06-4146-9BBC-0DAA37BABAC0}" type="datetimeFigureOut">
              <a:rPr lang="en-GB" smtClean="0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85E5DD2-68C2-4FD7-A99C-C8457979C4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38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81" y="6008044"/>
            <a:ext cx="5321686" cy="84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54115" y="2397761"/>
            <a:ext cx="5826719" cy="1646302"/>
          </a:xfrm>
        </p:spPr>
        <p:txBody>
          <a:bodyPr/>
          <a:lstStyle/>
          <a:p>
            <a:br>
              <a:rPr lang="en-GB" sz="3200" dirty="0"/>
            </a:br>
            <a:br>
              <a:rPr lang="en-GB" sz="3200" dirty="0"/>
            </a:br>
            <a:r>
              <a:rPr lang="en-GB" sz="32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3200" dirty="0">
                <a:solidFill>
                  <a:schemeClr val="tx1"/>
                </a:solidFill>
                <a:latin typeface="Abadi Extra Light" panose="020B0204020104020204" pitchFamily="34" charset="0"/>
              </a:rPr>
            </a:br>
            <a:br>
              <a:rPr lang="en-GB" sz="3200" dirty="0">
                <a:solidFill>
                  <a:schemeClr val="tx1"/>
                </a:solidFill>
                <a:latin typeface="Abadi Extra Light" panose="020B0204020104020204" pitchFamily="34" charset="0"/>
              </a:rPr>
            </a:br>
            <a:r>
              <a:rPr lang="en-GB" sz="3200" dirty="0">
                <a:solidFill>
                  <a:schemeClr val="tx1"/>
                </a:solidFill>
                <a:latin typeface="Abadi Extra Light" panose="020B0204020104020204" pitchFamily="34" charset="0"/>
              </a:rPr>
              <a:t>Wednesday 3</a:t>
            </a:r>
            <a:r>
              <a:rPr lang="en-GB" sz="3200" baseline="30000" dirty="0">
                <a:solidFill>
                  <a:schemeClr val="tx1"/>
                </a:solidFill>
                <a:latin typeface="Abadi Extra Light" panose="020B0204020104020204" pitchFamily="34" charset="0"/>
              </a:rPr>
              <a:t>rd</a:t>
            </a:r>
            <a:r>
              <a:rPr lang="en-GB" sz="3200" dirty="0">
                <a:solidFill>
                  <a:schemeClr val="tx1"/>
                </a:solidFill>
                <a:latin typeface="Abadi Extra Light" panose="020B0204020104020204" pitchFamily="34" charset="0"/>
              </a:rPr>
              <a:t> May 2023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79FC2B-5CC3-4650-8477-E9B48533163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89" y="6216261"/>
            <a:ext cx="1400198" cy="4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4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68" y="853439"/>
            <a:ext cx="6438706" cy="42835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0D4A23-C880-C7F9-D497-7BA47C231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14" y="6036119"/>
            <a:ext cx="4375574" cy="699356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387D65B5-D4E0-8E25-60AF-F46B997D6DFC}"/>
              </a:ext>
            </a:extLst>
          </p:cNvPr>
          <p:cNvSpPr txBox="1">
            <a:spLocks/>
          </p:cNvSpPr>
          <p:nvPr/>
        </p:nvSpPr>
        <p:spPr>
          <a:xfrm>
            <a:off x="5706533" y="122525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430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650239"/>
            <a:ext cx="6347713" cy="988908"/>
          </a:xfrm>
        </p:spPr>
        <p:txBody>
          <a:bodyPr>
            <a:normAutofit fontScale="90000"/>
          </a:bodyPr>
          <a:lstStyle/>
          <a:p>
            <a:br>
              <a:rPr lang="en-GB" sz="3600" b="1" dirty="0">
                <a:latin typeface="Abadi Extra Light" panose="020B0204020104020204" pitchFamily="34" charset="0"/>
                <a:cs typeface="Calibri"/>
              </a:rPr>
            </a:br>
            <a:r>
              <a:rPr lang="en-GB" sz="3600" b="1" dirty="0">
                <a:solidFill>
                  <a:schemeClr val="tx1"/>
                </a:solidFill>
                <a:latin typeface="Abadi Extra Light" panose="020B0204020104020204" pitchFamily="34" charset="0"/>
                <a:cs typeface="Calibri"/>
              </a:rPr>
              <a:t>Work to Date</a:t>
            </a:r>
            <a:endParaRPr lang="en-US" sz="3600" b="1" dirty="0">
              <a:solidFill>
                <a:schemeClr val="tx1"/>
              </a:solidFill>
              <a:latin typeface="Abadi Extra Light" panose="020B0204020104020204" pitchFamily="34" charset="0"/>
              <a:cs typeface="Calibri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2DCC25-30B1-D6BF-D947-ACDF1E94E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900355"/>
            <a:ext cx="3090672" cy="576262"/>
          </a:xfrm>
        </p:spPr>
        <p:txBody>
          <a:bodyPr/>
          <a:lstStyle/>
          <a:p>
            <a:r>
              <a:rPr lang="en-GB" b="1" dirty="0">
                <a:latin typeface="Abadi Extra Light" panose="020B0204020104020204" pitchFamily="34" charset="0"/>
              </a:rPr>
              <a:t>Rosewell House: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498655-F6D6-21AE-E87B-4F7EDC066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783" y="2508943"/>
            <a:ext cx="3090672" cy="330411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Vision – integrated intermediate care facility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January 2021 – phased opening of 40 intermediate care beds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20 rehab beds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Different model of 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Evaluation 2021 &amp; 2023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5C997F-2A73-376A-56DF-4AA6BB524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66640" y="1903212"/>
            <a:ext cx="3090672" cy="576262"/>
          </a:xfrm>
        </p:spPr>
        <p:txBody>
          <a:bodyPr/>
          <a:lstStyle/>
          <a:p>
            <a:r>
              <a:rPr lang="en-GB" b="1" dirty="0">
                <a:latin typeface="Abadi Extra Light" panose="020B0204020104020204" pitchFamily="34" charset="0"/>
              </a:rPr>
              <a:t>Next focus: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64ED89-0A1E-FB58-6A2A-5A88315CD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66640" y="2508943"/>
            <a:ext cx="3090672" cy="269297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badi Extra Light" panose="020B0204020104020204" pitchFamily="34" charset="0"/>
                <a:cs typeface="Calibri"/>
              </a:rPr>
              <a:t>Progress of the step up beds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3F2FB5-A0CC-5356-FFAF-1677AFA08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55" y="6026588"/>
            <a:ext cx="4820392" cy="770452"/>
          </a:xfrm>
          <a:prstGeom prst="rect">
            <a:avLst/>
          </a:prstGeom>
        </p:spPr>
      </p:pic>
      <p:sp>
        <p:nvSpPr>
          <p:cNvPr id="11" name="Title 3">
            <a:extLst>
              <a:ext uri="{FF2B5EF4-FFF2-40B4-BE49-F238E27FC236}">
                <a16:creationId xmlns:a16="http://schemas.microsoft.com/office/drawing/2014/main" id="{65214DAE-21CB-7DDF-2A47-51B56278120B}"/>
              </a:ext>
            </a:extLst>
          </p:cNvPr>
          <p:cNvSpPr txBox="1">
            <a:spLocks/>
          </p:cNvSpPr>
          <p:nvPr/>
        </p:nvSpPr>
        <p:spPr>
          <a:xfrm>
            <a:off x="5608320" y="161518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955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8CD4-BC49-2C23-6A84-F5B75A07F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Hospital @ Home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349594"/>
            <a:ext cx="5927770" cy="41588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4BFFBE-CF75-EEBA-6A5B-83DF374A69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122" y="6068907"/>
            <a:ext cx="4576814" cy="731520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29D10100-3A6F-1B4C-F417-34087C9BEC5F}"/>
              </a:ext>
            </a:extLst>
          </p:cNvPr>
          <p:cNvSpPr txBox="1">
            <a:spLocks/>
          </p:cNvSpPr>
          <p:nvPr/>
        </p:nvSpPr>
        <p:spPr>
          <a:xfrm>
            <a:off x="5662506" y="120879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869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90AE-A76B-A1C1-281A-C91C0930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6798"/>
            <a:ext cx="3654213" cy="1063095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Care Homes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6B3FEE3-DD23-9C57-F4D0-011E5C70EF13}"/>
              </a:ext>
            </a:extLst>
          </p:cNvPr>
          <p:cNvSpPr txBox="1">
            <a:spLocks/>
          </p:cNvSpPr>
          <p:nvPr/>
        </p:nvSpPr>
        <p:spPr bwMode="auto">
          <a:xfrm rot="10800000" flipV="1">
            <a:off x="457200" y="1766993"/>
            <a:ext cx="6488853" cy="33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buClr>
                <a:schemeClr val="tx2"/>
              </a:buClr>
            </a:pPr>
            <a:endParaRPr lang="en-GB" sz="180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  <a:t> 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1463 total NH and CH beds across 31 settings. (91%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occ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  <a:t>)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Abadi Extra Light" panose="020B0204020104020204" pitchFamily="34" charset="0"/>
              </a:rPr>
            </a:br>
            <a:endParaRPr lang="en-GB" sz="1800" b="0" i="0" dirty="0">
              <a:solidFill>
                <a:srgbClr val="000000"/>
              </a:solidFill>
              <a:effectLst/>
              <a:latin typeface="Abadi Extra Light" panose="020B0204020104020204" pitchFamily="34" charset="0"/>
            </a:endParaRP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  <a:t>Care Home team formally in place</a:t>
            </a:r>
            <a:b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</a:br>
            <a:endParaRPr lang="en-GB" sz="180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  <a:t>Excellent relationship with all homes</a:t>
            </a: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GB" sz="180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  <a:t>Project on admission from hospital to reduce (SAS/Lead Nurse)</a:t>
            </a:r>
            <a:b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</a:br>
            <a:endParaRPr lang="en-GB" sz="180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000000"/>
                </a:solidFill>
                <a:latin typeface="Abadi Extra Light" panose="020B0204020104020204" pitchFamily="34" charset="0"/>
              </a:rPr>
              <a:t>Test of change – call before you convey – ED clinician to nurse</a:t>
            </a:r>
          </a:p>
          <a:p>
            <a:pPr marL="285750" indent="-285750" algn="l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GB" sz="180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6E2382-CCCC-F030-2F8F-417F9CFDE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8502"/>
            <a:ext cx="4412827" cy="7053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43A340F5-A1FB-BECD-B907-998EF65C61C3}"/>
              </a:ext>
            </a:extLst>
          </p:cNvPr>
          <p:cNvSpPr txBox="1">
            <a:spLocks/>
          </p:cNvSpPr>
          <p:nvPr/>
        </p:nvSpPr>
        <p:spPr>
          <a:xfrm>
            <a:off x="5608320" y="88053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92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90AE-A76B-A1C1-281A-C91C0930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764" y="721168"/>
            <a:ext cx="4453467" cy="1063095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/>
                </a:solidFill>
                <a:latin typeface="Abadi Extra Light" panose="020B0204020104020204" pitchFamily="34" charset="0"/>
                <a:cs typeface="Calibri"/>
              </a:rPr>
              <a:t>Community Capacity </a:t>
            </a:r>
            <a:endParaRPr lang="en-GB" sz="3200" b="1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6E2382-CCCC-F030-2F8F-417F9CFDE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36832"/>
            <a:ext cx="4173025" cy="666982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3EC141EB-AB47-AF1C-78D9-8D48469206DE}"/>
              </a:ext>
            </a:extLst>
          </p:cNvPr>
          <p:cNvSpPr txBox="1">
            <a:spLocks/>
          </p:cNvSpPr>
          <p:nvPr/>
        </p:nvSpPr>
        <p:spPr bwMode="auto">
          <a:xfrm>
            <a:off x="533400" y="1402077"/>
            <a:ext cx="8115836" cy="392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badi Extra Light" panose="020B0204020104020204" pitchFamily="34" charset="0"/>
                <a:cs typeface="Calibri"/>
              </a:rPr>
              <a:t>Outcomes focused C@H contract with Granite Care Consortium (Nov 2020)</a:t>
            </a:r>
            <a:endParaRPr lang="en-US" sz="1800" b="1" dirty="0">
              <a:latin typeface="Abadi Extra Light" panose="020B0204020104020204" pitchFamily="34" charset="0"/>
              <a:cs typeface="Calibri"/>
            </a:endParaRP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10 providers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1,200 packages of care provided every week</a:t>
            </a:r>
          </a:p>
          <a:p>
            <a:pPr lvl="1" algn="just"/>
            <a:endParaRPr lang="en-US" sz="1400" dirty="0">
              <a:latin typeface="Abadi Extra Light" panose="020B0204020104020204" pitchFamily="34" charset="0"/>
              <a:cs typeface="Calibri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badi Extra Light" panose="020B0204020104020204" pitchFamily="34" charset="0"/>
                <a:cs typeface="Calibri"/>
              </a:rPr>
              <a:t>4 additional C@H providers commissioned over winter 2022/23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Currently providing +522 hours of care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Potential for +2,000 hours of care (dependant on recruitment)</a:t>
            </a:r>
          </a:p>
          <a:p>
            <a:pPr lvl="1" algn="just"/>
            <a:endParaRPr lang="en-GB" sz="1400" dirty="0">
              <a:latin typeface="Abadi Extra Light" panose="020B0204020104020204" pitchFamily="34" charset="0"/>
              <a:cs typeface="Calibri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badi Extra Light" panose="020B0204020104020204" pitchFamily="34" charset="0"/>
                <a:cs typeface="Calibri"/>
              </a:rPr>
              <a:t>Increase in Care Home Bed Capacity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+49 Interim Beds at Woodlands Care Home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+5 Dedicated End of Life Care Home Beds at Rubislaw</a:t>
            </a:r>
          </a:p>
          <a:p>
            <a:pPr lvl="1" algn="just"/>
            <a:endParaRPr lang="en-GB" sz="1800" dirty="0">
              <a:latin typeface="Abadi Extra Light" panose="020B0204020104020204" pitchFamily="34" charset="0"/>
              <a:cs typeface="Calibri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badi Extra Light" panose="020B0204020104020204" pitchFamily="34" charset="0"/>
                <a:cs typeface="Calibri"/>
              </a:rPr>
              <a:t>Interim Accommodation in Sheltered housing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12 Visitors Flats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2 Bedsits</a:t>
            </a:r>
          </a:p>
          <a:p>
            <a:pPr lvl="1" algn="just"/>
            <a:endParaRPr lang="en-GB" sz="1800" dirty="0">
              <a:latin typeface="Abadi Extra Light" panose="020B0204020104020204" pitchFamily="34" charset="0"/>
              <a:cs typeface="Calibri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GB" sz="1800" b="1" dirty="0">
                <a:latin typeface="Abadi Extra Light" panose="020B0204020104020204" pitchFamily="34" charset="0"/>
                <a:cs typeface="Calibri"/>
              </a:rPr>
              <a:t>Hospital Homecoming Project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badi Extra Light" panose="020B0204020104020204" pitchFamily="34" charset="0"/>
                <a:cs typeface="Calibri"/>
              </a:rPr>
              <a:t>Over 3,000 interactions across Grampian since August 2022</a:t>
            </a:r>
          </a:p>
          <a:p>
            <a:pPr marL="571500" indent="-571500" algn="just">
              <a:buFont typeface="Arial"/>
              <a:buChar char="•"/>
            </a:pPr>
            <a:endParaRPr lang="en-GB" sz="1400" dirty="0"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endParaRPr lang="en-GB" sz="1600" dirty="0"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endParaRPr lang="en-GB" sz="1600" dirty="0"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endParaRPr lang="en-GB" sz="1400" dirty="0"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endParaRPr lang="en-GB" sz="1400" dirty="0">
              <a:cs typeface="Calibri"/>
            </a:endParaRPr>
          </a:p>
          <a:p>
            <a:pPr marL="571500" indent="-571500" algn="just">
              <a:buFont typeface="Arial"/>
              <a:buChar char="•"/>
            </a:pPr>
            <a:endParaRPr lang="en-GB" sz="1400" dirty="0">
              <a:cs typeface="Calibri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DB7B73EA-7F9C-340D-5605-2160D3FFBE93}"/>
              </a:ext>
            </a:extLst>
          </p:cNvPr>
          <p:cNvSpPr txBox="1">
            <a:spLocks/>
          </p:cNvSpPr>
          <p:nvPr/>
        </p:nvSpPr>
        <p:spPr>
          <a:xfrm>
            <a:off x="5608320" y="88053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05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3600" dirty="0">
                <a:cs typeface="Calibri"/>
              </a:rPr>
            </a:br>
            <a:r>
              <a:rPr lang="en-GB" sz="3200" b="1" dirty="0">
                <a:solidFill>
                  <a:schemeClr val="tx1"/>
                </a:solidFill>
                <a:latin typeface="Abadi Extra Light" panose="020B0204020104020204" pitchFamily="34" charset="0"/>
                <a:cs typeface="Calibri"/>
              </a:rPr>
              <a:t>Enablers/Future Plans</a:t>
            </a:r>
            <a:endParaRPr lang="en-US" sz="3200" b="1" dirty="0">
              <a:solidFill>
                <a:schemeClr val="tx1"/>
              </a:solidFill>
              <a:latin typeface="Abadi Extra Light" panose="020B0204020104020204" pitchFamily="34" charset="0"/>
              <a:cs typeface="Calibri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2DCC25-30B1-D6BF-D947-ACDF1E94E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66368"/>
            <a:ext cx="2126828" cy="576262"/>
          </a:xfrm>
        </p:spPr>
        <p:txBody>
          <a:bodyPr/>
          <a:lstStyle/>
          <a:p>
            <a:r>
              <a:rPr lang="en-GB" b="1" dirty="0">
                <a:latin typeface="Abadi Extra Light" panose="020B0204020104020204" pitchFamily="34" charset="0"/>
                <a:cs typeface="Calibri"/>
              </a:rPr>
              <a:t>Enablers</a:t>
            </a:r>
            <a:endParaRPr lang="en-US" b="1" dirty="0">
              <a:latin typeface="Abadi Extra Light" panose="020B020402010402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498655-F6D6-21AE-E87B-4F7EDC066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" y="2525816"/>
            <a:ext cx="3090672" cy="330411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Various Daily meetings</a:t>
            </a:r>
            <a:endParaRPr lang="en-US" sz="2000" dirty="0">
              <a:latin typeface="Abadi Extra Light" panose="020B0204020104020204" pitchFamily="34" charset="0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Hospital Social Work focus on Home First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Dedicated Interim Bed Lead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Review Team established with reablement/TEC focus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Dedicated Geriatric Consultant in AMIA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CLD, D2A, RAC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Hospital at Home (37 Beds)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Joint Working Care Homes/SAS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Strategic Home Pathways Lead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5C997F-2A73-376A-56DF-4AA6BB524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66640" y="1866368"/>
            <a:ext cx="2330960" cy="576262"/>
          </a:xfrm>
        </p:spPr>
        <p:txBody>
          <a:bodyPr/>
          <a:lstStyle/>
          <a:p>
            <a:r>
              <a:rPr lang="en-GB" b="1" dirty="0">
                <a:latin typeface="Abadi Extra Light" panose="020B0204020104020204" pitchFamily="34" charset="0"/>
                <a:cs typeface="Calibri"/>
              </a:rPr>
              <a:t>Future Plans</a:t>
            </a:r>
            <a:endParaRPr lang="en-US" b="1" dirty="0">
              <a:latin typeface="Abadi Extra Light" panose="020B0204020104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64ED89-0A1E-FB58-6A2A-5A88315CD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66640" y="2525815"/>
            <a:ext cx="3090672" cy="330411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Expand H@H to 100 Beds</a:t>
            </a:r>
            <a:endParaRPr lang="en-US" sz="2000" dirty="0">
              <a:latin typeface="Abadi Extra Light" panose="020B0204020104020204" pitchFamily="34" charset="0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Further Work with Option 2 providers</a:t>
            </a:r>
            <a:endParaRPr lang="en-US" sz="2000" dirty="0">
              <a:latin typeface="Abadi Extra Light" panose="020B0204020104020204" pitchFamily="34" charset="0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Enhanced Community Support Huddle Coordinator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A further 5 Interim Sheltered Housing Units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Complex Care Accommodation Provision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Abadi Extra Light" panose="020B0204020104020204" pitchFamily="34" charset="0"/>
                <a:cs typeface="Calibri"/>
              </a:rPr>
              <a:t>Implement our Workforce Plan</a:t>
            </a:r>
          </a:p>
          <a:p>
            <a:endParaRPr lang="en-GB" b="1" dirty="0"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442B0-B07A-CDCB-C3E0-94843DFA2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68872"/>
            <a:ext cx="3972560" cy="634941"/>
          </a:xfrm>
          <a:prstGeom prst="rect">
            <a:avLst/>
          </a:prstGeom>
        </p:spPr>
      </p:pic>
      <p:sp>
        <p:nvSpPr>
          <p:cNvPr id="11" name="Title 3">
            <a:extLst>
              <a:ext uri="{FF2B5EF4-FFF2-40B4-BE49-F238E27FC236}">
                <a16:creationId xmlns:a16="http://schemas.microsoft.com/office/drawing/2014/main" id="{8CDE30AC-88F1-D660-89C7-DC244715A13D}"/>
              </a:ext>
            </a:extLst>
          </p:cNvPr>
          <p:cNvSpPr txBox="1">
            <a:spLocks/>
          </p:cNvSpPr>
          <p:nvPr/>
        </p:nvSpPr>
        <p:spPr>
          <a:xfrm>
            <a:off x="5608320" y="88053"/>
            <a:ext cx="1469813" cy="48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br>
              <a:rPr lang="en-GB" sz="1100" dirty="0">
                <a:solidFill>
                  <a:srgbClr val="FFFFFF"/>
                </a:solidFill>
              </a:rPr>
            </a:b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Frailty Pathway </a:t>
            </a:r>
            <a:br>
              <a:rPr lang="en-GB" sz="1100" b="1" dirty="0">
                <a:solidFill>
                  <a:schemeClr val="tx1"/>
                </a:solidFill>
              </a:rPr>
            </a:b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80373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1878C38928D42A2D66FD3F3DC9432" ma:contentTypeVersion="6" ma:contentTypeDescription="Create a new document." ma:contentTypeScope="" ma:versionID="2dd3b0306eb9344a94283637ab77bec2">
  <xsd:schema xmlns:xsd="http://www.w3.org/2001/XMLSchema" xmlns:xs="http://www.w3.org/2001/XMLSchema" xmlns:p="http://schemas.microsoft.com/office/2006/metadata/properties" xmlns:ns2="19a4c3c8-e21e-4f06-9335-5c95b33e50cd" xmlns:ns3="27f52916-5a8f-473f-a6ee-aba4a51fd594" targetNamespace="http://schemas.microsoft.com/office/2006/metadata/properties" ma:root="true" ma:fieldsID="d49cfe521de643d3ee02b9bf03c979ac" ns2:_="" ns3:_="">
    <xsd:import namespace="19a4c3c8-e21e-4f06-9335-5c95b33e50cd"/>
    <xsd:import namespace="27f52916-5a8f-473f-a6ee-aba4a51fd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4c3c8-e21e-4f06-9335-5c95b33e50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52916-5a8f-473f-a6ee-aba4a51fd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8E2916-C762-4F61-B7C6-0DE93E5CDAE2}">
  <ds:schemaRefs>
    <ds:schemaRef ds:uri="http://schemas.openxmlformats.org/package/2006/metadata/core-properties"/>
    <ds:schemaRef ds:uri="082d984e-b9a6-4f93-9f6e-620122d1675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facd100c-30f8-4359-89cd-bc840eaa5c6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B65A307-2A14-4BC1-8F6A-2DFFAC98B5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a4c3c8-e21e-4f06-9335-5c95b33e50cd"/>
    <ds:schemaRef ds:uri="27f52916-5a8f-473f-a6ee-aba4a51fd5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E31AFE-819A-4B4F-A5F2-31D474F7CE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612</Words>
  <Application>Microsoft Office PowerPoint</Application>
  <PresentationFormat>On-screen Show (4:3)</PresentationFormat>
  <Paragraphs>83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  Frailty Pathway   Wednesday 3rd May 2023 </vt:lpstr>
      <vt:lpstr>PowerPoint Presentation</vt:lpstr>
      <vt:lpstr> Work to Date</vt:lpstr>
      <vt:lpstr>Hospital @ Home </vt:lpstr>
      <vt:lpstr>Care Homes </vt:lpstr>
      <vt:lpstr>Community Capacity </vt:lpstr>
      <vt:lpstr> Enablers/Future Plans</vt:lpstr>
    </vt:vector>
  </TitlesOfParts>
  <Company>Aberdeen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Social Care Integration</dc:title>
  <dc:creator>Kevin Toshney</dc:creator>
  <cp:lastModifiedBy>Grace Milne</cp:lastModifiedBy>
  <cp:revision>10</cp:revision>
  <cp:lastPrinted>2014-10-15T15:33:36Z</cp:lastPrinted>
  <dcterms:created xsi:type="dcterms:W3CDTF">2014-10-09T13:54:36Z</dcterms:created>
  <dcterms:modified xsi:type="dcterms:W3CDTF">2023-05-19T09:17:35Z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0x010100D4F8647ED9CA0D43992F05855E3E7DD6</vt:lpwstr>
  </property>
  <property fmtid="{D5CDD505-2E9C-101B-9397-08002B2CF9AE}" pid="3" name="Order">
    <vt:r8>100</vt:r8>
  </property>
</Properties>
</file>