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 id="2147483648" r:id="rId6"/>
  </p:sldMasterIdLst>
  <p:notesMasterIdLst>
    <p:notesMasterId r:id="rId17"/>
  </p:notesMasterIdLst>
  <p:sldIdLst>
    <p:sldId id="256" r:id="rId7"/>
    <p:sldId id="270" r:id="rId8"/>
    <p:sldId id="268" r:id="rId9"/>
    <p:sldId id="269" r:id="rId10"/>
    <p:sldId id="272" r:id="rId11"/>
    <p:sldId id="271" r:id="rId12"/>
    <p:sldId id="273" r:id="rId13"/>
    <p:sldId id="262" r:id="rId14"/>
    <p:sldId id="266" r:id="rId15"/>
    <p:sldId id="265"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A9000E-3AFD-46B8-BEB3-40F5D11B1AA0}" v="14" dt="2023-05-03T07:33:13.036"/>
    <p1510:client id="{39C58543-4CC7-4BD0-8C92-BD6E23C16251}" v="49" dt="2023-05-03T08:42:16.969"/>
    <p1510:client id="{5F58C1E0-1953-449E-8742-F55BA9EA1814}" v="1" dt="2023-05-02T15:18:25.135"/>
    <p1510:client id="{A947E098-D7D3-4969-A608-975384BCEE84}" v="122" dt="2023-05-03T08:54:1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9C93DB-0ACD-4F3E-896D-DADB51F9634F}"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9F46782C-E4F6-4570-92A1-F790ECBCEB98}">
      <dgm:prSet custT="1"/>
      <dgm:spPr/>
      <dgm:t>
        <a:bodyPr/>
        <a:lstStyle/>
        <a:p>
          <a:r>
            <a:rPr lang="en-GB" sz="1800" b="1" dirty="0"/>
            <a:t>Ongoing workforce recruitment &amp; retention challenges</a:t>
          </a:r>
        </a:p>
        <a:p>
          <a:r>
            <a:rPr lang="en-GB" sz="1800" dirty="0"/>
            <a:t>Practices seeking new ways to manage this (</a:t>
          </a:r>
          <a:r>
            <a:rPr lang="en-US" sz="1800" dirty="0"/>
            <a:t>Hybrid Models / Practice Mergers)</a:t>
          </a:r>
        </a:p>
      </dgm:t>
    </dgm:pt>
    <dgm:pt modelId="{3EABAC6C-10A7-4FC1-9D2E-70201934F2C5}" type="parTrans" cxnId="{B7A837E9-0562-4E52-873D-744F3D8F31CF}">
      <dgm:prSet/>
      <dgm:spPr/>
      <dgm:t>
        <a:bodyPr/>
        <a:lstStyle/>
        <a:p>
          <a:endParaRPr lang="en-US"/>
        </a:p>
      </dgm:t>
    </dgm:pt>
    <dgm:pt modelId="{2F34724A-7825-4632-A870-B6F8ED72A0CB}" type="sibTrans" cxnId="{B7A837E9-0562-4E52-873D-744F3D8F31CF}">
      <dgm:prSet/>
      <dgm:spPr/>
      <dgm:t>
        <a:bodyPr/>
        <a:lstStyle/>
        <a:p>
          <a:endParaRPr lang="en-US"/>
        </a:p>
      </dgm:t>
    </dgm:pt>
    <dgm:pt modelId="{75ED320A-15F6-4B36-980E-1302C86178B2}">
      <dgm:prSet custT="1"/>
      <dgm:spPr/>
      <dgm:t>
        <a:bodyPr/>
        <a:lstStyle/>
        <a:p>
          <a:r>
            <a:rPr lang="en-GB" sz="1800" b="1" dirty="0"/>
            <a:t>Infrastructure</a:t>
          </a:r>
        </a:p>
        <a:p>
          <a:r>
            <a:rPr lang="en-GB" sz="1800" dirty="0"/>
            <a:t>Lack of physical Space</a:t>
          </a:r>
        </a:p>
        <a:p>
          <a:r>
            <a:rPr lang="en-US" sz="1800" dirty="0"/>
            <a:t>Appropriate ICT for new models</a:t>
          </a:r>
        </a:p>
        <a:p>
          <a:r>
            <a:rPr lang="en-US" sz="1800" dirty="0"/>
            <a:t>Delivery of premises plan</a:t>
          </a:r>
        </a:p>
      </dgm:t>
    </dgm:pt>
    <dgm:pt modelId="{A8BB4683-5630-489F-A8BF-87B7962609FA}" type="parTrans" cxnId="{65AF726E-798E-4452-A7AF-4C45D0ED0043}">
      <dgm:prSet/>
      <dgm:spPr/>
      <dgm:t>
        <a:bodyPr/>
        <a:lstStyle/>
        <a:p>
          <a:endParaRPr lang="en-US"/>
        </a:p>
      </dgm:t>
    </dgm:pt>
    <dgm:pt modelId="{4C7337EA-502E-4E1A-AD01-41537F7C32FA}" type="sibTrans" cxnId="{65AF726E-798E-4452-A7AF-4C45D0ED0043}">
      <dgm:prSet/>
      <dgm:spPr/>
      <dgm:t>
        <a:bodyPr/>
        <a:lstStyle/>
        <a:p>
          <a:endParaRPr lang="en-US"/>
        </a:p>
      </dgm:t>
    </dgm:pt>
    <dgm:pt modelId="{C4848CE3-6047-485F-BCB0-6291CFE87339}">
      <dgm:prSet custT="1"/>
      <dgm:spPr/>
      <dgm:t>
        <a:bodyPr/>
        <a:lstStyle/>
        <a:p>
          <a:r>
            <a:rPr lang="en-GB" sz="1800" b="1" dirty="0"/>
            <a:t>Patient Expectations increased</a:t>
          </a:r>
        </a:p>
        <a:p>
          <a:r>
            <a:rPr lang="en-GB" sz="1800" dirty="0"/>
            <a:t> (therefore decreased satisfaction) very challenging impacting practice staff satisfaction &amp; retention</a:t>
          </a:r>
          <a:endParaRPr lang="en-US" sz="1800" dirty="0"/>
        </a:p>
      </dgm:t>
    </dgm:pt>
    <dgm:pt modelId="{781A0E9C-C849-416B-8DE6-21215EDAB78A}" type="parTrans" cxnId="{A3903A14-880A-40CF-A71D-9F7CA9AE2EE3}">
      <dgm:prSet/>
      <dgm:spPr/>
      <dgm:t>
        <a:bodyPr/>
        <a:lstStyle/>
        <a:p>
          <a:endParaRPr lang="en-GB"/>
        </a:p>
      </dgm:t>
    </dgm:pt>
    <dgm:pt modelId="{C2B44D68-2769-4E80-8338-7CA202ED6010}" type="sibTrans" cxnId="{A3903A14-880A-40CF-A71D-9F7CA9AE2EE3}">
      <dgm:prSet/>
      <dgm:spPr/>
      <dgm:t>
        <a:bodyPr/>
        <a:lstStyle/>
        <a:p>
          <a:endParaRPr lang="en-GB"/>
        </a:p>
      </dgm:t>
    </dgm:pt>
    <dgm:pt modelId="{7F885EFB-DD4D-4D70-8FAD-6FCF2C207059}">
      <dgm:prSet custT="1"/>
      <dgm:spPr/>
      <dgm:t>
        <a:bodyPr/>
        <a:lstStyle/>
        <a:p>
          <a:r>
            <a:rPr lang="en-GB" sz="1800" b="1" dirty="0"/>
            <a:t>Legal &amp; </a:t>
          </a:r>
        </a:p>
        <a:p>
          <a:r>
            <a:rPr lang="en-GB" sz="1800" b="1" dirty="0"/>
            <a:t>Contractual challenges</a:t>
          </a:r>
        </a:p>
        <a:p>
          <a:r>
            <a:rPr lang="en-GB" sz="1800" dirty="0"/>
            <a:t>Non-core work </a:t>
          </a:r>
        </a:p>
        <a:p>
          <a:r>
            <a:rPr lang="en-GB" sz="1800" dirty="0"/>
            <a:t>Limited Liability Partnership’s (LLP’s)</a:t>
          </a:r>
        </a:p>
        <a:p>
          <a:r>
            <a:rPr lang="en-GB" sz="1800" dirty="0"/>
            <a:t>PCIP Delivery</a:t>
          </a:r>
          <a:endParaRPr lang="en-US" sz="1800" dirty="0"/>
        </a:p>
      </dgm:t>
    </dgm:pt>
    <dgm:pt modelId="{2BE0BD63-1BD5-4013-A823-E07A1DA55578}" type="sibTrans" cxnId="{1E82A271-3BDE-407A-8108-D70C9613C1B5}">
      <dgm:prSet/>
      <dgm:spPr/>
      <dgm:t>
        <a:bodyPr/>
        <a:lstStyle/>
        <a:p>
          <a:endParaRPr lang="en-US"/>
        </a:p>
      </dgm:t>
    </dgm:pt>
    <dgm:pt modelId="{20040C75-3193-4D3D-A7CA-306DCE704A52}" type="parTrans" cxnId="{1E82A271-3BDE-407A-8108-D70C9613C1B5}">
      <dgm:prSet/>
      <dgm:spPr/>
      <dgm:t>
        <a:bodyPr/>
        <a:lstStyle/>
        <a:p>
          <a:endParaRPr lang="en-US"/>
        </a:p>
      </dgm:t>
    </dgm:pt>
    <dgm:pt modelId="{47C0A236-7442-4776-85F5-7A7119C6BBCA}" type="pres">
      <dgm:prSet presAssocID="{E49C93DB-0ACD-4F3E-896D-DADB51F9634F}" presName="root" presStyleCnt="0">
        <dgm:presLayoutVars>
          <dgm:dir/>
          <dgm:resizeHandles val="exact"/>
        </dgm:presLayoutVars>
      </dgm:prSet>
      <dgm:spPr/>
    </dgm:pt>
    <dgm:pt modelId="{89FE32EF-D7B4-4B09-A4FF-C222A578D844}" type="pres">
      <dgm:prSet presAssocID="{9F46782C-E4F6-4570-92A1-F790ECBCEB98}" presName="compNode" presStyleCnt="0"/>
      <dgm:spPr/>
    </dgm:pt>
    <dgm:pt modelId="{99495473-F01F-4F1C-B825-560D7792A95A}" type="pres">
      <dgm:prSet presAssocID="{9F46782C-E4F6-4570-92A1-F790ECBCEB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E11E737C-9181-4C29-8C0E-78E3836074DF}" type="pres">
      <dgm:prSet presAssocID="{9F46782C-E4F6-4570-92A1-F790ECBCEB98}" presName="spaceRect" presStyleCnt="0"/>
      <dgm:spPr/>
    </dgm:pt>
    <dgm:pt modelId="{70EB7CB1-B52A-458A-A0D6-D343DB45846B}" type="pres">
      <dgm:prSet presAssocID="{9F46782C-E4F6-4570-92A1-F790ECBCEB98}" presName="textRect" presStyleLbl="revTx" presStyleIdx="0" presStyleCnt="4">
        <dgm:presLayoutVars>
          <dgm:chMax val="1"/>
          <dgm:chPref val="1"/>
        </dgm:presLayoutVars>
      </dgm:prSet>
      <dgm:spPr/>
    </dgm:pt>
    <dgm:pt modelId="{25413C0A-9D46-46E6-B520-2F3700F89C51}" type="pres">
      <dgm:prSet presAssocID="{2F34724A-7825-4632-A870-B6F8ED72A0CB}" presName="sibTrans" presStyleCnt="0"/>
      <dgm:spPr/>
    </dgm:pt>
    <dgm:pt modelId="{77966837-DA42-402B-83CD-DB6B4D24A899}" type="pres">
      <dgm:prSet presAssocID="{C4848CE3-6047-485F-BCB0-6291CFE87339}" presName="compNode" presStyleCnt="0"/>
      <dgm:spPr/>
    </dgm:pt>
    <dgm:pt modelId="{2565B0FE-A223-4A0E-9A28-3B3AF2FA3CBA}" type="pres">
      <dgm:prSet presAssocID="{C4848CE3-6047-485F-BCB0-6291CFE8733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6C096755-A2BF-4CCF-90DD-DEA2681961B0}" type="pres">
      <dgm:prSet presAssocID="{C4848CE3-6047-485F-BCB0-6291CFE87339}" presName="spaceRect" presStyleCnt="0"/>
      <dgm:spPr/>
    </dgm:pt>
    <dgm:pt modelId="{D60528F6-A48D-4620-A158-3697215D0BB6}" type="pres">
      <dgm:prSet presAssocID="{C4848CE3-6047-485F-BCB0-6291CFE87339}" presName="textRect" presStyleLbl="revTx" presStyleIdx="1" presStyleCnt="4">
        <dgm:presLayoutVars>
          <dgm:chMax val="1"/>
          <dgm:chPref val="1"/>
        </dgm:presLayoutVars>
      </dgm:prSet>
      <dgm:spPr/>
    </dgm:pt>
    <dgm:pt modelId="{CB8EBE65-2B6A-4E97-BE27-050C53C26211}" type="pres">
      <dgm:prSet presAssocID="{C2B44D68-2769-4E80-8338-7CA202ED6010}" presName="sibTrans" presStyleCnt="0"/>
      <dgm:spPr/>
    </dgm:pt>
    <dgm:pt modelId="{5AB9525D-C9AE-407F-8ECA-46CB31696034}" type="pres">
      <dgm:prSet presAssocID="{7F885EFB-DD4D-4D70-8FAD-6FCF2C207059}" presName="compNode" presStyleCnt="0"/>
      <dgm:spPr/>
    </dgm:pt>
    <dgm:pt modelId="{F9294899-A046-4E81-A922-281B9E7E9E0F}" type="pres">
      <dgm:prSet presAssocID="{7F885EFB-DD4D-4D70-8FAD-6FCF2C207059}" presName="iconRect" presStyleLbl="node1" presStyleIdx="2"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Gavel"/>
        </a:ext>
      </dgm:extLst>
    </dgm:pt>
    <dgm:pt modelId="{C7FCC5C0-5583-460B-98DC-2C3D9EF557D1}" type="pres">
      <dgm:prSet presAssocID="{7F885EFB-DD4D-4D70-8FAD-6FCF2C207059}" presName="spaceRect" presStyleCnt="0"/>
      <dgm:spPr/>
    </dgm:pt>
    <dgm:pt modelId="{A2487EFA-1D73-4878-90D8-2DBAA378F93C}" type="pres">
      <dgm:prSet presAssocID="{7F885EFB-DD4D-4D70-8FAD-6FCF2C207059}" presName="textRect" presStyleLbl="revTx" presStyleIdx="2" presStyleCnt="4">
        <dgm:presLayoutVars>
          <dgm:chMax val="1"/>
          <dgm:chPref val="1"/>
        </dgm:presLayoutVars>
      </dgm:prSet>
      <dgm:spPr/>
    </dgm:pt>
    <dgm:pt modelId="{209457F5-F9C3-4D09-AB11-14977D5C6557}" type="pres">
      <dgm:prSet presAssocID="{2BE0BD63-1BD5-4013-A823-E07A1DA55578}" presName="sibTrans" presStyleCnt="0"/>
      <dgm:spPr/>
    </dgm:pt>
    <dgm:pt modelId="{CA5F92E3-0455-4991-8746-361B3CE623BC}" type="pres">
      <dgm:prSet presAssocID="{75ED320A-15F6-4B36-980E-1302C86178B2}" presName="compNode" presStyleCnt="0"/>
      <dgm:spPr/>
    </dgm:pt>
    <dgm:pt modelId="{4E65BA4F-81A8-498D-B312-9E947ADA46AB}" type="pres">
      <dgm:prSet presAssocID="{75ED320A-15F6-4B36-980E-1302C86178B2}" presName="iconRect" presStyleLbl="node1" presStyleIdx="3" presStyleCnt="4"/>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Hierarchy"/>
        </a:ext>
      </dgm:extLst>
    </dgm:pt>
    <dgm:pt modelId="{40D9BC9A-5715-4DD4-9A38-ED49D4D62CE0}" type="pres">
      <dgm:prSet presAssocID="{75ED320A-15F6-4B36-980E-1302C86178B2}" presName="spaceRect" presStyleCnt="0"/>
      <dgm:spPr/>
    </dgm:pt>
    <dgm:pt modelId="{51A6B297-EA85-4D53-99EE-13DF409B1552}" type="pres">
      <dgm:prSet presAssocID="{75ED320A-15F6-4B36-980E-1302C86178B2}" presName="textRect" presStyleLbl="revTx" presStyleIdx="3" presStyleCnt="4">
        <dgm:presLayoutVars>
          <dgm:chMax val="1"/>
          <dgm:chPref val="1"/>
        </dgm:presLayoutVars>
      </dgm:prSet>
      <dgm:spPr/>
    </dgm:pt>
  </dgm:ptLst>
  <dgm:cxnLst>
    <dgm:cxn modelId="{A3903A14-880A-40CF-A71D-9F7CA9AE2EE3}" srcId="{E49C93DB-0ACD-4F3E-896D-DADB51F9634F}" destId="{C4848CE3-6047-485F-BCB0-6291CFE87339}" srcOrd="1" destOrd="0" parTransId="{781A0E9C-C849-416B-8DE6-21215EDAB78A}" sibTransId="{C2B44D68-2769-4E80-8338-7CA202ED6010}"/>
    <dgm:cxn modelId="{69F2DF26-04BF-4CE4-AEAF-3C51CE908F7E}" type="presOf" srcId="{E49C93DB-0ACD-4F3E-896D-DADB51F9634F}" destId="{47C0A236-7442-4776-85F5-7A7119C6BBCA}" srcOrd="0" destOrd="0" presId="urn:microsoft.com/office/officeart/2018/2/layout/IconLabelList"/>
    <dgm:cxn modelId="{65AF726E-798E-4452-A7AF-4C45D0ED0043}" srcId="{E49C93DB-0ACD-4F3E-896D-DADB51F9634F}" destId="{75ED320A-15F6-4B36-980E-1302C86178B2}" srcOrd="3" destOrd="0" parTransId="{A8BB4683-5630-489F-A8BF-87B7962609FA}" sibTransId="{4C7337EA-502E-4E1A-AD01-41537F7C32FA}"/>
    <dgm:cxn modelId="{1E82A271-3BDE-407A-8108-D70C9613C1B5}" srcId="{E49C93DB-0ACD-4F3E-896D-DADB51F9634F}" destId="{7F885EFB-DD4D-4D70-8FAD-6FCF2C207059}" srcOrd="2" destOrd="0" parTransId="{20040C75-3193-4D3D-A7CA-306DCE704A52}" sibTransId="{2BE0BD63-1BD5-4013-A823-E07A1DA55578}"/>
    <dgm:cxn modelId="{306EB0A1-59A7-4B77-B767-530BFF0E89D5}" type="presOf" srcId="{9F46782C-E4F6-4570-92A1-F790ECBCEB98}" destId="{70EB7CB1-B52A-458A-A0D6-D343DB45846B}" srcOrd="0" destOrd="0" presId="urn:microsoft.com/office/officeart/2018/2/layout/IconLabelList"/>
    <dgm:cxn modelId="{5437ABB5-3B7A-41B4-B444-05A990E1F07D}" type="presOf" srcId="{75ED320A-15F6-4B36-980E-1302C86178B2}" destId="{51A6B297-EA85-4D53-99EE-13DF409B1552}" srcOrd="0" destOrd="0" presId="urn:microsoft.com/office/officeart/2018/2/layout/IconLabelList"/>
    <dgm:cxn modelId="{0E8AF7C9-4115-415E-807D-0428C4AE754F}" type="presOf" srcId="{C4848CE3-6047-485F-BCB0-6291CFE87339}" destId="{D60528F6-A48D-4620-A158-3697215D0BB6}" srcOrd="0" destOrd="0" presId="urn:microsoft.com/office/officeart/2018/2/layout/IconLabelList"/>
    <dgm:cxn modelId="{B7A837E9-0562-4E52-873D-744F3D8F31CF}" srcId="{E49C93DB-0ACD-4F3E-896D-DADB51F9634F}" destId="{9F46782C-E4F6-4570-92A1-F790ECBCEB98}" srcOrd="0" destOrd="0" parTransId="{3EABAC6C-10A7-4FC1-9D2E-70201934F2C5}" sibTransId="{2F34724A-7825-4632-A870-B6F8ED72A0CB}"/>
    <dgm:cxn modelId="{CE7D72FF-5E96-4C5E-AFC6-3872231042BD}" type="presOf" srcId="{7F885EFB-DD4D-4D70-8FAD-6FCF2C207059}" destId="{A2487EFA-1D73-4878-90D8-2DBAA378F93C}" srcOrd="0" destOrd="0" presId="urn:microsoft.com/office/officeart/2018/2/layout/IconLabelList"/>
    <dgm:cxn modelId="{861DC8EF-029F-460F-A2AE-1A86924D8CCF}" type="presParOf" srcId="{47C0A236-7442-4776-85F5-7A7119C6BBCA}" destId="{89FE32EF-D7B4-4B09-A4FF-C222A578D844}" srcOrd="0" destOrd="0" presId="urn:microsoft.com/office/officeart/2018/2/layout/IconLabelList"/>
    <dgm:cxn modelId="{758A1D58-A511-4103-AA4E-9167E4C704C2}" type="presParOf" srcId="{89FE32EF-D7B4-4B09-A4FF-C222A578D844}" destId="{99495473-F01F-4F1C-B825-560D7792A95A}" srcOrd="0" destOrd="0" presId="urn:microsoft.com/office/officeart/2018/2/layout/IconLabelList"/>
    <dgm:cxn modelId="{6BBB7328-5B46-4106-BF1D-45873464E55B}" type="presParOf" srcId="{89FE32EF-D7B4-4B09-A4FF-C222A578D844}" destId="{E11E737C-9181-4C29-8C0E-78E3836074DF}" srcOrd="1" destOrd="0" presId="urn:microsoft.com/office/officeart/2018/2/layout/IconLabelList"/>
    <dgm:cxn modelId="{449CA5A5-17AD-4BD8-96D7-CB49761C1AE9}" type="presParOf" srcId="{89FE32EF-D7B4-4B09-A4FF-C222A578D844}" destId="{70EB7CB1-B52A-458A-A0D6-D343DB45846B}" srcOrd="2" destOrd="0" presId="urn:microsoft.com/office/officeart/2018/2/layout/IconLabelList"/>
    <dgm:cxn modelId="{7A73F0A1-2568-4FFD-8355-95BBDDC5493B}" type="presParOf" srcId="{47C0A236-7442-4776-85F5-7A7119C6BBCA}" destId="{25413C0A-9D46-46E6-B520-2F3700F89C51}" srcOrd="1" destOrd="0" presId="urn:microsoft.com/office/officeart/2018/2/layout/IconLabelList"/>
    <dgm:cxn modelId="{CF4E8937-542B-464A-84BF-320410A25733}" type="presParOf" srcId="{47C0A236-7442-4776-85F5-7A7119C6BBCA}" destId="{77966837-DA42-402B-83CD-DB6B4D24A899}" srcOrd="2" destOrd="0" presId="urn:microsoft.com/office/officeart/2018/2/layout/IconLabelList"/>
    <dgm:cxn modelId="{9E2CCFD0-4892-4B16-85F0-6A3D4DD4D472}" type="presParOf" srcId="{77966837-DA42-402B-83CD-DB6B4D24A899}" destId="{2565B0FE-A223-4A0E-9A28-3B3AF2FA3CBA}" srcOrd="0" destOrd="0" presId="urn:microsoft.com/office/officeart/2018/2/layout/IconLabelList"/>
    <dgm:cxn modelId="{9A5AF9E2-DF44-46A7-911F-D1A470244CEE}" type="presParOf" srcId="{77966837-DA42-402B-83CD-DB6B4D24A899}" destId="{6C096755-A2BF-4CCF-90DD-DEA2681961B0}" srcOrd="1" destOrd="0" presId="urn:microsoft.com/office/officeart/2018/2/layout/IconLabelList"/>
    <dgm:cxn modelId="{2F618779-8542-4FF3-9D3A-571719F016C3}" type="presParOf" srcId="{77966837-DA42-402B-83CD-DB6B4D24A899}" destId="{D60528F6-A48D-4620-A158-3697215D0BB6}" srcOrd="2" destOrd="0" presId="urn:microsoft.com/office/officeart/2018/2/layout/IconLabelList"/>
    <dgm:cxn modelId="{3D09F3C4-E1D3-4B1D-B6DC-F1474F8502E7}" type="presParOf" srcId="{47C0A236-7442-4776-85F5-7A7119C6BBCA}" destId="{CB8EBE65-2B6A-4E97-BE27-050C53C26211}" srcOrd="3" destOrd="0" presId="urn:microsoft.com/office/officeart/2018/2/layout/IconLabelList"/>
    <dgm:cxn modelId="{F832A522-A9E3-4A5D-906D-DC79D8CA2A26}" type="presParOf" srcId="{47C0A236-7442-4776-85F5-7A7119C6BBCA}" destId="{5AB9525D-C9AE-407F-8ECA-46CB31696034}" srcOrd="4" destOrd="0" presId="urn:microsoft.com/office/officeart/2018/2/layout/IconLabelList"/>
    <dgm:cxn modelId="{FE8B37FD-A156-4FD5-813B-5CAD05E53C00}" type="presParOf" srcId="{5AB9525D-C9AE-407F-8ECA-46CB31696034}" destId="{F9294899-A046-4E81-A922-281B9E7E9E0F}" srcOrd="0" destOrd="0" presId="urn:microsoft.com/office/officeart/2018/2/layout/IconLabelList"/>
    <dgm:cxn modelId="{57AC2C3A-68B5-4D2C-9462-0721B54A6D8A}" type="presParOf" srcId="{5AB9525D-C9AE-407F-8ECA-46CB31696034}" destId="{C7FCC5C0-5583-460B-98DC-2C3D9EF557D1}" srcOrd="1" destOrd="0" presId="urn:microsoft.com/office/officeart/2018/2/layout/IconLabelList"/>
    <dgm:cxn modelId="{546AAC5A-9D1F-4617-A4F7-AFCEA710B7D1}" type="presParOf" srcId="{5AB9525D-C9AE-407F-8ECA-46CB31696034}" destId="{A2487EFA-1D73-4878-90D8-2DBAA378F93C}" srcOrd="2" destOrd="0" presId="urn:microsoft.com/office/officeart/2018/2/layout/IconLabelList"/>
    <dgm:cxn modelId="{8FCF9C52-445A-47F3-9DFC-8B204BF54E5B}" type="presParOf" srcId="{47C0A236-7442-4776-85F5-7A7119C6BBCA}" destId="{209457F5-F9C3-4D09-AB11-14977D5C6557}" srcOrd="5" destOrd="0" presId="urn:microsoft.com/office/officeart/2018/2/layout/IconLabelList"/>
    <dgm:cxn modelId="{BA3A7864-B597-4D27-A18C-0EAE68318E6E}" type="presParOf" srcId="{47C0A236-7442-4776-85F5-7A7119C6BBCA}" destId="{CA5F92E3-0455-4991-8746-361B3CE623BC}" srcOrd="6" destOrd="0" presId="urn:microsoft.com/office/officeart/2018/2/layout/IconLabelList"/>
    <dgm:cxn modelId="{754D77C5-E943-4CA0-9825-46CA768EC12E}" type="presParOf" srcId="{CA5F92E3-0455-4991-8746-361B3CE623BC}" destId="{4E65BA4F-81A8-498D-B312-9E947ADA46AB}" srcOrd="0" destOrd="0" presId="urn:microsoft.com/office/officeart/2018/2/layout/IconLabelList"/>
    <dgm:cxn modelId="{4EED8851-9014-4A55-8F95-33BC759AFB3F}" type="presParOf" srcId="{CA5F92E3-0455-4991-8746-361B3CE623BC}" destId="{40D9BC9A-5715-4DD4-9A38-ED49D4D62CE0}" srcOrd="1" destOrd="0" presId="urn:microsoft.com/office/officeart/2018/2/layout/IconLabelList"/>
    <dgm:cxn modelId="{9F4E043B-C861-4B5A-9D09-20EC05A88820}" type="presParOf" srcId="{CA5F92E3-0455-4991-8746-361B3CE623BC}" destId="{51A6B297-EA85-4D53-99EE-13DF409B155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AE8040-4A3F-49BE-90B3-93F2B2B986B1}"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835C23EE-4276-48FF-98A5-678C809AEECE}">
      <dgm:prSet phldrT="[Text]"/>
      <dgm:spPr/>
      <dgm:t>
        <a:bodyPr/>
        <a:lstStyle/>
        <a:p>
          <a:pPr>
            <a:buFont typeface="Arial" panose="020B0604020202020204" pitchFamily="34" charset="0"/>
            <a:buChar char="•"/>
          </a:pPr>
          <a:r>
            <a:rPr lang="en-GB">
              <a:solidFill>
                <a:schemeClr val="tx1"/>
              </a:solidFill>
            </a:rPr>
            <a:t>Reduction in delayed discharge </a:t>
          </a:r>
        </a:p>
      </dgm:t>
    </dgm:pt>
    <dgm:pt modelId="{878583F9-4C40-441D-878C-B8E74A24314B}" type="parTrans" cxnId="{90AD42F9-3FF1-4776-9C91-2D6987CC28D7}">
      <dgm:prSet/>
      <dgm:spPr/>
      <dgm:t>
        <a:bodyPr/>
        <a:lstStyle/>
        <a:p>
          <a:endParaRPr lang="en-GB">
            <a:solidFill>
              <a:schemeClr val="tx1"/>
            </a:solidFill>
          </a:endParaRPr>
        </a:p>
      </dgm:t>
    </dgm:pt>
    <dgm:pt modelId="{368E1AA6-6456-4784-8AA7-95A54D2523B8}" type="sibTrans" cxnId="{90AD42F9-3FF1-4776-9C91-2D6987CC28D7}">
      <dgm:prSet/>
      <dgm:spPr/>
      <dgm:t>
        <a:bodyPr/>
        <a:lstStyle/>
        <a:p>
          <a:endParaRPr lang="en-GB">
            <a:solidFill>
              <a:schemeClr val="tx1"/>
            </a:solidFill>
          </a:endParaRPr>
        </a:p>
      </dgm:t>
    </dgm:pt>
    <dgm:pt modelId="{89D4CE71-33DE-4249-BCEF-6FC3974CC4B0}">
      <dgm:prSet/>
      <dgm:spPr/>
      <dgm:t>
        <a:bodyPr/>
        <a:lstStyle/>
        <a:p>
          <a:r>
            <a:rPr lang="en-GB">
              <a:solidFill>
                <a:schemeClr val="tx1"/>
              </a:solidFill>
            </a:rPr>
            <a:t>Reduction in delayed transfer of care</a:t>
          </a:r>
        </a:p>
      </dgm:t>
    </dgm:pt>
    <dgm:pt modelId="{B77AE528-4B49-4CD8-9C16-7620260AB952}" type="parTrans" cxnId="{8D52DD6A-83ED-4E77-A797-F4A07D56BD94}">
      <dgm:prSet/>
      <dgm:spPr/>
      <dgm:t>
        <a:bodyPr/>
        <a:lstStyle/>
        <a:p>
          <a:endParaRPr lang="en-GB">
            <a:solidFill>
              <a:schemeClr val="tx1"/>
            </a:solidFill>
          </a:endParaRPr>
        </a:p>
      </dgm:t>
    </dgm:pt>
    <dgm:pt modelId="{3A9A5E78-8B76-4A4A-8615-7A42D7EA565E}" type="sibTrans" cxnId="{8D52DD6A-83ED-4E77-A797-F4A07D56BD94}">
      <dgm:prSet/>
      <dgm:spPr/>
      <dgm:t>
        <a:bodyPr/>
        <a:lstStyle/>
        <a:p>
          <a:endParaRPr lang="en-GB">
            <a:solidFill>
              <a:schemeClr val="tx1"/>
            </a:solidFill>
          </a:endParaRPr>
        </a:p>
      </dgm:t>
    </dgm:pt>
    <dgm:pt modelId="{6FC17871-5970-4858-9653-C7089307E03C}">
      <dgm:prSet/>
      <dgm:spPr/>
      <dgm:t>
        <a:bodyPr/>
        <a:lstStyle/>
        <a:p>
          <a:r>
            <a:rPr lang="en-GB">
              <a:solidFill>
                <a:schemeClr val="tx1"/>
              </a:solidFill>
            </a:rPr>
            <a:t>Zero Out of Authority placements</a:t>
          </a:r>
        </a:p>
      </dgm:t>
    </dgm:pt>
    <dgm:pt modelId="{03AAB271-CC23-4323-8556-469BDD1860C1}" type="parTrans" cxnId="{003869F9-BC2F-4876-AFF5-BAFCA058DD9F}">
      <dgm:prSet/>
      <dgm:spPr/>
      <dgm:t>
        <a:bodyPr/>
        <a:lstStyle/>
        <a:p>
          <a:endParaRPr lang="en-GB">
            <a:solidFill>
              <a:schemeClr val="tx1"/>
            </a:solidFill>
          </a:endParaRPr>
        </a:p>
      </dgm:t>
    </dgm:pt>
    <dgm:pt modelId="{BC6F35DA-1D9E-4320-A9E6-77BB98FF344F}" type="sibTrans" cxnId="{003869F9-BC2F-4876-AFF5-BAFCA058DD9F}">
      <dgm:prSet/>
      <dgm:spPr/>
      <dgm:t>
        <a:bodyPr/>
        <a:lstStyle/>
        <a:p>
          <a:endParaRPr lang="en-GB">
            <a:solidFill>
              <a:schemeClr val="tx1"/>
            </a:solidFill>
          </a:endParaRPr>
        </a:p>
      </dgm:t>
    </dgm:pt>
    <dgm:pt modelId="{EF4C839C-18CF-4CDD-A87D-32228B385F3A}">
      <dgm:prSet/>
      <dgm:spPr/>
      <dgm:t>
        <a:bodyPr/>
        <a:lstStyle/>
        <a:p>
          <a:r>
            <a:rPr lang="en-GB">
              <a:solidFill>
                <a:schemeClr val="tx1"/>
              </a:solidFill>
            </a:rPr>
            <a:t>Improved placement sustainment</a:t>
          </a:r>
        </a:p>
      </dgm:t>
    </dgm:pt>
    <dgm:pt modelId="{B62BFDB7-8AE3-4F73-AC6E-A42C4CBDCFFA}" type="parTrans" cxnId="{70B5F29A-B1E7-4455-85A6-5FC5E27279C2}">
      <dgm:prSet/>
      <dgm:spPr/>
      <dgm:t>
        <a:bodyPr/>
        <a:lstStyle/>
        <a:p>
          <a:endParaRPr lang="en-GB">
            <a:solidFill>
              <a:schemeClr val="tx1"/>
            </a:solidFill>
          </a:endParaRPr>
        </a:p>
      </dgm:t>
    </dgm:pt>
    <dgm:pt modelId="{1934BDCF-9399-46B7-95B6-2FA137EEB78C}" type="sibTrans" cxnId="{70B5F29A-B1E7-4455-85A6-5FC5E27279C2}">
      <dgm:prSet/>
      <dgm:spPr/>
      <dgm:t>
        <a:bodyPr/>
        <a:lstStyle/>
        <a:p>
          <a:endParaRPr lang="en-GB">
            <a:solidFill>
              <a:schemeClr val="tx1"/>
            </a:solidFill>
          </a:endParaRPr>
        </a:p>
      </dgm:t>
    </dgm:pt>
    <dgm:pt modelId="{D5446A1E-1189-437C-8444-D7A785BFCEBC}">
      <dgm:prSet/>
      <dgm:spPr/>
      <dgm:t>
        <a:bodyPr/>
        <a:lstStyle/>
        <a:p>
          <a:r>
            <a:rPr lang="en-GB">
              <a:solidFill>
                <a:schemeClr val="tx1"/>
              </a:solidFill>
            </a:rPr>
            <a:t>Robust stakeholder engagement</a:t>
          </a:r>
        </a:p>
      </dgm:t>
    </dgm:pt>
    <dgm:pt modelId="{BFE8055B-B897-44FF-9FA5-537AB62233B9}" type="parTrans" cxnId="{CD692201-9323-4B81-BEAA-56E029C84E5A}">
      <dgm:prSet/>
      <dgm:spPr/>
      <dgm:t>
        <a:bodyPr/>
        <a:lstStyle/>
        <a:p>
          <a:endParaRPr lang="en-GB">
            <a:solidFill>
              <a:schemeClr val="tx1"/>
            </a:solidFill>
          </a:endParaRPr>
        </a:p>
      </dgm:t>
    </dgm:pt>
    <dgm:pt modelId="{C7781106-CD86-411F-9E92-48B512BA6422}" type="sibTrans" cxnId="{CD692201-9323-4B81-BEAA-56E029C84E5A}">
      <dgm:prSet/>
      <dgm:spPr/>
      <dgm:t>
        <a:bodyPr/>
        <a:lstStyle/>
        <a:p>
          <a:endParaRPr lang="en-GB">
            <a:solidFill>
              <a:schemeClr val="tx1"/>
            </a:solidFill>
          </a:endParaRPr>
        </a:p>
      </dgm:t>
    </dgm:pt>
    <dgm:pt modelId="{E8EB02CC-DE32-4E62-893F-1016497DA140}">
      <dgm:prSet/>
      <dgm:spPr/>
      <dgm:t>
        <a:bodyPr/>
        <a:lstStyle/>
        <a:p>
          <a:r>
            <a:rPr lang="en-GB">
              <a:solidFill>
                <a:schemeClr val="tx1"/>
              </a:solidFill>
            </a:rPr>
            <a:t>Capital developments and nominations</a:t>
          </a:r>
        </a:p>
      </dgm:t>
    </dgm:pt>
    <dgm:pt modelId="{8E5D4EA9-3FD1-43DA-B0C1-F37AA8A72AA0}" type="parTrans" cxnId="{69B4D14F-E85C-46FE-B382-94B7BBED36A2}">
      <dgm:prSet/>
      <dgm:spPr/>
      <dgm:t>
        <a:bodyPr/>
        <a:lstStyle/>
        <a:p>
          <a:endParaRPr lang="en-GB">
            <a:solidFill>
              <a:schemeClr val="tx1"/>
            </a:solidFill>
          </a:endParaRPr>
        </a:p>
      </dgm:t>
    </dgm:pt>
    <dgm:pt modelId="{999E45C6-29CB-4678-8393-8728CDD54910}" type="sibTrans" cxnId="{69B4D14F-E85C-46FE-B382-94B7BBED36A2}">
      <dgm:prSet/>
      <dgm:spPr/>
      <dgm:t>
        <a:bodyPr/>
        <a:lstStyle/>
        <a:p>
          <a:endParaRPr lang="en-GB">
            <a:solidFill>
              <a:schemeClr val="tx1"/>
            </a:solidFill>
          </a:endParaRPr>
        </a:p>
      </dgm:t>
    </dgm:pt>
    <dgm:pt modelId="{FF2222B9-F369-4470-A49F-7BBA79C5A52D}" type="pres">
      <dgm:prSet presAssocID="{0CAE8040-4A3F-49BE-90B3-93F2B2B986B1}" presName="linear" presStyleCnt="0">
        <dgm:presLayoutVars>
          <dgm:dir/>
          <dgm:animLvl val="lvl"/>
          <dgm:resizeHandles val="exact"/>
        </dgm:presLayoutVars>
      </dgm:prSet>
      <dgm:spPr/>
    </dgm:pt>
    <dgm:pt modelId="{6DE92D23-0B94-4FD2-8DC9-83FF5AAE784D}" type="pres">
      <dgm:prSet presAssocID="{835C23EE-4276-48FF-98A5-678C809AEECE}" presName="parentLin" presStyleCnt="0"/>
      <dgm:spPr/>
    </dgm:pt>
    <dgm:pt modelId="{94C8AF8A-2418-42A4-B075-1C84A25F4B2F}" type="pres">
      <dgm:prSet presAssocID="{835C23EE-4276-48FF-98A5-678C809AEECE}" presName="parentLeftMargin" presStyleLbl="node1" presStyleIdx="0" presStyleCnt="6"/>
      <dgm:spPr/>
    </dgm:pt>
    <dgm:pt modelId="{3B9FDE18-4597-4643-A734-0F613FF6C55D}" type="pres">
      <dgm:prSet presAssocID="{835C23EE-4276-48FF-98A5-678C809AEECE}" presName="parentText" presStyleLbl="node1" presStyleIdx="0" presStyleCnt="6">
        <dgm:presLayoutVars>
          <dgm:chMax val="0"/>
          <dgm:bulletEnabled val="1"/>
        </dgm:presLayoutVars>
      </dgm:prSet>
      <dgm:spPr/>
    </dgm:pt>
    <dgm:pt modelId="{A4660611-6713-4D0E-ABE1-BC9DD7FAE6F4}" type="pres">
      <dgm:prSet presAssocID="{835C23EE-4276-48FF-98A5-678C809AEECE}" presName="negativeSpace" presStyleCnt="0"/>
      <dgm:spPr/>
    </dgm:pt>
    <dgm:pt modelId="{7FDF6F35-5C31-45E2-B9B0-2737E67C539E}" type="pres">
      <dgm:prSet presAssocID="{835C23EE-4276-48FF-98A5-678C809AEECE}" presName="childText" presStyleLbl="conFgAcc1" presStyleIdx="0" presStyleCnt="6">
        <dgm:presLayoutVars>
          <dgm:bulletEnabled val="1"/>
        </dgm:presLayoutVars>
      </dgm:prSet>
      <dgm:spPr/>
    </dgm:pt>
    <dgm:pt modelId="{15E24A07-4101-44D2-A214-6D3F08E9BC4B}" type="pres">
      <dgm:prSet presAssocID="{368E1AA6-6456-4784-8AA7-95A54D2523B8}" presName="spaceBetweenRectangles" presStyleCnt="0"/>
      <dgm:spPr/>
    </dgm:pt>
    <dgm:pt modelId="{B077D386-46A1-4956-947F-036083097AAF}" type="pres">
      <dgm:prSet presAssocID="{89D4CE71-33DE-4249-BCEF-6FC3974CC4B0}" presName="parentLin" presStyleCnt="0"/>
      <dgm:spPr/>
    </dgm:pt>
    <dgm:pt modelId="{01FB5E82-8A10-4167-90BC-73D884F81528}" type="pres">
      <dgm:prSet presAssocID="{89D4CE71-33DE-4249-BCEF-6FC3974CC4B0}" presName="parentLeftMargin" presStyleLbl="node1" presStyleIdx="0" presStyleCnt="6"/>
      <dgm:spPr/>
    </dgm:pt>
    <dgm:pt modelId="{31B46B9B-E257-4BCA-A368-71A862CB89DE}" type="pres">
      <dgm:prSet presAssocID="{89D4CE71-33DE-4249-BCEF-6FC3974CC4B0}" presName="parentText" presStyleLbl="node1" presStyleIdx="1" presStyleCnt="6">
        <dgm:presLayoutVars>
          <dgm:chMax val="0"/>
          <dgm:bulletEnabled val="1"/>
        </dgm:presLayoutVars>
      </dgm:prSet>
      <dgm:spPr/>
    </dgm:pt>
    <dgm:pt modelId="{3EB3C5D0-0A0E-41A2-A0EB-45108F7B2C27}" type="pres">
      <dgm:prSet presAssocID="{89D4CE71-33DE-4249-BCEF-6FC3974CC4B0}" presName="negativeSpace" presStyleCnt="0"/>
      <dgm:spPr/>
    </dgm:pt>
    <dgm:pt modelId="{48EA4C82-E9D0-439D-BB82-24E4E495CF9E}" type="pres">
      <dgm:prSet presAssocID="{89D4CE71-33DE-4249-BCEF-6FC3974CC4B0}" presName="childText" presStyleLbl="conFgAcc1" presStyleIdx="1" presStyleCnt="6">
        <dgm:presLayoutVars>
          <dgm:bulletEnabled val="1"/>
        </dgm:presLayoutVars>
      </dgm:prSet>
      <dgm:spPr/>
    </dgm:pt>
    <dgm:pt modelId="{3A80ACB6-FE57-4DDC-8B55-4A40EADEB407}" type="pres">
      <dgm:prSet presAssocID="{3A9A5E78-8B76-4A4A-8615-7A42D7EA565E}" presName="spaceBetweenRectangles" presStyleCnt="0"/>
      <dgm:spPr/>
    </dgm:pt>
    <dgm:pt modelId="{3F8C0839-C897-4BD3-9DC5-9D5D51CD3C6E}" type="pres">
      <dgm:prSet presAssocID="{6FC17871-5970-4858-9653-C7089307E03C}" presName="parentLin" presStyleCnt="0"/>
      <dgm:spPr/>
    </dgm:pt>
    <dgm:pt modelId="{2CD93430-FBF9-4E09-B481-2648E2391C11}" type="pres">
      <dgm:prSet presAssocID="{6FC17871-5970-4858-9653-C7089307E03C}" presName="parentLeftMargin" presStyleLbl="node1" presStyleIdx="1" presStyleCnt="6"/>
      <dgm:spPr/>
    </dgm:pt>
    <dgm:pt modelId="{533D35C4-CBA7-42B3-A6DE-B952FD0E75FE}" type="pres">
      <dgm:prSet presAssocID="{6FC17871-5970-4858-9653-C7089307E03C}" presName="parentText" presStyleLbl="node1" presStyleIdx="2" presStyleCnt="6">
        <dgm:presLayoutVars>
          <dgm:chMax val="0"/>
          <dgm:bulletEnabled val="1"/>
        </dgm:presLayoutVars>
      </dgm:prSet>
      <dgm:spPr/>
    </dgm:pt>
    <dgm:pt modelId="{48EB480A-7860-4E23-B97B-8662C84D64EC}" type="pres">
      <dgm:prSet presAssocID="{6FC17871-5970-4858-9653-C7089307E03C}" presName="negativeSpace" presStyleCnt="0"/>
      <dgm:spPr/>
    </dgm:pt>
    <dgm:pt modelId="{EDBB1DB1-EC92-4266-A0D6-707DBC4C40EA}" type="pres">
      <dgm:prSet presAssocID="{6FC17871-5970-4858-9653-C7089307E03C}" presName="childText" presStyleLbl="conFgAcc1" presStyleIdx="2" presStyleCnt="6">
        <dgm:presLayoutVars>
          <dgm:bulletEnabled val="1"/>
        </dgm:presLayoutVars>
      </dgm:prSet>
      <dgm:spPr/>
    </dgm:pt>
    <dgm:pt modelId="{4F0CCFF9-6F46-4386-8E19-EC9D70015787}" type="pres">
      <dgm:prSet presAssocID="{BC6F35DA-1D9E-4320-A9E6-77BB98FF344F}" presName="spaceBetweenRectangles" presStyleCnt="0"/>
      <dgm:spPr/>
    </dgm:pt>
    <dgm:pt modelId="{CA4A8297-DE1E-4D4C-B1FA-FC3ABA07EE24}" type="pres">
      <dgm:prSet presAssocID="{EF4C839C-18CF-4CDD-A87D-32228B385F3A}" presName="parentLin" presStyleCnt="0"/>
      <dgm:spPr/>
    </dgm:pt>
    <dgm:pt modelId="{81CCFC79-9302-4606-A64D-049F0AD22C6E}" type="pres">
      <dgm:prSet presAssocID="{EF4C839C-18CF-4CDD-A87D-32228B385F3A}" presName="parentLeftMargin" presStyleLbl="node1" presStyleIdx="2" presStyleCnt="6"/>
      <dgm:spPr/>
    </dgm:pt>
    <dgm:pt modelId="{22A160AF-36D9-44C8-8FEF-F591C7D9A9FD}" type="pres">
      <dgm:prSet presAssocID="{EF4C839C-18CF-4CDD-A87D-32228B385F3A}" presName="parentText" presStyleLbl="node1" presStyleIdx="3" presStyleCnt="6">
        <dgm:presLayoutVars>
          <dgm:chMax val="0"/>
          <dgm:bulletEnabled val="1"/>
        </dgm:presLayoutVars>
      </dgm:prSet>
      <dgm:spPr/>
    </dgm:pt>
    <dgm:pt modelId="{F80B91B3-4065-4A72-AC60-BB44210C2285}" type="pres">
      <dgm:prSet presAssocID="{EF4C839C-18CF-4CDD-A87D-32228B385F3A}" presName="negativeSpace" presStyleCnt="0"/>
      <dgm:spPr/>
    </dgm:pt>
    <dgm:pt modelId="{470D8F6A-E1AD-412C-B674-175A124CBA46}" type="pres">
      <dgm:prSet presAssocID="{EF4C839C-18CF-4CDD-A87D-32228B385F3A}" presName="childText" presStyleLbl="conFgAcc1" presStyleIdx="3" presStyleCnt="6">
        <dgm:presLayoutVars>
          <dgm:bulletEnabled val="1"/>
        </dgm:presLayoutVars>
      </dgm:prSet>
      <dgm:spPr/>
    </dgm:pt>
    <dgm:pt modelId="{57D7E491-1B66-4C26-9FC3-F153A3DBFB66}" type="pres">
      <dgm:prSet presAssocID="{1934BDCF-9399-46B7-95B6-2FA137EEB78C}" presName="spaceBetweenRectangles" presStyleCnt="0"/>
      <dgm:spPr/>
    </dgm:pt>
    <dgm:pt modelId="{D5E408B8-47AD-44AF-BC1E-440DBB1AFA2E}" type="pres">
      <dgm:prSet presAssocID="{D5446A1E-1189-437C-8444-D7A785BFCEBC}" presName="parentLin" presStyleCnt="0"/>
      <dgm:spPr/>
    </dgm:pt>
    <dgm:pt modelId="{604BC56B-D9B6-499A-8FB8-921DF471DE05}" type="pres">
      <dgm:prSet presAssocID="{D5446A1E-1189-437C-8444-D7A785BFCEBC}" presName="parentLeftMargin" presStyleLbl="node1" presStyleIdx="3" presStyleCnt="6"/>
      <dgm:spPr/>
    </dgm:pt>
    <dgm:pt modelId="{D65D9F38-C999-4BCC-B17E-8C6F10C85EDC}" type="pres">
      <dgm:prSet presAssocID="{D5446A1E-1189-437C-8444-D7A785BFCEBC}" presName="parentText" presStyleLbl="node1" presStyleIdx="4" presStyleCnt="6">
        <dgm:presLayoutVars>
          <dgm:chMax val="0"/>
          <dgm:bulletEnabled val="1"/>
        </dgm:presLayoutVars>
      </dgm:prSet>
      <dgm:spPr/>
    </dgm:pt>
    <dgm:pt modelId="{6091F89B-4477-43C7-8059-7FB4077DAD8E}" type="pres">
      <dgm:prSet presAssocID="{D5446A1E-1189-437C-8444-D7A785BFCEBC}" presName="negativeSpace" presStyleCnt="0"/>
      <dgm:spPr/>
    </dgm:pt>
    <dgm:pt modelId="{E1AB5A3F-F09F-41E4-AB20-A13E9D3D41B0}" type="pres">
      <dgm:prSet presAssocID="{D5446A1E-1189-437C-8444-D7A785BFCEBC}" presName="childText" presStyleLbl="conFgAcc1" presStyleIdx="4" presStyleCnt="6">
        <dgm:presLayoutVars>
          <dgm:bulletEnabled val="1"/>
        </dgm:presLayoutVars>
      </dgm:prSet>
      <dgm:spPr/>
    </dgm:pt>
    <dgm:pt modelId="{0CF28F50-9862-419C-81A2-9C85F85DBF50}" type="pres">
      <dgm:prSet presAssocID="{C7781106-CD86-411F-9E92-48B512BA6422}" presName="spaceBetweenRectangles" presStyleCnt="0"/>
      <dgm:spPr/>
    </dgm:pt>
    <dgm:pt modelId="{49AF5C1D-C1E2-4DAD-ABA8-D21107693325}" type="pres">
      <dgm:prSet presAssocID="{E8EB02CC-DE32-4E62-893F-1016497DA140}" presName="parentLin" presStyleCnt="0"/>
      <dgm:spPr/>
    </dgm:pt>
    <dgm:pt modelId="{A42B3DE5-1EF9-4ABB-8232-92D95A3C38B8}" type="pres">
      <dgm:prSet presAssocID="{E8EB02CC-DE32-4E62-893F-1016497DA140}" presName="parentLeftMargin" presStyleLbl="node1" presStyleIdx="4" presStyleCnt="6"/>
      <dgm:spPr/>
    </dgm:pt>
    <dgm:pt modelId="{0C613225-6C1C-42F8-9D7E-2FB4C04A7924}" type="pres">
      <dgm:prSet presAssocID="{E8EB02CC-DE32-4E62-893F-1016497DA140}" presName="parentText" presStyleLbl="node1" presStyleIdx="5" presStyleCnt="6">
        <dgm:presLayoutVars>
          <dgm:chMax val="0"/>
          <dgm:bulletEnabled val="1"/>
        </dgm:presLayoutVars>
      </dgm:prSet>
      <dgm:spPr/>
    </dgm:pt>
    <dgm:pt modelId="{062923ED-9E5D-451B-90C3-CCE6C99F75D2}" type="pres">
      <dgm:prSet presAssocID="{E8EB02CC-DE32-4E62-893F-1016497DA140}" presName="negativeSpace" presStyleCnt="0"/>
      <dgm:spPr/>
    </dgm:pt>
    <dgm:pt modelId="{CC59C09E-05C6-409F-867E-4540477D3EEE}" type="pres">
      <dgm:prSet presAssocID="{E8EB02CC-DE32-4E62-893F-1016497DA140}" presName="childText" presStyleLbl="conFgAcc1" presStyleIdx="5" presStyleCnt="6">
        <dgm:presLayoutVars>
          <dgm:bulletEnabled val="1"/>
        </dgm:presLayoutVars>
      </dgm:prSet>
      <dgm:spPr/>
    </dgm:pt>
  </dgm:ptLst>
  <dgm:cxnLst>
    <dgm:cxn modelId="{CD692201-9323-4B81-BEAA-56E029C84E5A}" srcId="{0CAE8040-4A3F-49BE-90B3-93F2B2B986B1}" destId="{D5446A1E-1189-437C-8444-D7A785BFCEBC}" srcOrd="4" destOrd="0" parTransId="{BFE8055B-B897-44FF-9FA5-537AB62233B9}" sibTransId="{C7781106-CD86-411F-9E92-48B512BA6422}"/>
    <dgm:cxn modelId="{55EA6302-53FC-443C-8D61-CCC27AB58FAB}" type="presOf" srcId="{D5446A1E-1189-437C-8444-D7A785BFCEBC}" destId="{604BC56B-D9B6-499A-8FB8-921DF471DE05}" srcOrd="0" destOrd="0" presId="urn:microsoft.com/office/officeart/2005/8/layout/list1"/>
    <dgm:cxn modelId="{E9525909-066A-416C-BEB9-FE130CF3772A}" type="presOf" srcId="{D5446A1E-1189-437C-8444-D7A785BFCEBC}" destId="{D65D9F38-C999-4BCC-B17E-8C6F10C85EDC}" srcOrd="1" destOrd="0" presId="urn:microsoft.com/office/officeart/2005/8/layout/list1"/>
    <dgm:cxn modelId="{02E0AD38-C015-4AE4-92C5-093F46C91AE7}" type="presOf" srcId="{EF4C839C-18CF-4CDD-A87D-32228B385F3A}" destId="{81CCFC79-9302-4606-A64D-049F0AD22C6E}" srcOrd="0" destOrd="0" presId="urn:microsoft.com/office/officeart/2005/8/layout/list1"/>
    <dgm:cxn modelId="{8D52DD6A-83ED-4E77-A797-F4A07D56BD94}" srcId="{0CAE8040-4A3F-49BE-90B3-93F2B2B986B1}" destId="{89D4CE71-33DE-4249-BCEF-6FC3974CC4B0}" srcOrd="1" destOrd="0" parTransId="{B77AE528-4B49-4CD8-9C16-7620260AB952}" sibTransId="{3A9A5E78-8B76-4A4A-8615-7A42D7EA565E}"/>
    <dgm:cxn modelId="{69B4D14F-E85C-46FE-B382-94B7BBED36A2}" srcId="{0CAE8040-4A3F-49BE-90B3-93F2B2B986B1}" destId="{E8EB02CC-DE32-4E62-893F-1016497DA140}" srcOrd="5" destOrd="0" parTransId="{8E5D4EA9-3FD1-43DA-B0C1-F37AA8A72AA0}" sibTransId="{999E45C6-29CB-4678-8393-8728CDD54910}"/>
    <dgm:cxn modelId="{94CDBD89-A52E-448F-AF93-5250121B10BC}" type="presOf" srcId="{E8EB02CC-DE32-4E62-893F-1016497DA140}" destId="{0C613225-6C1C-42F8-9D7E-2FB4C04A7924}" srcOrd="1" destOrd="0" presId="urn:microsoft.com/office/officeart/2005/8/layout/list1"/>
    <dgm:cxn modelId="{CECD4193-EC7B-41CD-B724-A525D6CB2EB6}" type="presOf" srcId="{E8EB02CC-DE32-4E62-893F-1016497DA140}" destId="{A42B3DE5-1EF9-4ABB-8232-92D95A3C38B8}" srcOrd="0" destOrd="0" presId="urn:microsoft.com/office/officeart/2005/8/layout/list1"/>
    <dgm:cxn modelId="{70B5F29A-B1E7-4455-85A6-5FC5E27279C2}" srcId="{0CAE8040-4A3F-49BE-90B3-93F2B2B986B1}" destId="{EF4C839C-18CF-4CDD-A87D-32228B385F3A}" srcOrd="3" destOrd="0" parTransId="{B62BFDB7-8AE3-4F73-AC6E-A42C4CBDCFFA}" sibTransId="{1934BDCF-9399-46B7-95B6-2FA137EEB78C}"/>
    <dgm:cxn modelId="{6A0DDF9C-9D4C-43C1-B3C6-9CE83B40C78D}" type="presOf" srcId="{6FC17871-5970-4858-9653-C7089307E03C}" destId="{2CD93430-FBF9-4E09-B481-2648E2391C11}" srcOrd="0" destOrd="0" presId="urn:microsoft.com/office/officeart/2005/8/layout/list1"/>
    <dgm:cxn modelId="{769C4DA3-51D7-4CE1-9AF9-148A188B78E7}" type="presOf" srcId="{835C23EE-4276-48FF-98A5-678C809AEECE}" destId="{94C8AF8A-2418-42A4-B075-1C84A25F4B2F}" srcOrd="0" destOrd="0" presId="urn:microsoft.com/office/officeart/2005/8/layout/list1"/>
    <dgm:cxn modelId="{7DB339BC-01CD-41EE-B2D5-B0839AC168A8}" type="presOf" srcId="{835C23EE-4276-48FF-98A5-678C809AEECE}" destId="{3B9FDE18-4597-4643-A734-0F613FF6C55D}" srcOrd="1" destOrd="0" presId="urn:microsoft.com/office/officeart/2005/8/layout/list1"/>
    <dgm:cxn modelId="{9B357CDE-2B51-4BB8-9A7D-01FE3401F5BD}" type="presOf" srcId="{6FC17871-5970-4858-9653-C7089307E03C}" destId="{533D35C4-CBA7-42B3-A6DE-B952FD0E75FE}" srcOrd="1" destOrd="0" presId="urn:microsoft.com/office/officeart/2005/8/layout/list1"/>
    <dgm:cxn modelId="{E0B01AE7-09F8-4D22-B244-251022DB82C2}" type="presOf" srcId="{89D4CE71-33DE-4249-BCEF-6FC3974CC4B0}" destId="{31B46B9B-E257-4BCA-A368-71A862CB89DE}" srcOrd="1" destOrd="0" presId="urn:microsoft.com/office/officeart/2005/8/layout/list1"/>
    <dgm:cxn modelId="{2F4C49E8-AC31-4227-B4F3-EF585022C9F5}" type="presOf" srcId="{EF4C839C-18CF-4CDD-A87D-32228B385F3A}" destId="{22A160AF-36D9-44C8-8FEF-F591C7D9A9FD}" srcOrd="1" destOrd="0" presId="urn:microsoft.com/office/officeart/2005/8/layout/list1"/>
    <dgm:cxn modelId="{818B93F4-529D-4614-9010-EDA5B9B0F0E8}" type="presOf" srcId="{0CAE8040-4A3F-49BE-90B3-93F2B2B986B1}" destId="{FF2222B9-F369-4470-A49F-7BBA79C5A52D}" srcOrd="0" destOrd="0" presId="urn:microsoft.com/office/officeart/2005/8/layout/list1"/>
    <dgm:cxn modelId="{90AD42F9-3FF1-4776-9C91-2D6987CC28D7}" srcId="{0CAE8040-4A3F-49BE-90B3-93F2B2B986B1}" destId="{835C23EE-4276-48FF-98A5-678C809AEECE}" srcOrd="0" destOrd="0" parTransId="{878583F9-4C40-441D-878C-B8E74A24314B}" sibTransId="{368E1AA6-6456-4784-8AA7-95A54D2523B8}"/>
    <dgm:cxn modelId="{003869F9-BC2F-4876-AFF5-BAFCA058DD9F}" srcId="{0CAE8040-4A3F-49BE-90B3-93F2B2B986B1}" destId="{6FC17871-5970-4858-9653-C7089307E03C}" srcOrd="2" destOrd="0" parTransId="{03AAB271-CC23-4323-8556-469BDD1860C1}" sibTransId="{BC6F35DA-1D9E-4320-A9E6-77BB98FF344F}"/>
    <dgm:cxn modelId="{C832CEFA-AB44-4B97-9D05-A032609E562D}" type="presOf" srcId="{89D4CE71-33DE-4249-BCEF-6FC3974CC4B0}" destId="{01FB5E82-8A10-4167-90BC-73D884F81528}" srcOrd="0" destOrd="0" presId="urn:microsoft.com/office/officeart/2005/8/layout/list1"/>
    <dgm:cxn modelId="{CCCE2A3F-6808-42F9-B521-FFE7F1E7EC19}" type="presParOf" srcId="{FF2222B9-F369-4470-A49F-7BBA79C5A52D}" destId="{6DE92D23-0B94-4FD2-8DC9-83FF5AAE784D}" srcOrd="0" destOrd="0" presId="urn:microsoft.com/office/officeart/2005/8/layout/list1"/>
    <dgm:cxn modelId="{C892C648-8E19-45AE-B990-5107E0FD7309}" type="presParOf" srcId="{6DE92D23-0B94-4FD2-8DC9-83FF5AAE784D}" destId="{94C8AF8A-2418-42A4-B075-1C84A25F4B2F}" srcOrd="0" destOrd="0" presId="urn:microsoft.com/office/officeart/2005/8/layout/list1"/>
    <dgm:cxn modelId="{78624C05-E06C-4DCF-A9B2-A8779C233A4D}" type="presParOf" srcId="{6DE92D23-0B94-4FD2-8DC9-83FF5AAE784D}" destId="{3B9FDE18-4597-4643-A734-0F613FF6C55D}" srcOrd="1" destOrd="0" presId="urn:microsoft.com/office/officeart/2005/8/layout/list1"/>
    <dgm:cxn modelId="{CF534584-7AA0-4A25-9F2C-81EDC8C978A2}" type="presParOf" srcId="{FF2222B9-F369-4470-A49F-7BBA79C5A52D}" destId="{A4660611-6713-4D0E-ABE1-BC9DD7FAE6F4}" srcOrd="1" destOrd="0" presId="urn:microsoft.com/office/officeart/2005/8/layout/list1"/>
    <dgm:cxn modelId="{9DF9EAE7-A62B-46D9-9515-54BA584DAE9E}" type="presParOf" srcId="{FF2222B9-F369-4470-A49F-7BBA79C5A52D}" destId="{7FDF6F35-5C31-45E2-B9B0-2737E67C539E}" srcOrd="2" destOrd="0" presId="urn:microsoft.com/office/officeart/2005/8/layout/list1"/>
    <dgm:cxn modelId="{49B696EE-F778-4799-B8A9-B63959E18339}" type="presParOf" srcId="{FF2222B9-F369-4470-A49F-7BBA79C5A52D}" destId="{15E24A07-4101-44D2-A214-6D3F08E9BC4B}" srcOrd="3" destOrd="0" presId="urn:microsoft.com/office/officeart/2005/8/layout/list1"/>
    <dgm:cxn modelId="{1E4BA28D-A012-4198-B773-10601B5A4532}" type="presParOf" srcId="{FF2222B9-F369-4470-A49F-7BBA79C5A52D}" destId="{B077D386-46A1-4956-947F-036083097AAF}" srcOrd="4" destOrd="0" presId="urn:microsoft.com/office/officeart/2005/8/layout/list1"/>
    <dgm:cxn modelId="{3E9D2F5C-80CB-401E-AAA6-DC92AD3CDB22}" type="presParOf" srcId="{B077D386-46A1-4956-947F-036083097AAF}" destId="{01FB5E82-8A10-4167-90BC-73D884F81528}" srcOrd="0" destOrd="0" presId="urn:microsoft.com/office/officeart/2005/8/layout/list1"/>
    <dgm:cxn modelId="{BA67091D-9217-4671-8E65-8A25A379B1CE}" type="presParOf" srcId="{B077D386-46A1-4956-947F-036083097AAF}" destId="{31B46B9B-E257-4BCA-A368-71A862CB89DE}" srcOrd="1" destOrd="0" presId="urn:microsoft.com/office/officeart/2005/8/layout/list1"/>
    <dgm:cxn modelId="{76A3E749-4D01-4E36-A1D5-5180DDD3DBA4}" type="presParOf" srcId="{FF2222B9-F369-4470-A49F-7BBA79C5A52D}" destId="{3EB3C5D0-0A0E-41A2-A0EB-45108F7B2C27}" srcOrd="5" destOrd="0" presId="urn:microsoft.com/office/officeart/2005/8/layout/list1"/>
    <dgm:cxn modelId="{2CD4A4FF-F327-4E9A-8618-BEBB871AC234}" type="presParOf" srcId="{FF2222B9-F369-4470-A49F-7BBA79C5A52D}" destId="{48EA4C82-E9D0-439D-BB82-24E4E495CF9E}" srcOrd="6" destOrd="0" presId="urn:microsoft.com/office/officeart/2005/8/layout/list1"/>
    <dgm:cxn modelId="{763F631C-3B1F-4465-A028-DA6776E4C474}" type="presParOf" srcId="{FF2222B9-F369-4470-A49F-7BBA79C5A52D}" destId="{3A80ACB6-FE57-4DDC-8B55-4A40EADEB407}" srcOrd="7" destOrd="0" presId="urn:microsoft.com/office/officeart/2005/8/layout/list1"/>
    <dgm:cxn modelId="{070F1487-0F94-4D66-B563-0E50CAC1C405}" type="presParOf" srcId="{FF2222B9-F369-4470-A49F-7BBA79C5A52D}" destId="{3F8C0839-C897-4BD3-9DC5-9D5D51CD3C6E}" srcOrd="8" destOrd="0" presId="urn:microsoft.com/office/officeart/2005/8/layout/list1"/>
    <dgm:cxn modelId="{218F2AC3-5434-420B-B912-369125238163}" type="presParOf" srcId="{3F8C0839-C897-4BD3-9DC5-9D5D51CD3C6E}" destId="{2CD93430-FBF9-4E09-B481-2648E2391C11}" srcOrd="0" destOrd="0" presId="urn:microsoft.com/office/officeart/2005/8/layout/list1"/>
    <dgm:cxn modelId="{5D0C8991-4BA1-4A36-A835-F6FEF6B8C020}" type="presParOf" srcId="{3F8C0839-C897-4BD3-9DC5-9D5D51CD3C6E}" destId="{533D35C4-CBA7-42B3-A6DE-B952FD0E75FE}" srcOrd="1" destOrd="0" presId="urn:microsoft.com/office/officeart/2005/8/layout/list1"/>
    <dgm:cxn modelId="{27E7D078-C38E-4B83-8547-8733520813C0}" type="presParOf" srcId="{FF2222B9-F369-4470-A49F-7BBA79C5A52D}" destId="{48EB480A-7860-4E23-B97B-8662C84D64EC}" srcOrd="9" destOrd="0" presId="urn:microsoft.com/office/officeart/2005/8/layout/list1"/>
    <dgm:cxn modelId="{C7FE71AB-F530-4CA3-A2D0-0C9CF1FDF6CE}" type="presParOf" srcId="{FF2222B9-F369-4470-A49F-7BBA79C5A52D}" destId="{EDBB1DB1-EC92-4266-A0D6-707DBC4C40EA}" srcOrd="10" destOrd="0" presId="urn:microsoft.com/office/officeart/2005/8/layout/list1"/>
    <dgm:cxn modelId="{B0B8681C-A3E9-4C3E-9D38-BD3321B6F47B}" type="presParOf" srcId="{FF2222B9-F369-4470-A49F-7BBA79C5A52D}" destId="{4F0CCFF9-6F46-4386-8E19-EC9D70015787}" srcOrd="11" destOrd="0" presId="urn:microsoft.com/office/officeart/2005/8/layout/list1"/>
    <dgm:cxn modelId="{8BF25375-AD90-48ED-8BCE-1C66B49F44E4}" type="presParOf" srcId="{FF2222B9-F369-4470-A49F-7BBA79C5A52D}" destId="{CA4A8297-DE1E-4D4C-B1FA-FC3ABA07EE24}" srcOrd="12" destOrd="0" presId="urn:microsoft.com/office/officeart/2005/8/layout/list1"/>
    <dgm:cxn modelId="{3F5AD13A-D313-47D8-99EB-7A17A82ECE7C}" type="presParOf" srcId="{CA4A8297-DE1E-4D4C-B1FA-FC3ABA07EE24}" destId="{81CCFC79-9302-4606-A64D-049F0AD22C6E}" srcOrd="0" destOrd="0" presId="urn:microsoft.com/office/officeart/2005/8/layout/list1"/>
    <dgm:cxn modelId="{FE8EF5B1-63A0-405B-82CF-5BA132DA68F4}" type="presParOf" srcId="{CA4A8297-DE1E-4D4C-B1FA-FC3ABA07EE24}" destId="{22A160AF-36D9-44C8-8FEF-F591C7D9A9FD}" srcOrd="1" destOrd="0" presId="urn:microsoft.com/office/officeart/2005/8/layout/list1"/>
    <dgm:cxn modelId="{8D3ABF4D-2050-433A-A00B-8C0D7D092CBD}" type="presParOf" srcId="{FF2222B9-F369-4470-A49F-7BBA79C5A52D}" destId="{F80B91B3-4065-4A72-AC60-BB44210C2285}" srcOrd="13" destOrd="0" presId="urn:microsoft.com/office/officeart/2005/8/layout/list1"/>
    <dgm:cxn modelId="{480466CE-DFA6-412B-8F79-119D52456B38}" type="presParOf" srcId="{FF2222B9-F369-4470-A49F-7BBA79C5A52D}" destId="{470D8F6A-E1AD-412C-B674-175A124CBA46}" srcOrd="14" destOrd="0" presId="urn:microsoft.com/office/officeart/2005/8/layout/list1"/>
    <dgm:cxn modelId="{EE038B6E-9E92-4281-83AA-E66829BA5436}" type="presParOf" srcId="{FF2222B9-F369-4470-A49F-7BBA79C5A52D}" destId="{57D7E491-1B66-4C26-9FC3-F153A3DBFB66}" srcOrd="15" destOrd="0" presId="urn:microsoft.com/office/officeart/2005/8/layout/list1"/>
    <dgm:cxn modelId="{083870F3-171A-417B-83CC-93C95FBAE3DB}" type="presParOf" srcId="{FF2222B9-F369-4470-A49F-7BBA79C5A52D}" destId="{D5E408B8-47AD-44AF-BC1E-440DBB1AFA2E}" srcOrd="16" destOrd="0" presId="urn:microsoft.com/office/officeart/2005/8/layout/list1"/>
    <dgm:cxn modelId="{11F5F279-38E6-40BC-A4E6-CEDAD1BA01B6}" type="presParOf" srcId="{D5E408B8-47AD-44AF-BC1E-440DBB1AFA2E}" destId="{604BC56B-D9B6-499A-8FB8-921DF471DE05}" srcOrd="0" destOrd="0" presId="urn:microsoft.com/office/officeart/2005/8/layout/list1"/>
    <dgm:cxn modelId="{37F562CA-BCFE-4EEF-B079-5C1F3BAD83C1}" type="presParOf" srcId="{D5E408B8-47AD-44AF-BC1E-440DBB1AFA2E}" destId="{D65D9F38-C999-4BCC-B17E-8C6F10C85EDC}" srcOrd="1" destOrd="0" presId="urn:microsoft.com/office/officeart/2005/8/layout/list1"/>
    <dgm:cxn modelId="{6F3CBB20-D627-47E2-AFA9-0B842343D7CB}" type="presParOf" srcId="{FF2222B9-F369-4470-A49F-7BBA79C5A52D}" destId="{6091F89B-4477-43C7-8059-7FB4077DAD8E}" srcOrd="17" destOrd="0" presId="urn:microsoft.com/office/officeart/2005/8/layout/list1"/>
    <dgm:cxn modelId="{C26C63AF-CEBA-4063-8BB2-96453AF9B36C}" type="presParOf" srcId="{FF2222B9-F369-4470-A49F-7BBA79C5A52D}" destId="{E1AB5A3F-F09F-41E4-AB20-A13E9D3D41B0}" srcOrd="18" destOrd="0" presId="urn:microsoft.com/office/officeart/2005/8/layout/list1"/>
    <dgm:cxn modelId="{13A9E327-ED16-44DA-A992-502261D547ED}" type="presParOf" srcId="{FF2222B9-F369-4470-A49F-7BBA79C5A52D}" destId="{0CF28F50-9862-419C-81A2-9C85F85DBF50}" srcOrd="19" destOrd="0" presId="urn:microsoft.com/office/officeart/2005/8/layout/list1"/>
    <dgm:cxn modelId="{B3E4F3E0-FD37-43B2-BC72-73BE79816E2A}" type="presParOf" srcId="{FF2222B9-F369-4470-A49F-7BBA79C5A52D}" destId="{49AF5C1D-C1E2-4DAD-ABA8-D21107693325}" srcOrd="20" destOrd="0" presId="urn:microsoft.com/office/officeart/2005/8/layout/list1"/>
    <dgm:cxn modelId="{CF70AB8C-B7B0-4E5D-9CDD-8808E659E363}" type="presParOf" srcId="{49AF5C1D-C1E2-4DAD-ABA8-D21107693325}" destId="{A42B3DE5-1EF9-4ABB-8232-92D95A3C38B8}" srcOrd="0" destOrd="0" presId="urn:microsoft.com/office/officeart/2005/8/layout/list1"/>
    <dgm:cxn modelId="{C0231D6A-46FD-4E79-B189-D17706E2E338}" type="presParOf" srcId="{49AF5C1D-C1E2-4DAD-ABA8-D21107693325}" destId="{0C613225-6C1C-42F8-9D7E-2FB4C04A7924}" srcOrd="1" destOrd="0" presId="urn:microsoft.com/office/officeart/2005/8/layout/list1"/>
    <dgm:cxn modelId="{C4BC8CC2-0E85-4496-A67F-12163EAF6419}" type="presParOf" srcId="{FF2222B9-F369-4470-A49F-7BBA79C5A52D}" destId="{062923ED-9E5D-451B-90C3-CCE6C99F75D2}" srcOrd="21" destOrd="0" presId="urn:microsoft.com/office/officeart/2005/8/layout/list1"/>
    <dgm:cxn modelId="{06CA6B03-6BD6-4F3B-BCF6-1DB57A2FC111}" type="presParOf" srcId="{FF2222B9-F369-4470-A49F-7BBA79C5A52D}" destId="{CC59C09E-05C6-409F-867E-4540477D3EE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95473-F01F-4F1C-B825-560D7792A95A}">
      <dsp:nvSpPr>
        <dsp:cNvPr id="0" name=""/>
        <dsp:cNvSpPr/>
      </dsp:nvSpPr>
      <dsp:spPr>
        <a:xfrm>
          <a:off x="863466" y="1183372"/>
          <a:ext cx="1075020" cy="1075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EB7CB1-B52A-458A-A0D6-D343DB45846B}">
      <dsp:nvSpPr>
        <dsp:cNvPr id="0" name=""/>
        <dsp:cNvSpPr/>
      </dsp:nvSpPr>
      <dsp:spPr>
        <a:xfrm>
          <a:off x="206509" y="2783833"/>
          <a:ext cx="2388934" cy="189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1" kern="1200" dirty="0"/>
            <a:t>Ongoing workforce recruitment &amp; retention challenges</a:t>
          </a:r>
        </a:p>
        <a:p>
          <a:pPr marL="0" lvl="0" indent="0" algn="ctr" defTabSz="800100">
            <a:lnSpc>
              <a:spcPct val="90000"/>
            </a:lnSpc>
            <a:spcBef>
              <a:spcPct val="0"/>
            </a:spcBef>
            <a:spcAft>
              <a:spcPct val="35000"/>
            </a:spcAft>
            <a:buNone/>
          </a:pPr>
          <a:r>
            <a:rPr lang="en-GB" sz="1800" kern="1200" dirty="0"/>
            <a:t>Practices seeking new ways to manage this (</a:t>
          </a:r>
          <a:r>
            <a:rPr lang="en-US" sz="1800" kern="1200" dirty="0"/>
            <a:t>Hybrid Models / Practice Mergers)</a:t>
          </a:r>
        </a:p>
      </dsp:txBody>
      <dsp:txXfrm>
        <a:off x="206509" y="2783833"/>
        <a:ext cx="2388934" cy="1899113"/>
      </dsp:txXfrm>
    </dsp:sp>
    <dsp:sp modelId="{2565B0FE-A223-4A0E-9A28-3B3AF2FA3CBA}">
      <dsp:nvSpPr>
        <dsp:cNvPr id="0" name=""/>
        <dsp:cNvSpPr/>
      </dsp:nvSpPr>
      <dsp:spPr>
        <a:xfrm>
          <a:off x="3670463" y="1183372"/>
          <a:ext cx="1075020" cy="10750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528F6-A48D-4620-A158-3697215D0BB6}">
      <dsp:nvSpPr>
        <dsp:cNvPr id="0" name=""/>
        <dsp:cNvSpPr/>
      </dsp:nvSpPr>
      <dsp:spPr>
        <a:xfrm>
          <a:off x="3013506" y="2783833"/>
          <a:ext cx="2388934" cy="189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1" kern="1200" dirty="0"/>
            <a:t>Patient Expectations increased</a:t>
          </a:r>
        </a:p>
        <a:p>
          <a:pPr marL="0" lvl="0" indent="0" algn="ctr" defTabSz="800100">
            <a:lnSpc>
              <a:spcPct val="90000"/>
            </a:lnSpc>
            <a:spcBef>
              <a:spcPct val="0"/>
            </a:spcBef>
            <a:spcAft>
              <a:spcPct val="35000"/>
            </a:spcAft>
            <a:buNone/>
          </a:pPr>
          <a:r>
            <a:rPr lang="en-GB" sz="1800" kern="1200" dirty="0"/>
            <a:t> (therefore decreased satisfaction) very challenging impacting practice staff satisfaction &amp; retention</a:t>
          </a:r>
          <a:endParaRPr lang="en-US" sz="1800" kern="1200" dirty="0"/>
        </a:p>
      </dsp:txBody>
      <dsp:txXfrm>
        <a:off x="3013506" y="2783833"/>
        <a:ext cx="2388934" cy="1899113"/>
      </dsp:txXfrm>
    </dsp:sp>
    <dsp:sp modelId="{F9294899-A046-4E81-A922-281B9E7E9E0F}">
      <dsp:nvSpPr>
        <dsp:cNvPr id="0" name=""/>
        <dsp:cNvSpPr/>
      </dsp:nvSpPr>
      <dsp:spPr>
        <a:xfrm>
          <a:off x="6477461" y="1183372"/>
          <a:ext cx="1075020" cy="107502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87EFA-1D73-4878-90D8-2DBAA378F93C}">
      <dsp:nvSpPr>
        <dsp:cNvPr id="0" name=""/>
        <dsp:cNvSpPr/>
      </dsp:nvSpPr>
      <dsp:spPr>
        <a:xfrm>
          <a:off x="5820504" y="2783833"/>
          <a:ext cx="2388934" cy="189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1" kern="1200" dirty="0"/>
            <a:t>Legal &amp; </a:t>
          </a:r>
        </a:p>
        <a:p>
          <a:pPr marL="0" lvl="0" indent="0" algn="ctr" defTabSz="800100">
            <a:lnSpc>
              <a:spcPct val="90000"/>
            </a:lnSpc>
            <a:spcBef>
              <a:spcPct val="0"/>
            </a:spcBef>
            <a:spcAft>
              <a:spcPct val="35000"/>
            </a:spcAft>
            <a:buNone/>
          </a:pPr>
          <a:r>
            <a:rPr lang="en-GB" sz="1800" b="1" kern="1200" dirty="0"/>
            <a:t>Contractual challenges</a:t>
          </a:r>
        </a:p>
        <a:p>
          <a:pPr marL="0" lvl="0" indent="0" algn="ctr" defTabSz="800100">
            <a:lnSpc>
              <a:spcPct val="90000"/>
            </a:lnSpc>
            <a:spcBef>
              <a:spcPct val="0"/>
            </a:spcBef>
            <a:spcAft>
              <a:spcPct val="35000"/>
            </a:spcAft>
            <a:buNone/>
          </a:pPr>
          <a:r>
            <a:rPr lang="en-GB" sz="1800" kern="1200" dirty="0"/>
            <a:t>Non-core work </a:t>
          </a:r>
        </a:p>
        <a:p>
          <a:pPr marL="0" lvl="0" indent="0" algn="ctr" defTabSz="800100">
            <a:lnSpc>
              <a:spcPct val="90000"/>
            </a:lnSpc>
            <a:spcBef>
              <a:spcPct val="0"/>
            </a:spcBef>
            <a:spcAft>
              <a:spcPct val="35000"/>
            </a:spcAft>
            <a:buNone/>
          </a:pPr>
          <a:r>
            <a:rPr lang="en-GB" sz="1800" kern="1200" dirty="0"/>
            <a:t>Limited Liability Partnership’s (LLP’s)</a:t>
          </a:r>
        </a:p>
        <a:p>
          <a:pPr marL="0" lvl="0" indent="0" algn="ctr" defTabSz="800100">
            <a:lnSpc>
              <a:spcPct val="90000"/>
            </a:lnSpc>
            <a:spcBef>
              <a:spcPct val="0"/>
            </a:spcBef>
            <a:spcAft>
              <a:spcPct val="35000"/>
            </a:spcAft>
            <a:buNone/>
          </a:pPr>
          <a:r>
            <a:rPr lang="en-GB" sz="1800" kern="1200" dirty="0"/>
            <a:t>PCIP Delivery</a:t>
          </a:r>
          <a:endParaRPr lang="en-US" sz="1800" kern="1200" dirty="0"/>
        </a:p>
      </dsp:txBody>
      <dsp:txXfrm>
        <a:off x="5820504" y="2783833"/>
        <a:ext cx="2388934" cy="1899113"/>
      </dsp:txXfrm>
    </dsp:sp>
    <dsp:sp modelId="{4E65BA4F-81A8-498D-B312-9E947ADA46AB}">
      <dsp:nvSpPr>
        <dsp:cNvPr id="0" name=""/>
        <dsp:cNvSpPr/>
      </dsp:nvSpPr>
      <dsp:spPr>
        <a:xfrm>
          <a:off x="9284458" y="1183372"/>
          <a:ext cx="1075020" cy="107502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6B297-EA85-4D53-99EE-13DF409B1552}">
      <dsp:nvSpPr>
        <dsp:cNvPr id="0" name=""/>
        <dsp:cNvSpPr/>
      </dsp:nvSpPr>
      <dsp:spPr>
        <a:xfrm>
          <a:off x="8627501" y="2783833"/>
          <a:ext cx="2388934" cy="189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b="1" kern="1200" dirty="0"/>
            <a:t>Infrastructure</a:t>
          </a:r>
        </a:p>
        <a:p>
          <a:pPr marL="0" lvl="0" indent="0" algn="ctr" defTabSz="800100">
            <a:lnSpc>
              <a:spcPct val="90000"/>
            </a:lnSpc>
            <a:spcBef>
              <a:spcPct val="0"/>
            </a:spcBef>
            <a:spcAft>
              <a:spcPct val="35000"/>
            </a:spcAft>
            <a:buNone/>
          </a:pPr>
          <a:r>
            <a:rPr lang="en-GB" sz="1800" kern="1200" dirty="0"/>
            <a:t>Lack of physical Space</a:t>
          </a:r>
        </a:p>
        <a:p>
          <a:pPr marL="0" lvl="0" indent="0" algn="ctr" defTabSz="800100">
            <a:lnSpc>
              <a:spcPct val="90000"/>
            </a:lnSpc>
            <a:spcBef>
              <a:spcPct val="0"/>
            </a:spcBef>
            <a:spcAft>
              <a:spcPct val="35000"/>
            </a:spcAft>
            <a:buNone/>
          </a:pPr>
          <a:r>
            <a:rPr lang="en-US" sz="1800" kern="1200" dirty="0"/>
            <a:t>Appropriate ICT for new models</a:t>
          </a:r>
        </a:p>
        <a:p>
          <a:pPr marL="0" lvl="0" indent="0" algn="ctr" defTabSz="800100">
            <a:lnSpc>
              <a:spcPct val="90000"/>
            </a:lnSpc>
            <a:spcBef>
              <a:spcPct val="0"/>
            </a:spcBef>
            <a:spcAft>
              <a:spcPct val="35000"/>
            </a:spcAft>
            <a:buNone/>
          </a:pPr>
          <a:r>
            <a:rPr lang="en-US" sz="1800" kern="1200" dirty="0"/>
            <a:t>Delivery of premises plan</a:t>
          </a:r>
        </a:p>
      </dsp:txBody>
      <dsp:txXfrm>
        <a:off x="8627501" y="2783833"/>
        <a:ext cx="2388934" cy="1899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F6F35-5C31-45E2-B9B0-2737E67C539E}">
      <dsp:nvSpPr>
        <dsp:cNvPr id="0" name=""/>
        <dsp:cNvSpPr/>
      </dsp:nvSpPr>
      <dsp:spPr>
        <a:xfrm>
          <a:off x="0" y="667788"/>
          <a:ext cx="6559296"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FDE18-4597-4643-A734-0F613FF6C55D}">
      <dsp:nvSpPr>
        <dsp:cNvPr id="0" name=""/>
        <dsp:cNvSpPr/>
      </dsp:nvSpPr>
      <dsp:spPr>
        <a:xfrm>
          <a:off x="327964" y="372588"/>
          <a:ext cx="4591507"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GB" sz="2000" kern="1200">
              <a:solidFill>
                <a:schemeClr val="tx1"/>
              </a:solidFill>
            </a:rPr>
            <a:t>Reduction in delayed discharge </a:t>
          </a:r>
        </a:p>
      </dsp:txBody>
      <dsp:txXfrm>
        <a:off x="356785" y="401409"/>
        <a:ext cx="4533865" cy="532758"/>
      </dsp:txXfrm>
    </dsp:sp>
    <dsp:sp modelId="{48EA4C82-E9D0-439D-BB82-24E4E495CF9E}">
      <dsp:nvSpPr>
        <dsp:cNvPr id="0" name=""/>
        <dsp:cNvSpPr/>
      </dsp:nvSpPr>
      <dsp:spPr>
        <a:xfrm>
          <a:off x="0" y="1574989"/>
          <a:ext cx="6559296" cy="504000"/>
        </a:xfrm>
        <a:prstGeom prst="rect">
          <a:avLst/>
        </a:prstGeom>
        <a:solidFill>
          <a:schemeClr val="lt1">
            <a:alpha val="90000"/>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31B46B9B-E257-4BCA-A368-71A862CB89DE}">
      <dsp:nvSpPr>
        <dsp:cNvPr id="0" name=""/>
        <dsp:cNvSpPr/>
      </dsp:nvSpPr>
      <dsp:spPr>
        <a:xfrm>
          <a:off x="327964" y="1279788"/>
          <a:ext cx="4591507" cy="59040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Reduction in delayed transfer of care</a:t>
          </a:r>
        </a:p>
      </dsp:txBody>
      <dsp:txXfrm>
        <a:off x="356785" y="1308609"/>
        <a:ext cx="4533865" cy="532758"/>
      </dsp:txXfrm>
    </dsp:sp>
    <dsp:sp modelId="{EDBB1DB1-EC92-4266-A0D6-707DBC4C40EA}">
      <dsp:nvSpPr>
        <dsp:cNvPr id="0" name=""/>
        <dsp:cNvSpPr/>
      </dsp:nvSpPr>
      <dsp:spPr>
        <a:xfrm>
          <a:off x="0" y="2482189"/>
          <a:ext cx="6559296" cy="504000"/>
        </a:xfrm>
        <a:prstGeom prst="rect">
          <a:avLst/>
        </a:prstGeom>
        <a:solidFill>
          <a:schemeClr val="lt1">
            <a:alpha val="90000"/>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533D35C4-CBA7-42B3-A6DE-B952FD0E75FE}">
      <dsp:nvSpPr>
        <dsp:cNvPr id="0" name=""/>
        <dsp:cNvSpPr/>
      </dsp:nvSpPr>
      <dsp:spPr>
        <a:xfrm>
          <a:off x="327964" y="2186989"/>
          <a:ext cx="4591507" cy="59040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Zero Out of Authority placements</a:t>
          </a:r>
        </a:p>
      </dsp:txBody>
      <dsp:txXfrm>
        <a:off x="356785" y="2215810"/>
        <a:ext cx="4533865" cy="532758"/>
      </dsp:txXfrm>
    </dsp:sp>
    <dsp:sp modelId="{470D8F6A-E1AD-412C-B674-175A124CBA46}">
      <dsp:nvSpPr>
        <dsp:cNvPr id="0" name=""/>
        <dsp:cNvSpPr/>
      </dsp:nvSpPr>
      <dsp:spPr>
        <a:xfrm>
          <a:off x="0" y="3389389"/>
          <a:ext cx="6559296" cy="504000"/>
        </a:xfrm>
        <a:prstGeom prst="rect">
          <a:avLst/>
        </a:prstGeom>
        <a:solidFill>
          <a:schemeClr val="lt1">
            <a:alpha val="90000"/>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22A160AF-36D9-44C8-8FEF-F591C7D9A9FD}">
      <dsp:nvSpPr>
        <dsp:cNvPr id="0" name=""/>
        <dsp:cNvSpPr/>
      </dsp:nvSpPr>
      <dsp:spPr>
        <a:xfrm>
          <a:off x="327964" y="3094189"/>
          <a:ext cx="4591507" cy="59040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Improved placement sustainment</a:t>
          </a:r>
        </a:p>
      </dsp:txBody>
      <dsp:txXfrm>
        <a:off x="356785" y="3123010"/>
        <a:ext cx="4533865" cy="532758"/>
      </dsp:txXfrm>
    </dsp:sp>
    <dsp:sp modelId="{E1AB5A3F-F09F-41E4-AB20-A13E9D3D41B0}">
      <dsp:nvSpPr>
        <dsp:cNvPr id="0" name=""/>
        <dsp:cNvSpPr/>
      </dsp:nvSpPr>
      <dsp:spPr>
        <a:xfrm>
          <a:off x="0" y="4296589"/>
          <a:ext cx="6559296" cy="504000"/>
        </a:xfrm>
        <a:prstGeom prst="rect">
          <a:avLst/>
        </a:prstGeom>
        <a:solidFill>
          <a:schemeClr val="lt1">
            <a:alpha val="90000"/>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D65D9F38-C999-4BCC-B17E-8C6F10C85EDC}">
      <dsp:nvSpPr>
        <dsp:cNvPr id="0" name=""/>
        <dsp:cNvSpPr/>
      </dsp:nvSpPr>
      <dsp:spPr>
        <a:xfrm>
          <a:off x="327964" y="4001389"/>
          <a:ext cx="4591507" cy="59040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Robust stakeholder engagement</a:t>
          </a:r>
        </a:p>
      </dsp:txBody>
      <dsp:txXfrm>
        <a:off x="356785" y="4030210"/>
        <a:ext cx="4533865" cy="532758"/>
      </dsp:txXfrm>
    </dsp:sp>
    <dsp:sp modelId="{CC59C09E-05C6-409F-867E-4540477D3EEE}">
      <dsp:nvSpPr>
        <dsp:cNvPr id="0" name=""/>
        <dsp:cNvSpPr/>
      </dsp:nvSpPr>
      <dsp:spPr>
        <a:xfrm>
          <a:off x="0" y="5203789"/>
          <a:ext cx="6559296" cy="504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0C613225-6C1C-42F8-9D7E-2FB4C04A7924}">
      <dsp:nvSpPr>
        <dsp:cNvPr id="0" name=""/>
        <dsp:cNvSpPr/>
      </dsp:nvSpPr>
      <dsp:spPr>
        <a:xfrm>
          <a:off x="327964" y="4908588"/>
          <a:ext cx="4591507" cy="5904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548" tIns="0" rIns="173548" bIns="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Capital developments and nominations</a:t>
          </a:r>
        </a:p>
      </dsp:txBody>
      <dsp:txXfrm>
        <a:off x="356785" y="4937409"/>
        <a:ext cx="4533865" cy="53275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7A69D-90EE-44DA-8354-4A0A50C527E5}" type="datetimeFigureOut">
              <a:t>5/19/2023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296DB-878D-483C-8AD8-ACA8382BCD22}" type="slidenum">
              <a:t>‹#›</a:t>
            </a:fld>
            <a:endParaRPr lang="en-GB"/>
          </a:p>
        </p:txBody>
      </p:sp>
    </p:spTree>
    <p:extLst>
      <p:ext uri="{BB962C8B-B14F-4D97-AF65-F5344CB8AC3E}">
        <p14:creationId xmlns:p14="http://schemas.microsoft.com/office/powerpoint/2010/main" val="27563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Times New Roman" panose="02020603050405020304" pitchFamily="18" charset="0"/>
              </a:rPr>
              <a:t>Nothing new here – so we want to focus on solutions</a:t>
            </a:r>
            <a:r>
              <a:rPr lang="en-GB" sz="1200" baseline="0" dirty="0">
                <a:ea typeface="Times New Roman" panose="02020603050405020304" pitchFamily="18" charset="0"/>
                <a:cs typeface="Times New Roman" panose="02020603050405020304" pitchFamily="18" charset="0"/>
              </a:rPr>
              <a:t> today and get actions going forward:</a:t>
            </a:r>
          </a:p>
          <a:p>
            <a:pPr marL="342900" lvl="0" indent="-342900" algn="just" fontAlgn="base" hangingPunct="0">
              <a:lnSpc>
                <a:spcPct val="115000"/>
              </a:lnSpc>
              <a:spcAft>
                <a:spcPts val="0"/>
              </a:spcAft>
              <a:buFont typeface="Symbol" panose="05050102010706020507" pitchFamily="18" charset="2"/>
              <a:buChar char=""/>
            </a:pPr>
            <a:r>
              <a:rPr lang="en-GB" sz="1200" baseline="0" dirty="0">
                <a:ea typeface="Times New Roman" panose="02020603050405020304" pitchFamily="18" charset="0"/>
                <a:cs typeface="Times New Roman" panose="02020603050405020304" pitchFamily="18" charset="0"/>
              </a:rPr>
              <a:t> </a:t>
            </a:r>
            <a:endParaRPr lang="en-GB" sz="1200" dirty="0">
              <a:ea typeface="Times New Roman" panose="02020603050405020304" pitchFamily="18"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endParaRPr lang="en-GB" sz="1200" dirty="0">
              <a:ea typeface="Times New Roman" panose="02020603050405020304" pitchFamily="18"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Times New Roman" panose="02020603050405020304" pitchFamily="18" charset="0"/>
              </a:rPr>
              <a:t>Ongoing workforce recruitment and retention challenges to fully meet the Memorandum of Understanding (MOU) recruitment requirements.</a:t>
            </a:r>
            <a:endParaRPr lang="en-GB" sz="1200" dirty="0">
              <a:ea typeface="Calibri" panose="020F0502020204030204" pitchFamily="34"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Times New Roman" panose="02020603050405020304" pitchFamily="18" charset="0"/>
              </a:rPr>
              <a:t>Practices have very little capacity to take on any additional patients to meet the increasing demand for services across the city, with the above challenges in workforce recruitment a key factor.  </a:t>
            </a:r>
            <a:endParaRPr lang="en-GB" sz="1200" dirty="0">
              <a:ea typeface="Calibri" panose="020F0502020204030204" pitchFamily="34"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Times New Roman" panose="02020603050405020304" pitchFamily="18" charset="0"/>
              </a:rPr>
              <a:t>Concerns regarding the Primary Care Improvement Plan (PCIP) as not fit for purpose to develop the necessary multi-disciplinary teams in particular, Mental Health, Pharmacy and Community Treatment and Care Services.   </a:t>
            </a:r>
            <a:endParaRPr lang="en-GB" sz="1200" dirty="0">
              <a:ea typeface="Calibri" panose="020F0502020204030204" pitchFamily="34"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Times New Roman" panose="02020603050405020304" pitchFamily="18" charset="0"/>
              </a:rPr>
              <a:t>Increasing cost of Locum GP’s due to high demand creating a competitive market thus increasing the cost and decreasing flexibility.</a:t>
            </a:r>
            <a:endParaRPr lang="en-GB" sz="1200" dirty="0">
              <a:ea typeface="Calibri" panose="020F0502020204030204" pitchFamily="34" charset="0"/>
              <a:cs typeface="Times New Roman" panose="02020603050405020304" pitchFamily="18"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Arial" panose="020B0604020202020204" pitchFamily="34" charset="0"/>
              </a:rPr>
              <a:t>Increased Patient Expectations and thus decreased satisfaction very challenging. The lack of public awareness and understanding of the current situation. This has a profound impact on practice staff, their resilience, morale and overall job satisfaction.  </a:t>
            </a:r>
            <a:endParaRPr lang="en-GB" sz="1200" dirty="0">
              <a:ea typeface="Calibri" panose="020F0502020204030204" pitchFamily="34" charset="0"/>
              <a:cs typeface="Arial" panose="020B0604020202020204" pitchFamily="34"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Arial" panose="020B0604020202020204" pitchFamily="34" charset="0"/>
              </a:rPr>
              <a:t>Limited functional suitability of existing premises which inhibits service development and modernisation, including concerns regarding lease arrangements and cost rent</a:t>
            </a:r>
            <a:r>
              <a:rPr lang="en-GB" sz="1200" i="1" dirty="0">
                <a:ea typeface="Times New Roman" panose="02020603050405020304" pitchFamily="18" charset="0"/>
                <a:cs typeface="Arial" panose="020B0604020202020204" pitchFamily="34" charset="0"/>
              </a:rPr>
              <a:t>.  </a:t>
            </a:r>
            <a:endParaRPr lang="en-GB" sz="1200" dirty="0">
              <a:ea typeface="Calibri" panose="020F0502020204030204" pitchFamily="34" charset="0"/>
              <a:cs typeface="Arial" panose="020B0604020202020204" pitchFamily="34"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Arial" panose="020B0604020202020204" pitchFamily="34" charset="0"/>
              </a:rPr>
              <a:t>There is a new direction amongst city practices to become Limited Liability Partnership’s (LLP’s) to protect against the financial risks associated should a practice close.  </a:t>
            </a:r>
            <a:endParaRPr lang="en-GB" sz="1200" dirty="0">
              <a:ea typeface="Calibri" panose="020F0502020204030204" pitchFamily="34" charset="0"/>
              <a:cs typeface="Arial" panose="020B0604020202020204" pitchFamily="34" charset="0"/>
            </a:endParaRPr>
          </a:p>
          <a:p>
            <a:pPr marL="342900" lvl="0" indent="-342900" algn="just" fontAlgn="base" hangingPunct="0">
              <a:lnSpc>
                <a:spcPct val="115000"/>
              </a:lnSpc>
              <a:spcAft>
                <a:spcPts val="0"/>
              </a:spcAft>
              <a:buFont typeface="Symbol" panose="05050102010706020507" pitchFamily="18" charset="2"/>
              <a:buChar char=""/>
            </a:pPr>
            <a:r>
              <a:rPr lang="en-GB" sz="1200" dirty="0">
                <a:ea typeface="Times New Roman" panose="02020603050405020304" pitchFamily="18" charset="0"/>
                <a:cs typeface="Arial" panose="020B0604020202020204" pitchFamily="34" charset="0"/>
              </a:rPr>
              <a:t>There is an overwhelming desire for practices to work within and manage their own practice teams.</a:t>
            </a:r>
            <a:endParaRPr lang="en-GB" sz="1200" dirty="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3414B116-A01B-4EA5-B0D5-240933BE0F7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79882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a:buChar char="•"/>
            </a:pPr>
            <a:r>
              <a:rPr lang="en-US"/>
              <a:t>Challenges around GP provision for Interim beds as GP's require an increase in payments for all interim beds (payment per bed per week and separate payments for each visit and phone or near me contact) - this was not included in the NHS Interim bed payments and had to be met by the partnership.</a:t>
            </a:r>
          </a:p>
          <a:p>
            <a:pPr marL="171450" indent="-171450">
              <a:buFont typeface="Arial"/>
              <a:buChar char="•"/>
            </a:pPr>
            <a:r>
              <a:rPr lang="en-US"/>
              <a:t>NCHC rate is not enough to support these more complex placements and be a viable option for providers.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EA2C7E1-C113-44A3-963C-2A42FE9CF74A}" type="slidenum">
              <a:rPr lang="en-GB" smtClean="0"/>
              <a:t>8</a:t>
            </a:fld>
            <a:endParaRPr lang="en-GB"/>
          </a:p>
        </p:txBody>
      </p:sp>
    </p:spTree>
    <p:extLst>
      <p:ext uri="{BB962C8B-B14F-4D97-AF65-F5344CB8AC3E}">
        <p14:creationId xmlns:p14="http://schemas.microsoft.com/office/powerpoint/2010/main" val="60434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23AF2A-D42A-4D10-BAC5-CC33A2871531}" type="slidenum">
              <a:rPr lang="en-GB" smtClean="0"/>
              <a:t>9</a:t>
            </a:fld>
            <a:endParaRPr lang="en-GB"/>
          </a:p>
        </p:txBody>
      </p:sp>
    </p:spTree>
    <p:extLst>
      <p:ext uri="{BB962C8B-B14F-4D97-AF65-F5344CB8AC3E}">
        <p14:creationId xmlns:p14="http://schemas.microsoft.com/office/powerpoint/2010/main" val="24545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538BAF4-5BF5-49E7-BADA-C881FFCEDC33}"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FF1A09-33C1-4AA3-8B1B-5A523E07131B}"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63477C6-6D7B-4BD3-8FB7-CE95D433BFC7}"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BCE4D9-EB61-48C8-8ABE-DFD5ED8982FD}"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7445996-E948-404A-B4FA-1F54B75F0C44}"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237782C-4EB4-4F65-827B-8254C9E7B47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34B01CC-AD8B-4113-AC2D-35E788619B6E}"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145257-0C5A-4F44-923F-E6F751D4990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F72C287-8C5E-4368-9C1B-DC4E32D4EE8E}" type="datetimeFigureOut">
              <a:rPr lang="en-GB"/>
              <a:pPr>
                <a:defRPr/>
              </a:pPr>
              <a:t>19/05/2023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C90F700-10F4-40AC-BED5-C613950E55AF}"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ACC74C7-8086-4C9C-B269-8D5D738FA615}" type="datetimeFigureOut">
              <a:rPr lang="en-GB"/>
              <a:pPr>
                <a:defRPr/>
              </a:pPr>
              <a:t>19/05/2023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63A1BA-42A0-4172-A3E7-77FA9FF9D52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C31B2C-C7F9-42EE-88DE-E5DF4F27B475}" type="datetimeFigureOut">
              <a:rPr lang="en-GB"/>
              <a:pPr>
                <a:defRPr/>
              </a:pPr>
              <a:t>19/05/2023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4288600-7DD2-47C0-ABA5-A702C531C78F}"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2E10EA-6EBC-4FE5-9B15-C0527E97D0E0}"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F1024F6-7632-48F2-8B40-447EBD57E0B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A07EAE-0840-4046-A5E7-B4E9122E5863}" type="datetimeFigureOut">
              <a:rPr lang="en-GB"/>
              <a:pPr>
                <a:defRPr/>
              </a:pPr>
              <a:t>19/05/2023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D2C514-9629-4594-B2C7-2D2EA95D61C8}"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5DDA6AB-8765-44AC-A2A1-B32F1D09B97A}"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202204-5453-42D0-B7DB-BA7095530F9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A622DBE-4411-476A-A1BD-40BC325320C4}" type="datetimeFigureOut">
              <a:rPr lang="en-GB"/>
              <a:pPr>
                <a:defRPr/>
              </a:pPr>
              <a:t>19/05/2023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EFCED1E-7986-4A7E-BB01-1894452DA14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5A4E258-468F-4185-B997-0B98D9740DE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3086783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A4E258-468F-4185-B997-0B98D9740DE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3193731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A4E258-468F-4185-B997-0B98D9740DE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2362283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5A4E258-468F-4185-B997-0B98D9740DE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59176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5A4E258-468F-4185-B997-0B98D9740DE7}"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2026531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5A4E258-468F-4185-B997-0B98D9740DE7}"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4016160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4E258-468F-4185-B997-0B98D9740DE7}"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412682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4E258-468F-4185-B997-0B98D9740DE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2456104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4E258-468F-4185-B997-0B98D9740DE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857892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A4E258-468F-4185-B997-0B98D9740DE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2194181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A4E258-468F-4185-B997-0B98D9740DE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F20971-785D-45FC-888C-47A49A5813FE}" type="slidenum">
              <a:rPr lang="en-GB" smtClean="0"/>
              <a:t>‹#›</a:t>
            </a:fld>
            <a:endParaRPr lang="en-GB"/>
          </a:p>
        </p:txBody>
      </p:sp>
    </p:spTree>
    <p:extLst>
      <p:ext uri="{BB962C8B-B14F-4D97-AF65-F5344CB8AC3E}">
        <p14:creationId xmlns:p14="http://schemas.microsoft.com/office/powerpoint/2010/main" val="27797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38353BA-4F06-4146-9BBC-0DAA37BABAC0}" type="datetimeFigureOut">
              <a:rPr lang="en-GB"/>
              <a:pPr>
                <a:defRPr/>
              </a:pPr>
              <a:t>19/05/2023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85E5DD2-68C2-4FD7-A99C-C8457979C4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4E258-468F-4185-B997-0B98D9740DE7}" type="datetimeFigureOut">
              <a:rPr lang="en-GB" smtClean="0"/>
              <a:t>19/05/2023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20971-785D-45FC-888C-47A49A5813FE}" type="slidenum">
              <a:rPr lang="en-GB" smtClean="0"/>
              <a:t>‹#›</a:t>
            </a:fld>
            <a:endParaRPr lang="en-GB"/>
          </a:p>
        </p:txBody>
      </p:sp>
    </p:spTree>
    <p:extLst>
      <p:ext uri="{BB962C8B-B14F-4D97-AF65-F5344CB8AC3E}">
        <p14:creationId xmlns:p14="http://schemas.microsoft.com/office/powerpoint/2010/main" val="3573749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14824" y="735106"/>
            <a:ext cx="10053763" cy="2928470"/>
          </a:xfrm>
        </p:spPr>
        <p:txBody>
          <a:bodyPr anchor="b">
            <a:normAutofit/>
          </a:bodyPr>
          <a:lstStyle/>
          <a:p>
            <a:pPr algn="l"/>
            <a:r>
              <a:rPr lang="en-GB" sz="4800">
                <a:solidFill>
                  <a:srgbClr val="FFFFFF"/>
                </a:solidFill>
                <a:ea typeface="Calibri Light"/>
                <a:cs typeface="Calibri Light"/>
              </a:rPr>
              <a:t>Current Challenges </a:t>
            </a:r>
            <a:endParaRPr lang="en-GB" sz="4800">
              <a:solidFill>
                <a:srgbClr val="FFFFFF"/>
              </a:solidFill>
            </a:endParaRPr>
          </a:p>
        </p:txBody>
      </p:sp>
      <p:sp>
        <p:nvSpPr>
          <p:cNvPr id="3" name="TextBox 2">
            <a:extLst>
              <a:ext uri="{FF2B5EF4-FFF2-40B4-BE49-F238E27FC236}">
                <a16:creationId xmlns:a16="http://schemas.microsoft.com/office/drawing/2014/main" id="{F39D66F1-0FF4-C146-404A-2B67EF8142B3}"/>
              </a:ext>
            </a:extLst>
          </p:cNvPr>
          <p:cNvSpPr txBox="1"/>
          <p:nvPr/>
        </p:nvSpPr>
        <p:spPr>
          <a:xfrm>
            <a:off x="5289777" y="4694464"/>
            <a:ext cx="64633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Susie Downie – Acting Primary Care Lead </a:t>
            </a:r>
          </a:p>
          <a:p>
            <a:r>
              <a:rPr lang="en-GB">
                <a:cs typeface="Calibri"/>
              </a:rPr>
              <a:t>Claire Wilson – Chief Social Work </a:t>
            </a:r>
            <a:endParaRPr lang="en-GB" dirty="0">
              <a:cs typeface="Calibri"/>
            </a:endParaRPr>
          </a:p>
          <a:p>
            <a:r>
              <a:rPr lang="en-GB">
                <a:cs typeface="Calibri"/>
              </a:rPr>
              <a:t>Kay Diack – Strategic Home Pathways Lead</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44509698-6454-52E0-EF66-9C23D1E9BA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3448" y="6062472"/>
            <a:ext cx="5178552" cy="82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BC3C5A2A-A7C3-3469-1BB7-3FED7707B53B}"/>
              </a:ext>
            </a:extLst>
          </p:cNvPr>
          <p:cNvSpPr txBox="1"/>
          <p:nvPr/>
        </p:nvSpPr>
        <p:spPr>
          <a:xfrm>
            <a:off x="0" y="646997"/>
            <a:ext cx="5454352" cy="584775"/>
          </a:xfrm>
          <a:prstGeom prst="rect">
            <a:avLst/>
          </a:prstGeom>
          <a:noFill/>
        </p:spPr>
        <p:txBody>
          <a:bodyPr wrap="square">
            <a:spAutoFit/>
          </a:bodyPr>
          <a:lstStyle/>
          <a:p>
            <a:r>
              <a:rPr lang="en-GB" sz="3200" dirty="0"/>
              <a:t>What success looks like </a:t>
            </a:r>
          </a:p>
        </p:txBody>
      </p:sp>
      <p:sp>
        <p:nvSpPr>
          <p:cNvPr id="2" name="Rectangle 2">
            <a:extLst>
              <a:ext uri="{FF2B5EF4-FFF2-40B4-BE49-F238E27FC236}">
                <a16:creationId xmlns:a16="http://schemas.microsoft.com/office/drawing/2014/main" id="{B8C3553D-613F-9E09-7447-521FD994AD88}"/>
              </a:ext>
            </a:extLst>
          </p:cNvPr>
          <p:cNvSpPr>
            <a:spLocks noChangeArrowheads="1"/>
          </p:cNvSpPr>
          <p:nvPr/>
        </p:nvSpPr>
        <p:spPr bwMode="auto">
          <a:xfrm>
            <a:off x="1524000" y="-161807"/>
            <a:ext cx="5070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Title 1">
            <a:extLst>
              <a:ext uri="{FF2B5EF4-FFF2-40B4-BE49-F238E27FC236}">
                <a16:creationId xmlns:a16="http://schemas.microsoft.com/office/drawing/2014/main" id="{BFE9AB0E-1408-3964-E095-5B8F68719D04}"/>
              </a:ext>
            </a:extLst>
          </p:cNvPr>
          <p:cNvSpPr txBox="1">
            <a:spLocks/>
          </p:cNvSpPr>
          <p:nvPr/>
        </p:nvSpPr>
        <p:spPr>
          <a:xfrm>
            <a:off x="0" y="62982"/>
            <a:ext cx="12192000" cy="660636"/>
          </a:xfrm>
          <a:prstGeom prst="rect">
            <a:avLst/>
          </a:prstGeom>
          <a:solidFill>
            <a:schemeClr val="accent4"/>
          </a:solidFill>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ea typeface="Calibri Light"/>
                <a:cs typeface="Calibri Light"/>
              </a:rPr>
              <a:t>Complex Care continued  </a:t>
            </a:r>
            <a:endParaRPr lang="en-GB" dirty="0"/>
          </a:p>
        </p:txBody>
      </p:sp>
      <p:graphicFrame>
        <p:nvGraphicFramePr>
          <p:cNvPr id="6" name="Diagram 5">
            <a:extLst>
              <a:ext uri="{FF2B5EF4-FFF2-40B4-BE49-F238E27FC236}">
                <a16:creationId xmlns:a16="http://schemas.microsoft.com/office/drawing/2014/main" id="{326BED16-2B78-C934-51D6-F67BABA2A065}"/>
              </a:ext>
            </a:extLst>
          </p:cNvPr>
          <p:cNvGraphicFramePr/>
          <p:nvPr>
            <p:extLst>
              <p:ext uri="{D42A27DB-BD31-4B8C-83A1-F6EECF244321}">
                <p14:modId xmlns:p14="http://schemas.microsoft.com/office/powerpoint/2010/main" val="3805437861"/>
              </p:ext>
            </p:extLst>
          </p:nvPr>
        </p:nvGraphicFramePr>
        <p:xfrm>
          <a:off x="787906" y="992347"/>
          <a:ext cx="6559296" cy="6080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Object 3">
            <a:extLst>
              <a:ext uri="{FF2B5EF4-FFF2-40B4-BE49-F238E27FC236}">
                <a16:creationId xmlns:a16="http://schemas.microsoft.com/office/drawing/2014/main" id="{C87FB722-B414-41AC-B632-B5A01C44273B}"/>
              </a:ext>
            </a:extLst>
          </p:cNvPr>
          <p:cNvGraphicFramePr>
            <a:graphicFrameLocks noChangeAspect="1"/>
          </p:cNvGraphicFramePr>
          <p:nvPr>
            <p:extLst>
              <p:ext uri="{D42A27DB-BD31-4B8C-83A1-F6EECF244321}">
                <p14:modId xmlns:p14="http://schemas.microsoft.com/office/powerpoint/2010/main" val="3757561928"/>
              </p:ext>
            </p:extLst>
          </p:nvPr>
        </p:nvGraphicFramePr>
        <p:xfrm>
          <a:off x="6096000" y="2199464"/>
          <a:ext cx="5837531" cy="3771678"/>
        </p:xfrm>
        <a:graphic>
          <a:graphicData uri="http://schemas.openxmlformats.org/presentationml/2006/ole">
            <mc:AlternateContent xmlns:mc="http://schemas.openxmlformats.org/markup-compatibility/2006">
              <mc:Choice xmlns:v="urn:schemas-microsoft-com:vml" Requires="v">
                <p:oleObj name="Acrobat Document" r:id="rId8" imgW="10842120" imgH="7658280" progId="AcroExch.Document.DC">
                  <p:embed/>
                </p:oleObj>
              </mc:Choice>
              <mc:Fallback>
                <p:oleObj name="Acrobat Document" r:id="rId8" imgW="10842120" imgH="7658280" progId="AcroExch.Document.DC">
                  <p:embed/>
                  <p:pic>
                    <p:nvPicPr>
                      <p:cNvPr id="4" name="Object 3">
                        <a:extLst>
                          <a:ext uri="{FF2B5EF4-FFF2-40B4-BE49-F238E27FC236}">
                            <a16:creationId xmlns:a16="http://schemas.microsoft.com/office/drawing/2014/main" id="{C87FB722-B414-41AC-B632-B5A01C4427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2199464"/>
                        <a:ext cx="5837531" cy="3771678"/>
                      </a:xfrm>
                      <a:prstGeom prst="rect">
                        <a:avLst/>
                      </a:prstGeom>
                      <a:noFill/>
                    </p:spPr>
                  </p:pic>
                </p:oleObj>
              </mc:Fallback>
            </mc:AlternateContent>
          </a:graphicData>
        </a:graphic>
      </p:graphicFrame>
      <p:sp>
        <p:nvSpPr>
          <p:cNvPr id="22" name="TextBox 21">
            <a:extLst>
              <a:ext uri="{FF2B5EF4-FFF2-40B4-BE49-F238E27FC236}">
                <a16:creationId xmlns:a16="http://schemas.microsoft.com/office/drawing/2014/main" id="{0A3646C1-6245-5BE9-1587-8EFA733E2AFA}"/>
              </a:ext>
            </a:extLst>
          </p:cNvPr>
          <p:cNvSpPr txBox="1"/>
          <p:nvPr/>
        </p:nvSpPr>
        <p:spPr>
          <a:xfrm>
            <a:off x="9422946" y="6480401"/>
            <a:ext cx="2695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Kay Diack </a:t>
            </a:r>
            <a:endParaRPr lang="en-GB" dirty="0"/>
          </a:p>
        </p:txBody>
      </p:sp>
    </p:spTree>
    <p:extLst>
      <p:ext uri="{BB962C8B-B14F-4D97-AF65-F5344CB8AC3E}">
        <p14:creationId xmlns:p14="http://schemas.microsoft.com/office/powerpoint/2010/main" val="219529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l"/>
            <a:r>
              <a:rPr lang="en-GB" dirty="0">
                <a:solidFill>
                  <a:schemeClr val="bg1"/>
                </a:solidFill>
              </a:rPr>
              <a:t>Key facts – Aberdeen City General Practice</a:t>
            </a:r>
          </a:p>
        </p:txBody>
      </p:sp>
      <p:sp>
        <p:nvSpPr>
          <p:cNvPr id="3" name="Content Placeholder 2"/>
          <p:cNvSpPr>
            <a:spLocks noGrp="1"/>
          </p:cNvSpPr>
          <p:nvPr>
            <p:ph idx="1"/>
          </p:nvPr>
        </p:nvSpPr>
        <p:spPr>
          <a:xfrm>
            <a:off x="604024" y="2055813"/>
            <a:ext cx="10515600" cy="4351338"/>
          </a:xfrm>
        </p:spPr>
        <p:txBody>
          <a:bodyPr/>
          <a:lstStyle/>
          <a:p>
            <a:r>
              <a:rPr lang="en-GB" sz="2800" dirty="0"/>
              <a:t>27 GP Practices in Aberdeen City</a:t>
            </a:r>
          </a:p>
          <a:p>
            <a:r>
              <a:rPr lang="en-GB" sz="2800" dirty="0"/>
              <a:t>Practice populations and size of practices vary. They range from 5,000 to 20,000</a:t>
            </a:r>
          </a:p>
          <a:p>
            <a:r>
              <a:rPr lang="en-GB" sz="2800" dirty="0"/>
              <a:t>We have one Homeless Practice - Marywell - who has 300 patients - recently supporting Refugees caseload</a:t>
            </a:r>
          </a:p>
          <a:p>
            <a:r>
              <a:rPr lang="en-GB" sz="2800" dirty="0"/>
              <a:t>Increased patient choice with overlapping boundaries within city centre (different to rural)</a:t>
            </a:r>
          </a:p>
          <a:p>
            <a:r>
              <a:rPr lang="en-GB" sz="2800" dirty="0"/>
              <a:t>Over last 5 years with recent closures and mergers practices are moving to be bigger – this helps with sustainability</a:t>
            </a:r>
          </a:p>
          <a:p>
            <a:endParaRPr lang="en-GB" dirty="0"/>
          </a:p>
        </p:txBody>
      </p:sp>
      <p:pic>
        <p:nvPicPr>
          <p:cNvPr id="4" name="Picture 3" descr="A picture containing icon&#10;&#10;Description automatically generated">
            <a:extLst>
              <a:ext uri="{FF2B5EF4-FFF2-40B4-BE49-F238E27FC236}">
                <a16:creationId xmlns:a16="http://schemas.microsoft.com/office/drawing/2014/main" id="{87B4DF47-D04A-4DDB-A6DA-7B28801407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47" b="1"/>
          <a:stretch/>
        </p:blipFill>
        <p:spPr>
          <a:xfrm>
            <a:off x="10684933" y="5314011"/>
            <a:ext cx="1365132" cy="1323328"/>
          </a:xfrm>
          <a:prstGeom prst="rect">
            <a:avLst/>
          </a:prstGeom>
        </p:spPr>
      </p:pic>
      <p:sp>
        <p:nvSpPr>
          <p:cNvPr id="7" name="TextBox 6">
            <a:extLst>
              <a:ext uri="{FF2B5EF4-FFF2-40B4-BE49-F238E27FC236}">
                <a16:creationId xmlns:a16="http://schemas.microsoft.com/office/drawing/2014/main" id="{0AB76377-148F-AF19-AAAE-965A118A6C29}"/>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155974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rPr>
              <a:t>General Practice is a Successful Gatekeeper for secondary care services</a:t>
            </a:r>
          </a:p>
        </p:txBody>
      </p:sp>
      <p:pic>
        <p:nvPicPr>
          <p:cNvPr id="4" name="Picture 3" descr="A picture containing icon&#10;&#10;Description automatically generated">
            <a:extLst>
              <a:ext uri="{FF2B5EF4-FFF2-40B4-BE49-F238E27FC236}">
                <a16:creationId xmlns:a16="http://schemas.microsoft.com/office/drawing/2014/main" id="{87B4DF47-D04A-4DDB-A6DA-7B28801407E0}"/>
              </a:ext>
            </a:extLst>
          </p:cNvPr>
          <p:cNvPicPr>
            <a:picLocks noChangeAspect="1"/>
          </p:cNvPicPr>
          <p:nvPr/>
        </p:nvPicPr>
        <p:blipFill rotWithShape="1">
          <a:blip r:embed="rId2">
            <a:extLst>
              <a:ext uri="{28A0092B-C50C-407E-A947-70E740481C1C}">
                <a14:useLocalDpi xmlns:a14="http://schemas.microsoft.com/office/drawing/2010/main" val="0"/>
              </a:ext>
            </a:extLst>
          </a:blip>
          <a:srcRect r="1847" b="1"/>
          <a:stretch/>
        </p:blipFill>
        <p:spPr>
          <a:xfrm>
            <a:off x="10112989" y="4805006"/>
            <a:ext cx="1807254" cy="1751911"/>
          </a:xfrm>
          <a:prstGeom prst="rect">
            <a:avLst/>
          </a:prstGeom>
        </p:spPr>
      </p:pic>
      <p:pic>
        <p:nvPicPr>
          <p:cNvPr id="6" name="Picture 5"/>
          <p:cNvPicPr>
            <a:picLocks noChangeAspect="1"/>
          </p:cNvPicPr>
          <p:nvPr/>
        </p:nvPicPr>
        <p:blipFill>
          <a:blip r:embed="rId3"/>
          <a:stretch>
            <a:fillRect/>
          </a:stretch>
        </p:blipFill>
        <p:spPr>
          <a:xfrm>
            <a:off x="492512" y="2055813"/>
            <a:ext cx="9098126" cy="4663065"/>
          </a:xfrm>
          <a:prstGeom prst="rect">
            <a:avLst/>
          </a:prstGeom>
        </p:spPr>
      </p:pic>
      <p:sp>
        <p:nvSpPr>
          <p:cNvPr id="7" name="TextBox 6">
            <a:extLst>
              <a:ext uri="{FF2B5EF4-FFF2-40B4-BE49-F238E27FC236}">
                <a16:creationId xmlns:a16="http://schemas.microsoft.com/office/drawing/2014/main" id="{D5362995-BF75-9BCA-1A50-C08A2E6C8C4D}"/>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193604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rPr>
              <a:t>General Practice is a Successful Gatekeeper for secondary care services</a:t>
            </a:r>
          </a:p>
        </p:txBody>
      </p:sp>
      <p:pic>
        <p:nvPicPr>
          <p:cNvPr id="4" name="Picture 3" descr="A picture containing icon&#10;&#10;Description automatically generated">
            <a:extLst>
              <a:ext uri="{FF2B5EF4-FFF2-40B4-BE49-F238E27FC236}">
                <a16:creationId xmlns:a16="http://schemas.microsoft.com/office/drawing/2014/main" id="{87B4DF47-D04A-4DDB-A6DA-7B28801407E0}"/>
              </a:ext>
            </a:extLst>
          </p:cNvPr>
          <p:cNvPicPr>
            <a:picLocks noChangeAspect="1"/>
          </p:cNvPicPr>
          <p:nvPr/>
        </p:nvPicPr>
        <p:blipFill rotWithShape="1">
          <a:blip r:embed="rId2">
            <a:extLst>
              <a:ext uri="{28A0092B-C50C-407E-A947-70E740481C1C}">
                <a14:useLocalDpi xmlns:a14="http://schemas.microsoft.com/office/drawing/2010/main" val="0"/>
              </a:ext>
            </a:extLst>
          </a:blip>
          <a:srcRect r="1847" b="1"/>
          <a:stretch/>
        </p:blipFill>
        <p:spPr>
          <a:xfrm>
            <a:off x="10112989" y="4805006"/>
            <a:ext cx="1807254" cy="1751911"/>
          </a:xfrm>
          <a:prstGeom prst="rect">
            <a:avLst/>
          </a:prstGeom>
        </p:spPr>
      </p:pic>
      <p:pic>
        <p:nvPicPr>
          <p:cNvPr id="7" name="Picture 6"/>
          <p:cNvPicPr>
            <a:picLocks noChangeAspect="1"/>
          </p:cNvPicPr>
          <p:nvPr/>
        </p:nvPicPr>
        <p:blipFill>
          <a:blip r:embed="rId3"/>
          <a:stretch>
            <a:fillRect/>
          </a:stretch>
        </p:blipFill>
        <p:spPr>
          <a:xfrm>
            <a:off x="291790" y="2182500"/>
            <a:ext cx="9906541" cy="4374417"/>
          </a:xfrm>
          <a:prstGeom prst="rect">
            <a:avLst/>
          </a:prstGeom>
        </p:spPr>
      </p:pic>
      <p:sp>
        <p:nvSpPr>
          <p:cNvPr id="6" name="TextBox 5">
            <a:extLst>
              <a:ext uri="{FF2B5EF4-FFF2-40B4-BE49-F238E27FC236}">
                <a16:creationId xmlns:a16="http://schemas.microsoft.com/office/drawing/2014/main" id="{1587D89A-9321-364F-0CBF-4C51BD50D2C8}"/>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272834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1617" y="274638"/>
            <a:ext cx="11310783" cy="1143000"/>
          </a:xfrm>
        </p:spPr>
        <p:txBody>
          <a:bodyPr/>
          <a:lstStyle/>
          <a:p>
            <a:pPr algn="l"/>
            <a:r>
              <a:rPr lang="en-GB" dirty="0">
                <a:solidFill>
                  <a:schemeClr val="bg1"/>
                </a:solidFill>
              </a:rPr>
              <a:t>Demand has increased but supply has increased</a:t>
            </a:r>
          </a:p>
        </p:txBody>
      </p:sp>
      <p:sp>
        <p:nvSpPr>
          <p:cNvPr id="3" name="Content Placeholder 2"/>
          <p:cNvSpPr>
            <a:spLocks noGrp="1"/>
          </p:cNvSpPr>
          <p:nvPr>
            <p:ph idx="1"/>
          </p:nvPr>
        </p:nvSpPr>
        <p:spPr>
          <a:xfrm>
            <a:off x="590420" y="1980126"/>
            <a:ext cx="10515600" cy="4351338"/>
          </a:xfrm>
        </p:spPr>
        <p:txBody>
          <a:bodyPr/>
          <a:lstStyle/>
          <a:p>
            <a:r>
              <a:rPr lang="en-GB" dirty="0"/>
              <a:t>Points</a:t>
            </a:r>
          </a:p>
        </p:txBody>
      </p:sp>
      <p:pic>
        <p:nvPicPr>
          <p:cNvPr id="4" name="Picture 3" descr="A picture containing icon&#10;&#10;Description automatically generated">
            <a:extLst>
              <a:ext uri="{FF2B5EF4-FFF2-40B4-BE49-F238E27FC236}">
                <a16:creationId xmlns:a16="http://schemas.microsoft.com/office/drawing/2014/main" id="{87B4DF47-D04A-4DDB-A6DA-7B28801407E0}"/>
              </a:ext>
            </a:extLst>
          </p:cNvPr>
          <p:cNvPicPr>
            <a:picLocks noChangeAspect="1"/>
          </p:cNvPicPr>
          <p:nvPr/>
        </p:nvPicPr>
        <p:blipFill rotWithShape="1">
          <a:blip r:embed="rId2">
            <a:extLst>
              <a:ext uri="{28A0092B-C50C-407E-A947-70E740481C1C}">
                <a14:useLocalDpi xmlns:a14="http://schemas.microsoft.com/office/drawing/2010/main" val="0"/>
              </a:ext>
            </a:extLst>
          </a:blip>
          <a:srcRect r="1847" b="1"/>
          <a:stretch/>
        </p:blipFill>
        <p:spPr>
          <a:xfrm>
            <a:off x="10112989" y="4805006"/>
            <a:ext cx="1807254" cy="1751911"/>
          </a:xfrm>
          <a:prstGeom prst="rect">
            <a:avLst/>
          </a:prstGeom>
        </p:spPr>
      </p:pic>
      <p:pic>
        <p:nvPicPr>
          <p:cNvPr id="6" name="Picture 5"/>
          <p:cNvPicPr>
            <a:picLocks noChangeAspect="1"/>
          </p:cNvPicPr>
          <p:nvPr/>
        </p:nvPicPr>
        <p:blipFill>
          <a:blip r:embed="rId3"/>
          <a:stretch>
            <a:fillRect/>
          </a:stretch>
        </p:blipFill>
        <p:spPr>
          <a:xfrm>
            <a:off x="271617" y="1929170"/>
            <a:ext cx="5576603" cy="3288567"/>
          </a:xfrm>
          <a:prstGeom prst="rect">
            <a:avLst/>
          </a:prstGeom>
        </p:spPr>
      </p:pic>
      <p:pic>
        <p:nvPicPr>
          <p:cNvPr id="7" name="Picture 6"/>
          <p:cNvPicPr>
            <a:picLocks noChangeAspect="1"/>
          </p:cNvPicPr>
          <p:nvPr/>
        </p:nvPicPr>
        <p:blipFill>
          <a:blip r:embed="rId4"/>
          <a:stretch>
            <a:fillRect/>
          </a:stretch>
        </p:blipFill>
        <p:spPr>
          <a:xfrm>
            <a:off x="6096000" y="2055813"/>
            <a:ext cx="5597868" cy="3296861"/>
          </a:xfrm>
          <a:prstGeom prst="rect">
            <a:avLst/>
          </a:prstGeom>
        </p:spPr>
      </p:pic>
      <p:sp>
        <p:nvSpPr>
          <p:cNvPr id="8" name="Content Placeholder 2"/>
          <p:cNvSpPr txBox="1">
            <a:spLocks/>
          </p:cNvSpPr>
          <p:nvPr/>
        </p:nvSpPr>
        <p:spPr>
          <a:xfrm>
            <a:off x="182407" y="5266379"/>
            <a:ext cx="11924926" cy="1554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GP Practice List Growth (some practices up 35%)</a:t>
            </a:r>
            <a:endParaRPr lang="en-GB" dirty="0"/>
          </a:p>
          <a:p>
            <a:r>
              <a:rPr lang="en-GB" b="1" dirty="0"/>
              <a:t>GP Headcount. E.g. 11% vacancies in one Grampian HSCP</a:t>
            </a:r>
            <a:endParaRPr lang="en-GB" dirty="0"/>
          </a:p>
          <a:p>
            <a:endParaRPr lang="en-GB" dirty="0"/>
          </a:p>
        </p:txBody>
      </p:sp>
      <p:sp>
        <p:nvSpPr>
          <p:cNvPr id="10" name="TextBox 9">
            <a:extLst>
              <a:ext uri="{FF2B5EF4-FFF2-40B4-BE49-F238E27FC236}">
                <a16:creationId xmlns:a16="http://schemas.microsoft.com/office/drawing/2014/main" id="{4ADD9252-9726-D711-32DA-F3C7642CF46A}"/>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352058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82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pPr algn="l"/>
            <a:r>
              <a:rPr lang="en-GB" dirty="0">
                <a:solidFill>
                  <a:schemeClr val="bg1"/>
                </a:solidFill>
              </a:rPr>
              <a:t>Recent Events</a:t>
            </a:r>
          </a:p>
        </p:txBody>
      </p:sp>
      <p:pic>
        <p:nvPicPr>
          <p:cNvPr id="4" name="Picture 3" descr="A picture containing icon&#10;&#10;Description automatically generated">
            <a:extLst>
              <a:ext uri="{FF2B5EF4-FFF2-40B4-BE49-F238E27FC236}">
                <a16:creationId xmlns:a16="http://schemas.microsoft.com/office/drawing/2014/main" id="{87B4DF47-D04A-4DDB-A6DA-7B28801407E0}"/>
              </a:ext>
            </a:extLst>
          </p:cNvPr>
          <p:cNvPicPr>
            <a:picLocks noChangeAspect="1"/>
          </p:cNvPicPr>
          <p:nvPr/>
        </p:nvPicPr>
        <p:blipFill rotWithShape="1">
          <a:blip r:embed="rId2">
            <a:extLst>
              <a:ext uri="{28A0092B-C50C-407E-A947-70E740481C1C}">
                <a14:useLocalDpi xmlns:a14="http://schemas.microsoft.com/office/drawing/2010/main" val="0"/>
              </a:ext>
            </a:extLst>
          </a:blip>
          <a:srcRect r="1847" b="1"/>
          <a:stretch/>
        </p:blipFill>
        <p:spPr>
          <a:xfrm>
            <a:off x="10112989" y="4805006"/>
            <a:ext cx="1807254" cy="1751911"/>
          </a:xfrm>
          <a:prstGeom prst="rect">
            <a:avLst/>
          </a:prstGeom>
        </p:spPr>
      </p:pic>
      <p:sp>
        <p:nvSpPr>
          <p:cNvPr id="3" name="Content Placeholder 2"/>
          <p:cNvSpPr>
            <a:spLocks noGrp="1"/>
          </p:cNvSpPr>
          <p:nvPr>
            <p:ph idx="1"/>
          </p:nvPr>
        </p:nvSpPr>
        <p:spPr>
          <a:xfrm>
            <a:off x="464440" y="2190750"/>
            <a:ext cx="5506592" cy="4351338"/>
          </a:xfrm>
          <a:noFill/>
        </p:spPr>
        <p:txBody>
          <a:bodyPr>
            <a:normAutofit/>
          </a:bodyPr>
          <a:lstStyle/>
          <a:p>
            <a:r>
              <a:rPr lang="en-GB" dirty="0"/>
              <a:t>Asylum Seekers and Refugees</a:t>
            </a:r>
          </a:p>
          <a:p>
            <a:pPr lvl="1"/>
            <a:r>
              <a:rPr lang="en-GB" dirty="0"/>
              <a:t>New Service in place</a:t>
            </a:r>
          </a:p>
          <a:p>
            <a:pPr lvl="1"/>
            <a:r>
              <a:rPr lang="en-GB" dirty="0"/>
              <a:t>SLA</a:t>
            </a:r>
          </a:p>
          <a:p>
            <a:endParaRPr lang="en-GB" dirty="0"/>
          </a:p>
          <a:p>
            <a:r>
              <a:rPr lang="en-GB" dirty="0"/>
              <a:t>International Student Population</a:t>
            </a:r>
          </a:p>
          <a:p>
            <a:pPr lvl="1"/>
            <a:r>
              <a:rPr lang="en-GB" dirty="0"/>
              <a:t>2000+ international students and families</a:t>
            </a:r>
          </a:p>
          <a:p>
            <a:endParaRPr lang="en-GB" dirty="0"/>
          </a:p>
        </p:txBody>
      </p:sp>
      <p:sp>
        <p:nvSpPr>
          <p:cNvPr id="6" name="Rectangle 5"/>
          <p:cNvSpPr/>
          <p:nvPr/>
        </p:nvSpPr>
        <p:spPr>
          <a:xfrm>
            <a:off x="6237112" y="2190750"/>
            <a:ext cx="5554132" cy="4524315"/>
          </a:xfrm>
          <a:prstGeom prst="rect">
            <a:avLst/>
          </a:prstGeom>
        </p:spPr>
        <p:txBody>
          <a:bodyPr wrap="square">
            <a:spAutoFit/>
          </a:bodyPr>
          <a:lstStyle/>
          <a:p>
            <a:pPr marL="457200" indent="-457200">
              <a:buFont typeface="Arial" panose="020B0604020202020204" pitchFamily="34" charset="0"/>
              <a:buChar char="•"/>
            </a:pPr>
            <a:r>
              <a:rPr lang="en-GB" sz="3200" dirty="0"/>
              <a:t>Practice Closed Lists</a:t>
            </a:r>
          </a:p>
          <a:p>
            <a:pPr marL="914400" lvl="1" indent="-457200">
              <a:buFont typeface="Arial" panose="020B0604020202020204" pitchFamily="34" charset="0"/>
              <a:buChar char="•"/>
            </a:pPr>
            <a:r>
              <a:rPr lang="en-GB" sz="2800" dirty="0"/>
              <a:t>14 currently closed</a:t>
            </a:r>
          </a:p>
          <a:p>
            <a:pPr marL="914400" lvl="1" indent="-457200">
              <a:buFont typeface="Arial" panose="020B0604020202020204" pitchFamily="34" charset="0"/>
              <a:buChar char="•"/>
            </a:pPr>
            <a:r>
              <a:rPr lang="en-GB" sz="2800" dirty="0"/>
              <a:t>Working with all pracitces &amp; LMC/SG to mitigate and manage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3200" dirty="0"/>
              <a:t>Care Homes</a:t>
            </a:r>
          </a:p>
          <a:p>
            <a:pPr marL="914400" lvl="1" indent="-457200">
              <a:buFont typeface="Arial" panose="020B0604020202020204" pitchFamily="34" charset="0"/>
              <a:buChar char="•"/>
            </a:pPr>
            <a:r>
              <a:rPr lang="en-GB" sz="2800" dirty="0"/>
              <a:t>Woodlands </a:t>
            </a:r>
            <a:r>
              <a:rPr lang="en-GB" sz="2800" dirty="0" err="1"/>
              <a:t>newbuild</a:t>
            </a:r>
            <a:r>
              <a:rPr lang="en-GB" sz="2800" dirty="0"/>
              <a:t> </a:t>
            </a:r>
          </a:p>
          <a:p>
            <a:pPr marL="914400" lvl="1" indent="-457200">
              <a:buFont typeface="Arial" panose="020B0604020202020204" pitchFamily="34" charset="0"/>
              <a:buChar char="•"/>
            </a:pPr>
            <a:r>
              <a:rPr lang="en-GB" sz="2800" dirty="0" err="1"/>
              <a:t>Loirston</a:t>
            </a:r>
            <a:r>
              <a:rPr lang="en-GB" sz="2800" dirty="0"/>
              <a:t> Care Home </a:t>
            </a:r>
          </a:p>
          <a:p>
            <a:pPr marL="914400" lvl="1" indent="-457200">
              <a:buFont typeface="Arial" panose="020B0604020202020204" pitchFamily="34" charset="0"/>
              <a:buChar char="•"/>
            </a:pPr>
            <a:endParaRPr lang="en-GB" sz="2800" dirty="0"/>
          </a:p>
        </p:txBody>
      </p:sp>
      <p:sp>
        <p:nvSpPr>
          <p:cNvPr id="8" name="TextBox 7">
            <a:extLst>
              <a:ext uri="{FF2B5EF4-FFF2-40B4-BE49-F238E27FC236}">
                <a16:creationId xmlns:a16="http://schemas.microsoft.com/office/drawing/2014/main" id="{28C2E0A9-0F4E-4887-7964-22ED2D7A8F22}"/>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24176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558763" y="-49772"/>
            <a:ext cx="6633237" cy="1051773"/>
          </a:xfrm>
          <a:prstGeom prst="rect">
            <a:avLst/>
          </a:prstGeom>
        </p:spPr>
      </p:pic>
      <p:sp>
        <p:nvSpPr>
          <p:cNvPr id="2" name="Title 1"/>
          <p:cNvSpPr>
            <a:spLocks noGrp="1"/>
          </p:cNvSpPr>
          <p:nvPr>
            <p:ph type="title"/>
          </p:nvPr>
        </p:nvSpPr>
        <p:spPr>
          <a:xfrm>
            <a:off x="222819" y="1082971"/>
            <a:ext cx="10515600" cy="818990"/>
          </a:xfrm>
        </p:spPr>
        <p:txBody>
          <a:bodyPr>
            <a:noAutofit/>
          </a:bodyPr>
          <a:lstStyle/>
          <a:p>
            <a:pPr algn="l"/>
            <a:r>
              <a:rPr lang="en-GB" sz="3600" dirty="0">
                <a:solidFill>
                  <a:schemeClr val="accent1">
                    <a:lumMod val="75000"/>
                  </a:schemeClr>
                </a:solidFill>
                <a:latin typeface="+mn-lt"/>
              </a:rPr>
              <a:t>Challenges</a:t>
            </a:r>
            <a:br>
              <a:rPr lang="en-GB" sz="3600" dirty="0">
                <a:solidFill>
                  <a:schemeClr val="accent1">
                    <a:lumMod val="75000"/>
                  </a:schemeClr>
                </a:solidFill>
                <a:latin typeface="+mn-lt"/>
              </a:rPr>
            </a:br>
            <a:r>
              <a:rPr lang="en-GB" sz="3600" dirty="0">
                <a:solidFill>
                  <a:schemeClr val="accent1">
                    <a:lumMod val="75000"/>
                  </a:schemeClr>
                </a:solidFill>
                <a:latin typeface="+mn-lt"/>
              </a:rPr>
              <a:t>Sustainability Assessment 2022</a:t>
            </a:r>
            <a:br>
              <a:rPr lang="en-GB" sz="3600" dirty="0">
                <a:latin typeface="+mn-lt"/>
              </a:rPr>
            </a:br>
            <a:endParaRPr lang="en-GB" sz="3600" dirty="0">
              <a:solidFill>
                <a:srgbClr val="FF0000"/>
              </a:solidFill>
              <a:latin typeface="+mn-lt"/>
            </a:endParaRPr>
          </a:p>
        </p:txBody>
      </p:sp>
      <p:graphicFrame>
        <p:nvGraphicFramePr>
          <p:cNvPr id="13" name="Content Placeholder 5">
            <a:extLst>
              <a:ext uri="{FF2B5EF4-FFF2-40B4-BE49-F238E27FC236}">
                <a16:creationId xmlns:a16="http://schemas.microsoft.com/office/drawing/2014/main" id="{DCF44558-D42B-05AF-3185-C96A30E7254C}"/>
              </a:ext>
            </a:extLst>
          </p:cNvPr>
          <p:cNvGraphicFramePr>
            <a:graphicFrameLocks noGrp="1"/>
          </p:cNvGraphicFramePr>
          <p:nvPr>
            <p:ph sz="quarter" idx="4"/>
            <p:extLst>
              <p:ext uri="{D42A27DB-BD31-4B8C-83A1-F6EECF244321}">
                <p14:modId xmlns:p14="http://schemas.microsoft.com/office/powerpoint/2010/main" val="3047551785"/>
              </p:ext>
            </p:extLst>
          </p:nvPr>
        </p:nvGraphicFramePr>
        <p:xfrm>
          <a:off x="222819" y="1569156"/>
          <a:ext cx="11222945" cy="5866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F9143C67-A79B-6D7D-8091-8BF25371B257}"/>
              </a:ext>
            </a:extLst>
          </p:cNvPr>
          <p:cNvSpPr txBox="1"/>
          <p:nvPr/>
        </p:nvSpPr>
        <p:spPr>
          <a:xfrm>
            <a:off x="8768103" y="6488906"/>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Susie Downie </a:t>
            </a:r>
            <a:endParaRPr lang="en-GB" dirty="0"/>
          </a:p>
        </p:txBody>
      </p:sp>
    </p:spTree>
    <p:extLst>
      <p:ext uri="{BB962C8B-B14F-4D97-AF65-F5344CB8AC3E}">
        <p14:creationId xmlns:p14="http://schemas.microsoft.com/office/powerpoint/2010/main" val="221997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305" y="0"/>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733" y="1317632"/>
            <a:ext cx="12192000" cy="815349"/>
          </a:xfrm>
          <a:solidFill>
            <a:schemeClr val="accent3"/>
          </a:solidFill>
        </p:spPr>
        <p:txBody>
          <a:bodyPr/>
          <a:lstStyle/>
          <a:p>
            <a:r>
              <a:rPr lang="en-GB" dirty="0">
                <a:cs typeface="Calibri"/>
              </a:rPr>
              <a:t>Social Care  -  Challenges  </a:t>
            </a:r>
            <a:endParaRPr lang="en-US" dirty="0"/>
          </a:p>
        </p:txBody>
      </p:sp>
      <p:pic>
        <p:nvPicPr>
          <p:cNvPr id="5" name="Picture 4">
            <a:extLst>
              <a:ext uri="{FF2B5EF4-FFF2-40B4-BE49-F238E27FC236}">
                <a16:creationId xmlns:a16="http://schemas.microsoft.com/office/drawing/2014/main" id="{0079FC2B-5CC3-4650-8477-E9B48533163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472265" y="6093296"/>
            <a:ext cx="1891665" cy="552450"/>
          </a:xfrm>
          <a:prstGeom prst="rect">
            <a:avLst/>
          </a:prstGeom>
        </p:spPr>
      </p:pic>
      <p:sp>
        <p:nvSpPr>
          <p:cNvPr id="3" name="Title 3">
            <a:extLst>
              <a:ext uri="{FF2B5EF4-FFF2-40B4-BE49-F238E27FC236}">
                <a16:creationId xmlns:a16="http://schemas.microsoft.com/office/drawing/2014/main" id="{5B1ACCA0-0EFB-8E42-BC73-E25301911A81}"/>
              </a:ext>
            </a:extLst>
          </p:cNvPr>
          <p:cNvSpPr txBox="1">
            <a:spLocks/>
          </p:cNvSpPr>
          <p:nvPr/>
        </p:nvSpPr>
        <p:spPr bwMode="auto">
          <a:xfrm>
            <a:off x="2037349" y="2365413"/>
            <a:ext cx="8115836" cy="39277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gn="just">
              <a:buFont typeface="Arial"/>
              <a:buChar char="•"/>
            </a:pPr>
            <a:endParaRPr lang="en-GB" sz="1400">
              <a:cs typeface="Calibri"/>
            </a:endParaRPr>
          </a:p>
          <a:p>
            <a:pPr marL="571500" indent="-571500" algn="just">
              <a:buFont typeface="Arial"/>
              <a:buChar char="•"/>
            </a:pPr>
            <a:r>
              <a:rPr lang="en-GB" sz="2400">
                <a:cs typeface="Calibri"/>
              </a:rPr>
              <a:t>Medical Support (Interim Beds and H@H)</a:t>
            </a:r>
          </a:p>
          <a:p>
            <a:pPr marL="571500" indent="-571500" algn="just">
              <a:buFont typeface="Arial"/>
              <a:buChar char="•"/>
            </a:pPr>
            <a:r>
              <a:rPr lang="en-GB" sz="2400">
                <a:cs typeface="Calibri"/>
              </a:rPr>
              <a:t>Complex Care (particularly EMI and ABI)</a:t>
            </a:r>
          </a:p>
          <a:p>
            <a:pPr marL="571500" indent="-571500" algn="just">
              <a:buFont typeface="Arial"/>
              <a:buChar char="•"/>
            </a:pPr>
            <a:r>
              <a:rPr lang="en-GB" sz="2400">
                <a:cs typeface="Calibri"/>
              </a:rPr>
              <a:t>Recruitment and Retention of Staff – all types and levels</a:t>
            </a:r>
          </a:p>
          <a:p>
            <a:pPr marL="571500" indent="-571500" algn="just">
              <a:buFont typeface="Arial"/>
              <a:buChar char="•"/>
            </a:pPr>
            <a:r>
              <a:rPr lang="en-GB" sz="2400">
                <a:cs typeface="Calibri"/>
              </a:rPr>
              <a:t>Parity of professions – health and social care</a:t>
            </a:r>
          </a:p>
          <a:p>
            <a:pPr marL="571500" indent="-571500" algn="just">
              <a:buFont typeface="Arial"/>
              <a:buChar char="•"/>
            </a:pPr>
            <a:r>
              <a:rPr lang="en-GB" sz="2400">
                <a:cs typeface="Calibri"/>
              </a:rPr>
              <a:t>Resource for prevention</a:t>
            </a:r>
          </a:p>
          <a:p>
            <a:pPr marL="571500" indent="-571500" algn="just">
              <a:buFont typeface="Arial"/>
              <a:buChar char="•"/>
            </a:pPr>
            <a:r>
              <a:rPr lang="en-GB" sz="2400">
                <a:cs typeface="Calibri"/>
              </a:rPr>
              <a:t>Increased third sector solutions</a:t>
            </a:r>
          </a:p>
          <a:p>
            <a:pPr marL="571500" indent="-571500" algn="just">
              <a:buFont typeface="Arial"/>
              <a:buChar char="•"/>
            </a:pPr>
            <a:r>
              <a:rPr lang="en-GB" sz="2400">
                <a:cs typeface="Calibri"/>
              </a:rPr>
              <a:t>Communication with Public</a:t>
            </a:r>
          </a:p>
          <a:p>
            <a:pPr marL="571500" indent="-571500" algn="just">
              <a:buFont typeface="Arial"/>
              <a:buChar char="•"/>
            </a:pPr>
            <a:r>
              <a:rPr lang="en-GB" sz="2400">
                <a:cs typeface="Calibri"/>
              </a:rPr>
              <a:t>National Assurance Framework</a:t>
            </a:r>
          </a:p>
          <a:p>
            <a:pPr marL="571500" indent="-571500" algn="just">
              <a:buFont typeface="Arial"/>
              <a:buChar char="•"/>
            </a:pPr>
            <a:endParaRPr lang="en-GB" sz="1400">
              <a:cs typeface="Calibri"/>
            </a:endParaRPr>
          </a:p>
          <a:p>
            <a:pPr marL="571500" indent="-571500" algn="just">
              <a:buFont typeface="Arial"/>
              <a:buChar char="•"/>
            </a:pPr>
            <a:endParaRPr lang="en-GB" sz="1400">
              <a:cs typeface="Calibri"/>
            </a:endParaRPr>
          </a:p>
          <a:p>
            <a:pPr marL="571500" indent="-571500" algn="just">
              <a:buFont typeface="Arial"/>
              <a:buChar char="•"/>
            </a:pPr>
            <a:endParaRPr lang="en-GB" sz="1400">
              <a:cs typeface="Calibri"/>
            </a:endParaRPr>
          </a:p>
        </p:txBody>
      </p:sp>
      <p:sp>
        <p:nvSpPr>
          <p:cNvPr id="2" name="TextBox 1">
            <a:extLst>
              <a:ext uri="{FF2B5EF4-FFF2-40B4-BE49-F238E27FC236}">
                <a16:creationId xmlns:a16="http://schemas.microsoft.com/office/drawing/2014/main" id="{B0356FD3-DB71-62D5-604C-70FDA75D807E}"/>
              </a:ext>
            </a:extLst>
          </p:cNvPr>
          <p:cNvSpPr txBox="1"/>
          <p:nvPr/>
        </p:nvSpPr>
        <p:spPr>
          <a:xfrm>
            <a:off x="229620" y="6080692"/>
            <a:ext cx="5349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Claire Wilson </a:t>
            </a:r>
            <a:endParaRPr lang="en-GB" dirty="0"/>
          </a:p>
        </p:txBody>
      </p:sp>
    </p:spTree>
    <p:extLst>
      <p:ext uri="{BB962C8B-B14F-4D97-AF65-F5344CB8AC3E}">
        <p14:creationId xmlns:p14="http://schemas.microsoft.com/office/powerpoint/2010/main" val="192512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6" name="Rectangle 41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8" name="Rectangle 41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67765"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Content Placeholder 4115">
            <a:extLst>
              <a:ext uri="{FF2B5EF4-FFF2-40B4-BE49-F238E27FC236}">
                <a16:creationId xmlns:a16="http://schemas.microsoft.com/office/drawing/2014/main" id="{05082EBB-DEAD-2AFE-0B51-6A06BA7DB9C8}"/>
              </a:ext>
            </a:extLst>
          </p:cNvPr>
          <p:cNvSpPr>
            <a:spLocks noGrp="1"/>
          </p:cNvSpPr>
          <p:nvPr>
            <p:ph idx="1"/>
          </p:nvPr>
        </p:nvSpPr>
        <p:spPr>
          <a:xfrm>
            <a:off x="5760720" y="1794544"/>
            <a:ext cx="6060759" cy="4608513"/>
          </a:xfrm>
        </p:spPr>
        <p:txBody>
          <a:bodyPr>
            <a:normAutofit/>
          </a:bodyPr>
          <a:lstStyle/>
          <a:p>
            <a:pPr marL="0" indent="0">
              <a:buNone/>
            </a:pPr>
            <a:r>
              <a:rPr lang="en-GB" sz="2200" u="sng"/>
              <a:t>Key Challenges</a:t>
            </a:r>
          </a:p>
          <a:p>
            <a:pPr marL="0" indent="0">
              <a:buNone/>
            </a:pPr>
            <a:endParaRPr lang="en-GB" sz="2200" u="sng"/>
          </a:p>
          <a:p>
            <a:r>
              <a:rPr lang="en-GB" sz="2200" b="1"/>
              <a:t>Whole system budgeting</a:t>
            </a:r>
          </a:p>
          <a:p>
            <a:r>
              <a:rPr lang="en-GB" sz="2200" b="1"/>
              <a:t>Losing the </a:t>
            </a:r>
            <a:r>
              <a:rPr lang="en-GB" sz="2200"/>
              <a:t>labels and moving to</a:t>
            </a:r>
            <a:r>
              <a:rPr lang="en-GB" sz="2200" b="1"/>
              <a:t> </a:t>
            </a:r>
            <a:r>
              <a:rPr lang="en-GB" sz="2200" b="1" i="1"/>
              <a:t>“Supported Living”</a:t>
            </a:r>
          </a:p>
          <a:p>
            <a:r>
              <a:rPr lang="en-GB" sz="2200" b="1"/>
              <a:t>Influencing </a:t>
            </a:r>
            <a:r>
              <a:rPr lang="en-GB" sz="2200"/>
              <a:t>City capital </a:t>
            </a:r>
            <a:r>
              <a:rPr lang="en-GB" sz="2200" b="1"/>
              <a:t>build and refurbishment</a:t>
            </a:r>
            <a:r>
              <a:rPr lang="en-GB" sz="2200"/>
              <a:t> programme to meet need (Banks o’ Dee, </a:t>
            </a:r>
            <a:r>
              <a:rPr lang="en-GB" sz="2200" err="1"/>
              <a:t>Loirston</a:t>
            </a:r>
            <a:r>
              <a:rPr lang="en-GB" sz="2200"/>
              <a:t>, New </a:t>
            </a:r>
            <a:r>
              <a:rPr lang="en-GB" sz="2200" err="1"/>
              <a:t>Wernham</a:t>
            </a:r>
            <a:r>
              <a:rPr lang="en-GB" sz="2200"/>
              <a:t>, Willows) </a:t>
            </a:r>
          </a:p>
          <a:p>
            <a:r>
              <a:rPr lang="en-GB" sz="2200" b="1"/>
              <a:t>Housing for Varying Needs Review </a:t>
            </a:r>
            <a:r>
              <a:rPr lang="en-GB" sz="2200"/>
              <a:t>and implementation</a:t>
            </a:r>
          </a:p>
          <a:p>
            <a:r>
              <a:rPr lang="en-GB" sz="2200"/>
              <a:t>Develop </a:t>
            </a:r>
            <a:r>
              <a:rPr lang="en-GB" sz="2200" b="1"/>
              <a:t>strong relationships</a:t>
            </a:r>
            <a:r>
              <a:rPr lang="en-GB" sz="2200"/>
              <a:t> with RSLs, Aberdeenshire and Moray HSCPs</a:t>
            </a:r>
          </a:p>
          <a:p>
            <a:endParaRPr lang="en-US" sz="1700"/>
          </a:p>
        </p:txBody>
      </p:sp>
      <p:sp>
        <p:nvSpPr>
          <p:cNvPr id="2" name="Rectangle 2">
            <a:extLst>
              <a:ext uri="{FF2B5EF4-FFF2-40B4-BE49-F238E27FC236}">
                <a16:creationId xmlns:a16="http://schemas.microsoft.com/office/drawing/2014/main" id="{0B2C3E89-400C-209B-BDC4-0D3409545830}"/>
              </a:ext>
            </a:extLst>
          </p:cNvPr>
          <p:cNvSpPr>
            <a:spLocks noChangeArrowheads="1"/>
          </p:cNvSpPr>
          <p:nvPr/>
        </p:nvSpPr>
        <p:spPr bwMode="auto">
          <a:xfrm flipV="1">
            <a:off x="1524001" y="-161808"/>
            <a:ext cx="61126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3" name="Object 2">
            <a:extLst>
              <a:ext uri="{FF2B5EF4-FFF2-40B4-BE49-F238E27FC236}">
                <a16:creationId xmlns:a16="http://schemas.microsoft.com/office/drawing/2014/main" id="{8520E95A-5862-0099-5374-9FDD438E9D47}"/>
              </a:ext>
            </a:extLst>
          </p:cNvPr>
          <p:cNvGraphicFramePr>
            <a:graphicFrameLocks noChangeAspect="1"/>
          </p:cNvGraphicFramePr>
          <p:nvPr>
            <p:extLst>
              <p:ext uri="{D42A27DB-BD31-4B8C-83A1-F6EECF244321}">
                <p14:modId xmlns:p14="http://schemas.microsoft.com/office/powerpoint/2010/main" val="1020860999"/>
              </p:ext>
            </p:extLst>
          </p:nvPr>
        </p:nvGraphicFramePr>
        <p:xfrm>
          <a:off x="132777" y="1794544"/>
          <a:ext cx="4964916" cy="4896543"/>
        </p:xfrm>
        <a:graphic>
          <a:graphicData uri="http://schemas.openxmlformats.org/presentationml/2006/ole">
            <mc:AlternateContent xmlns:mc="http://schemas.openxmlformats.org/markup-compatibility/2006">
              <mc:Choice xmlns:v="urn:schemas-microsoft-com:vml" Requires="v">
                <p:oleObj name="Acrobat Document" r:id="rId3" imgW="10842120" imgH="7658280" progId="AcroExch.Document.DC">
                  <p:embed/>
                </p:oleObj>
              </mc:Choice>
              <mc:Fallback>
                <p:oleObj name="Acrobat Document" r:id="rId3" imgW="10842120" imgH="7658280" progId="AcroExch.Document.DC">
                  <p:embed/>
                  <p:pic>
                    <p:nvPicPr>
                      <p:cNvPr id="3" name="Object 2">
                        <a:extLst>
                          <a:ext uri="{FF2B5EF4-FFF2-40B4-BE49-F238E27FC236}">
                            <a16:creationId xmlns:a16="http://schemas.microsoft.com/office/drawing/2014/main" id="{8520E95A-5862-0099-5374-9FDD438E9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77" y="1794544"/>
                        <a:ext cx="4964916" cy="4896543"/>
                      </a:xfrm>
                      <a:prstGeom prst="rect">
                        <a:avLst/>
                      </a:prstGeom>
                      <a:noFill/>
                    </p:spPr>
                  </p:pic>
                </p:oleObj>
              </mc:Fallback>
            </mc:AlternateContent>
          </a:graphicData>
        </a:graphic>
      </p:graphicFrame>
      <p:pic>
        <p:nvPicPr>
          <p:cNvPr id="6" name="Picture 3">
            <a:extLst>
              <a:ext uri="{FF2B5EF4-FFF2-40B4-BE49-F238E27FC236}">
                <a16:creationId xmlns:a16="http://schemas.microsoft.com/office/drawing/2014/main" id="{4FB73279-E72A-1C35-83E3-432EA374B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076" y="0"/>
            <a:ext cx="9149924" cy="145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66B05AC3-0365-F072-A211-895B37373B9A}"/>
              </a:ext>
            </a:extLst>
          </p:cNvPr>
          <p:cNvSpPr>
            <a:spLocks noGrp="1"/>
          </p:cNvSpPr>
          <p:nvPr>
            <p:ph type="title"/>
          </p:nvPr>
        </p:nvSpPr>
        <p:spPr>
          <a:xfrm>
            <a:off x="-2" y="874413"/>
            <a:ext cx="12192001" cy="660636"/>
          </a:xfrm>
          <a:solidFill>
            <a:schemeClr val="accent4"/>
          </a:solidFill>
        </p:spPr>
        <p:txBody>
          <a:bodyPr>
            <a:normAutofit fontScale="90000"/>
          </a:bodyPr>
          <a:lstStyle/>
          <a:p>
            <a:pPr algn="l"/>
            <a:r>
              <a:rPr lang="en-GB" dirty="0">
                <a:ea typeface="Calibri Light"/>
                <a:cs typeface="Calibri Light"/>
              </a:rPr>
              <a:t>Challenges pertaining to Complex Care </a:t>
            </a:r>
            <a:endParaRPr lang="en-GB" dirty="0"/>
          </a:p>
        </p:txBody>
      </p:sp>
      <p:sp>
        <p:nvSpPr>
          <p:cNvPr id="5" name="TextBox 4">
            <a:extLst>
              <a:ext uri="{FF2B5EF4-FFF2-40B4-BE49-F238E27FC236}">
                <a16:creationId xmlns:a16="http://schemas.microsoft.com/office/drawing/2014/main" id="{DC50CB76-FF06-B6C3-3B40-0884D4707055}"/>
              </a:ext>
            </a:extLst>
          </p:cNvPr>
          <p:cNvSpPr txBox="1"/>
          <p:nvPr/>
        </p:nvSpPr>
        <p:spPr>
          <a:xfrm>
            <a:off x="9422946" y="6480401"/>
            <a:ext cx="2695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cs typeface="Calibri"/>
              </a:rPr>
              <a:t>Kay Diack </a:t>
            </a:r>
            <a:endParaRPr lang="en-GB" dirty="0"/>
          </a:p>
        </p:txBody>
      </p:sp>
    </p:spTree>
    <p:extLst>
      <p:ext uri="{BB962C8B-B14F-4D97-AF65-F5344CB8AC3E}">
        <p14:creationId xmlns:p14="http://schemas.microsoft.com/office/powerpoint/2010/main" val="1091774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1878C38928D42A2D66FD3F3DC9432" ma:contentTypeVersion="6" ma:contentTypeDescription="Create a new document." ma:contentTypeScope="" ma:versionID="2dd3b0306eb9344a94283637ab77bec2">
  <xsd:schema xmlns:xsd="http://www.w3.org/2001/XMLSchema" xmlns:xs="http://www.w3.org/2001/XMLSchema" xmlns:p="http://schemas.microsoft.com/office/2006/metadata/properties" xmlns:ns2="19a4c3c8-e21e-4f06-9335-5c95b33e50cd" xmlns:ns3="27f52916-5a8f-473f-a6ee-aba4a51fd594" targetNamespace="http://schemas.microsoft.com/office/2006/metadata/properties" ma:root="true" ma:fieldsID="d49cfe521de643d3ee02b9bf03c979ac" ns2:_="" ns3:_="">
    <xsd:import namespace="19a4c3c8-e21e-4f06-9335-5c95b33e50cd"/>
    <xsd:import namespace="27f52916-5a8f-473f-a6ee-aba4a51fd5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4c3c8-e21e-4f06-9335-5c95b33e5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f52916-5a8f-473f-a6ee-aba4a51fd5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7f52916-5a8f-473f-a6ee-aba4a51fd594">
      <UserInfo>
        <DisplayName/>
        <AccountId xsi:nil="true"/>
        <AccountType/>
      </UserInfo>
    </SharedWithUsers>
  </documentManagement>
</p:properties>
</file>

<file path=customXml/itemProps1.xml><?xml version="1.0" encoding="utf-8"?>
<ds:datastoreItem xmlns:ds="http://schemas.openxmlformats.org/officeDocument/2006/customXml" ds:itemID="{D9BF2730-A84B-42DD-B315-CAD43735F439}">
  <ds:schemaRefs>
    <ds:schemaRef ds:uri="19a4c3c8-e21e-4f06-9335-5c95b33e50cd"/>
    <ds:schemaRef ds:uri="27f52916-5a8f-473f-a6ee-aba4a51fd5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C92CF4-9901-432F-AEA1-0DDC4A51A7D1}">
  <ds:schemaRefs>
    <ds:schemaRef ds:uri="http://schemas.microsoft.com/sharepoint/v3/contenttype/forms"/>
  </ds:schemaRefs>
</ds:datastoreItem>
</file>

<file path=customXml/itemProps3.xml><?xml version="1.0" encoding="utf-8"?>
<ds:datastoreItem xmlns:ds="http://schemas.openxmlformats.org/officeDocument/2006/customXml" ds:itemID="{EFB68F91-1AB1-4021-A7C0-B49EE0B69570}">
  <ds:schemaRefs>
    <ds:schemaRef ds:uri="http://purl.org/dc/elements/1.1/"/>
    <ds:schemaRef ds:uri="19a4c3c8-e21e-4f06-9335-5c95b33e50cd"/>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7f52916-5a8f-473f-a6ee-aba4a51fd59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1011</Words>
  <Application>Microsoft Office PowerPoint</Application>
  <PresentationFormat>Widescreen</PresentationFormat>
  <Paragraphs>108</Paragraphs>
  <Slides>10</Slides>
  <Notes>3</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Office Theme</vt:lpstr>
      <vt:lpstr>Office Theme</vt:lpstr>
      <vt:lpstr>Current Challenges </vt:lpstr>
      <vt:lpstr>Key facts – Aberdeen City General Practice</vt:lpstr>
      <vt:lpstr>General Practice is a Successful Gatekeeper for secondary care services</vt:lpstr>
      <vt:lpstr>General Practice is a Successful Gatekeeper for secondary care services</vt:lpstr>
      <vt:lpstr>Demand has increased but supply has increased</vt:lpstr>
      <vt:lpstr>Recent Events</vt:lpstr>
      <vt:lpstr>Challenges Sustainability Assessment 2022 </vt:lpstr>
      <vt:lpstr>Social Care  -  Challenges  </vt:lpstr>
      <vt:lpstr>Challenges pertaining to Complex Care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Challenges</dc:title>
  <dc:creator>Grace Milne</dc:creator>
  <cp:lastModifiedBy>Grace Milne (NHS Grampian)</cp:lastModifiedBy>
  <cp:revision>35</cp:revision>
  <dcterms:created xsi:type="dcterms:W3CDTF">2023-04-26T12:28:27Z</dcterms:created>
  <dcterms:modified xsi:type="dcterms:W3CDTF">2023-05-19T09:04:29Z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0x010100C2B1878C38928D42A2D66FD3F3DC9432</vt:lpwstr>
  </property>
  <property fmtid="{D5CDD505-2E9C-101B-9397-08002B2CF9AE}" pid="3" name="Order">
    <vt:r8>927400</vt:r8>
  </property>
  <property fmtid="{D5CDD505-2E9C-101B-9397-08002B2CF9AE}" pid="4" name="TriggerFlowInfo">
    <vt:lpwstr/>
  </property>
  <property fmtid="{D5CDD505-2E9C-101B-9397-08002B2CF9AE}" pid="5" name="_ColorHex">
    <vt:lpwstr/>
  </property>
  <property fmtid="{D5CDD505-2E9C-101B-9397-08002B2CF9AE}" pid="6" name="_Emoji">
    <vt:lpwstr/>
  </property>
  <property fmtid="{D5CDD505-2E9C-101B-9397-08002B2CF9AE}" pid="7" name="ComplianceAssetId">
    <vt:lpwstr/>
  </property>
  <property fmtid="{D5CDD505-2E9C-101B-9397-08002B2CF9AE}" pid="8" name="_ExtendedDescription">
    <vt:lpwstr/>
  </property>
  <property fmtid="{D5CDD505-2E9C-101B-9397-08002B2CF9AE}" pid="9" name="_ColorTag">
    <vt:lpwstr/>
  </property>
</Properties>
</file>